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11" r:id="rId4"/>
    <p:sldMasterId id="2147483725" r:id="rId5"/>
    <p:sldMasterId id="2147483737" r:id="rId6"/>
    <p:sldMasterId id="2147483750" r:id="rId7"/>
    <p:sldMasterId id="2147483763" r:id="rId8"/>
  </p:sldMasterIdLst>
  <p:notesMasterIdLst>
    <p:notesMasterId r:id="rId83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9" r:id="rId16"/>
    <p:sldId id="276" r:id="rId17"/>
    <p:sldId id="270" r:id="rId18"/>
    <p:sldId id="278" r:id="rId19"/>
    <p:sldId id="279" r:id="rId20"/>
    <p:sldId id="271" r:id="rId21"/>
    <p:sldId id="272" r:id="rId22"/>
    <p:sldId id="273" r:id="rId23"/>
    <p:sldId id="274" r:id="rId24"/>
    <p:sldId id="275" r:id="rId25"/>
    <p:sldId id="277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2" r:id="rId37"/>
    <p:sldId id="294" r:id="rId38"/>
    <p:sldId id="295" r:id="rId39"/>
    <p:sldId id="296" r:id="rId40"/>
    <p:sldId id="303" r:id="rId41"/>
    <p:sldId id="297" r:id="rId42"/>
    <p:sldId id="293" r:id="rId43"/>
    <p:sldId id="298" r:id="rId44"/>
    <p:sldId id="299" r:id="rId45"/>
    <p:sldId id="300" r:id="rId46"/>
    <p:sldId id="335" r:id="rId47"/>
    <p:sldId id="336" r:id="rId48"/>
    <p:sldId id="302" r:id="rId49"/>
    <p:sldId id="301" r:id="rId50"/>
    <p:sldId id="306" r:id="rId51"/>
    <p:sldId id="304" r:id="rId52"/>
    <p:sldId id="305" r:id="rId53"/>
    <p:sldId id="307" r:id="rId54"/>
    <p:sldId id="314" r:id="rId55"/>
    <p:sldId id="315" r:id="rId56"/>
    <p:sldId id="317" r:id="rId57"/>
    <p:sldId id="318" r:id="rId58"/>
    <p:sldId id="316" r:id="rId59"/>
    <p:sldId id="319" r:id="rId60"/>
    <p:sldId id="312" r:id="rId61"/>
    <p:sldId id="311" r:id="rId62"/>
    <p:sldId id="320" r:id="rId63"/>
    <p:sldId id="313" r:id="rId64"/>
    <p:sldId id="321" r:id="rId65"/>
    <p:sldId id="322" r:id="rId66"/>
    <p:sldId id="323" r:id="rId67"/>
    <p:sldId id="338" r:id="rId68"/>
    <p:sldId id="324" r:id="rId69"/>
    <p:sldId id="325" r:id="rId70"/>
    <p:sldId id="328" r:id="rId71"/>
    <p:sldId id="329" r:id="rId72"/>
    <p:sldId id="330" r:id="rId73"/>
    <p:sldId id="339" r:id="rId74"/>
    <p:sldId id="331" r:id="rId75"/>
    <p:sldId id="337" r:id="rId76"/>
    <p:sldId id="332" r:id="rId77"/>
    <p:sldId id="340" r:id="rId78"/>
    <p:sldId id="333" r:id="rId79"/>
    <p:sldId id="334" r:id="rId80"/>
    <p:sldId id="341" r:id="rId81"/>
    <p:sldId id="342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1" autoAdjust="0"/>
    <p:restoredTop sz="94660"/>
  </p:normalViewPr>
  <p:slideViewPr>
    <p:cSldViewPr snapToGrid="0">
      <p:cViewPr>
        <p:scale>
          <a:sx n="60" d="100"/>
          <a:sy n="60" d="100"/>
        </p:scale>
        <p:origin x="-264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4680D-D470-4C32-91F7-BC2602ECE850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3CB4F-D5C6-4DDB-9FD9-4DC66BBE5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29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537E-C31D-4199-A155-B20C61195E9F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40668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14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3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9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1676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962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39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A88-D26F-4924-9AB3-BC267B4DA09B}" type="datetime1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5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2A6-5C4F-4287-B85F-9EC5A827C528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8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C32A-A143-4098-BE06-38415EEE937E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754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DC5E-B517-42F1-B68F-40A7CB71C381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67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932-2EF0-4B43-A6D3-AA80A6DC8094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503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933-E501-4EC8-B1DC-630DF42B3295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45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7072-A7CF-4D86-A200-456111F8B88F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6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153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67B-B3D2-463A-AA9F-3118C3EFAC56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909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F35F-6546-426B-A5A6-B88AC7CE18DC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03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7DC-E416-4688-8662-3D7A99BC75A7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52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4A31-275D-4CAE-BD44-F1A998570FBF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80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13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916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02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63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49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122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7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21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65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28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7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1676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962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24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93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33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23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45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543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925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62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870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562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21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543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19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1676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962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904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A88-D26F-4924-9AB3-BC267B4DA09B}" type="datetime1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970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2A6-5C4F-4287-B85F-9EC5A827C528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04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841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C32A-A143-4098-BE06-38415EEE937E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701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DC5E-B517-42F1-B68F-40A7CB71C381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459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932-2EF0-4B43-A6D3-AA80A6DC8094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1204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933-E501-4EC8-B1DC-630DF42B3295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99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7072-A7CF-4D86-A200-456111F8B88F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70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67B-B3D2-463A-AA9F-3118C3EFAC56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7709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F35F-6546-426B-A5A6-B88AC7CE18DC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200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7DC-E416-4688-8662-3D7A99BC75A7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035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4A31-275D-4CAE-BD44-F1A998570FBF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557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07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335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125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33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83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772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76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04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611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185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617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78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243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1676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962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8314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4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695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14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6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342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1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9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0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6114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6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7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5504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676400"/>
            <a:ext cx="46736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0" y="1676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0" y="3962400"/>
            <a:ext cx="46736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152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A88-D26F-4924-9AB3-BC267B4DA09B}" type="datetime1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9012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2A6-5C4F-4287-B85F-9EC5A827C528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4103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C32A-A143-4098-BE06-38415EEE937E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4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DC5E-B517-42F1-B68F-40A7CB71C381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194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932-2EF0-4B43-A6D3-AA80A6DC8094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8549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933-E501-4EC8-B1DC-630DF42B3295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980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7072-A7CF-4D86-A200-456111F8B88F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0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1163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67B-B3D2-463A-AA9F-3118C3EFAC56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23161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F35F-6546-426B-A5A6-B88AC7CE18DC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810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7DC-E416-4688-8662-3D7A99BC75A7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499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4A31-275D-4CAE-BD44-F1A998570FBF}" type="datetime1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74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1B77-EE6B-4A1B-B158-272722B58479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7DEA-7DF5-4FD6-B27A-748F5A04C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27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633AC3-8248-4F31-B423-88208FAA71CC}" type="datetime1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4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0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71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633AC3-8248-4F31-B423-88208FAA71CC}" type="datetime1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10/2/2013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2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633AC3-8248-4F31-B423-88208FAA71CC}" type="datetime1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93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Atomic Theory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25625"/>
            <a:ext cx="12009120" cy="4708712"/>
          </a:xfrm>
        </p:spPr>
        <p:txBody>
          <a:bodyPr/>
          <a:lstStyle/>
          <a:p>
            <a:r>
              <a:rPr lang="en-CA" b="1" dirty="0" smtClean="0"/>
              <a:t>Atoms are made up of smaller particles called subatomic particles.</a:t>
            </a:r>
          </a:p>
          <a:p>
            <a:endParaRPr lang="en-US" dirty="0"/>
          </a:p>
        </p:txBody>
      </p:sp>
      <p:pic>
        <p:nvPicPr>
          <p:cNvPr id="4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342" y="2235834"/>
            <a:ext cx="3864429" cy="42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24" y="2170151"/>
            <a:ext cx="4467784" cy="43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5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15429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  <a:t>The Periodic Table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" y="0"/>
            <a:ext cx="12192001" cy="10081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prstClr val="black"/>
                </a:solidFill>
              </a:rPr>
              <a:t>Which letter(s) are missing in the periodic table?</a:t>
            </a:r>
            <a:endParaRPr lang="en-CA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8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72" y="35263"/>
            <a:ext cx="9144000" cy="864096"/>
          </a:xfrm>
        </p:spPr>
        <p:txBody>
          <a:bodyPr>
            <a:noAutofit/>
          </a:bodyPr>
          <a:lstStyle/>
          <a:p>
            <a:r>
              <a:rPr lang="en-CA" sz="6000" b="1" dirty="0">
                <a:solidFill>
                  <a:srgbClr val="FF0000"/>
                </a:solidFill>
              </a:rPr>
              <a:t>The Chemical Elements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00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5672" y="35263"/>
            <a:ext cx="9144000" cy="864096"/>
          </a:xfrm>
        </p:spPr>
        <p:txBody>
          <a:bodyPr>
            <a:noAutofit/>
          </a:bodyPr>
          <a:lstStyle/>
          <a:p>
            <a:r>
              <a:rPr lang="en-CA" sz="6000" b="1" dirty="0">
                <a:solidFill>
                  <a:srgbClr val="FF0000"/>
                </a:solidFill>
              </a:rPr>
              <a:t>The Chemical Elements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0337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0"/>
            <a:ext cx="9117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23258" y="116632"/>
            <a:ext cx="3915357" cy="98072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  <a:t>GROUPS </a:t>
            </a:r>
            <a:b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</a:br>
            <a:endParaRPr lang="en-CA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9576" y="1412776"/>
            <a:ext cx="432048" cy="3240360"/>
          </a:xfrm>
          <a:prstGeom prst="round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7233" y="2852936"/>
            <a:ext cx="432048" cy="1800200"/>
          </a:xfrm>
          <a:prstGeom prst="round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84032" y="2852936"/>
            <a:ext cx="360040" cy="1800200"/>
          </a:xfrm>
          <a:prstGeom prst="round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12424" y="1413698"/>
            <a:ext cx="504056" cy="3240360"/>
          </a:xfrm>
          <a:prstGeom prst="round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89314" y="5837074"/>
            <a:ext cx="3240360" cy="936104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>
                <a:solidFill>
                  <a:srgbClr val="7030A0"/>
                </a:solidFill>
                <a:latin typeface="Berlin Sans FB" pitchFamily="34" charset="0"/>
              </a:rPr>
              <a:t>1 – 18 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OR</a:t>
            </a:r>
            <a:r>
              <a:rPr lang="en-CA" sz="2800" dirty="0">
                <a:solidFill>
                  <a:srgbClr val="7030A0"/>
                </a:solidFill>
                <a:latin typeface="Berlin Sans FB" pitchFamily="34" charset="0"/>
              </a:rPr>
              <a:t> 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endParaRPr lang="en-CA" sz="2800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958"/>
            <a:ext cx="9123366" cy="68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23258" y="116632"/>
            <a:ext cx="3915357" cy="98072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  <a:t>GROUPS </a:t>
            </a:r>
            <a:b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</a:br>
            <a:endParaRPr lang="en-CA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51784" y="1196752"/>
            <a:ext cx="3240360" cy="936104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>
                <a:solidFill>
                  <a:srgbClr val="7030A0"/>
                </a:solidFill>
                <a:latin typeface="Berlin Sans FB" pitchFamily="34" charset="0"/>
              </a:rPr>
              <a:t>1 – 18 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OR</a:t>
            </a:r>
            <a:r>
              <a:rPr lang="en-CA" sz="2800" dirty="0">
                <a:solidFill>
                  <a:srgbClr val="7030A0"/>
                </a:solidFill>
                <a:latin typeface="Berlin Sans FB" pitchFamily="34" charset="0"/>
              </a:rPr>
              <a:t> 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1A – 8A + 1B – 8B 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endParaRPr lang="en-CA" sz="28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90448" y="2541091"/>
            <a:ext cx="432048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2000" b="0" dirty="0">
                <a:solidFill>
                  <a:srgbClr val="000000"/>
                </a:solidFill>
                <a:latin typeface="Berlin Sans FB" pitchFamily="34" charset="0"/>
              </a:rPr>
              <a:t>1B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022496" y="2541091"/>
            <a:ext cx="508992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2B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51168" y="2541091"/>
            <a:ext cx="508992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7B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42176" y="2513471"/>
            <a:ext cx="508992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6B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51460" y="2513471"/>
            <a:ext cx="490716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5B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142468" y="2493857"/>
            <a:ext cx="508992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4B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33476" y="2493857"/>
            <a:ext cx="508992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3B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31118" y="2514936"/>
            <a:ext cx="1459331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8B     </a:t>
            </a:r>
            <a:r>
              <a:rPr lang="en-CA" sz="1800" b="0" dirty="0" err="1">
                <a:solidFill>
                  <a:srgbClr val="000000"/>
                </a:solidFill>
                <a:latin typeface="Berlin Sans FB" pitchFamily="34" charset="0"/>
              </a:rPr>
              <a:t>8B</a:t>
            </a:r>
            <a:r>
              <a:rPr lang="en-CA" sz="1800" b="0" dirty="0">
                <a:solidFill>
                  <a:srgbClr val="000000"/>
                </a:solidFill>
                <a:latin typeface="Berlin Sans FB" pitchFamily="34" charset="0"/>
              </a:rPr>
              <a:t>    </a:t>
            </a:r>
            <a:r>
              <a:rPr lang="en-CA" sz="1800" b="0" dirty="0" err="1">
                <a:solidFill>
                  <a:srgbClr val="000000"/>
                </a:solidFill>
                <a:latin typeface="Berlin Sans FB" pitchFamily="34" charset="0"/>
              </a:rPr>
              <a:t>8B</a:t>
            </a:r>
            <a:endParaRPr lang="en-CA" sz="2800" b="0" dirty="0">
              <a:solidFill>
                <a:srgbClr val="0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3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0"/>
            <a:ext cx="9117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7729" y="116632"/>
            <a:ext cx="5715557" cy="1008112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  <a:t>Periods (1 – 7)</a:t>
            </a:r>
          </a:p>
        </p:txBody>
      </p:sp>
      <p:sp>
        <p:nvSpPr>
          <p:cNvPr id="4" name="Rounded Rectangle 3"/>
          <p:cNvSpPr/>
          <p:nvPr/>
        </p:nvSpPr>
        <p:spPr>
          <a:xfrm rot="5400000">
            <a:off x="6093754" y="-1044580"/>
            <a:ext cx="432048" cy="8213403"/>
          </a:xfrm>
          <a:prstGeom prst="round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6111413" y="-101637"/>
            <a:ext cx="432048" cy="8213403"/>
          </a:xfrm>
          <a:prstGeom prst="roundRect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80729"/>
            <a:ext cx="9143999" cy="59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8709" y="19650"/>
            <a:ext cx="9143999" cy="129614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SOME GROUPS OF THE PERIODIC TABLE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536" y="1340768"/>
            <a:ext cx="18002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1644" y="1729944"/>
            <a:ext cx="1800200" cy="115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3712" y="2924944"/>
            <a:ext cx="3888432" cy="100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4152" y="2062839"/>
            <a:ext cx="1944216" cy="115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2304" y="1506457"/>
            <a:ext cx="1620180" cy="410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1746" y="5495381"/>
            <a:ext cx="226200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9536" y="5944228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52384" y="1916834"/>
            <a:ext cx="818104" cy="100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1664" y="2564903"/>
            <a:ext cx="18002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0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8709" y="19650"/>
            <a:ext cx="9143999" cy="7450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Aharoni" pitchFamily="2" charset="-79"/>
                <a:cs typeface="Aharoni" pitchFamily="2" charset="-79"/>
              </a:rPr>
              <a:t>The ACTUAL THE PERIODIC TABLE</a:t>
            </a:r>
            <a:endParaRPr lang="en-CA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AutoShape 2" descr="http://www.sciencegeek.net/tables/LongTable2000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25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15429" y="0"/>
            <a:ext cx="91440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6000" b="1" dirty="0">
                <a:solidFill>
                  <a:srgbClr val="7030A0"/>
                </a:solidFill>
                <a:latin typeface="Berlin Sans FB" pitchFamily="34" charset="0"/>
              </a:rPr>
              <a:t>The Periodic Table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4061" y="908720"/>
            <a:ext cx="9076291" cy="5615905"/>
            <a:chOff x="55" y="912"/>
            <a:chExt cx="4760" cy="3198"/>
          </a:xfrm>
        </p:grpSpPr>
        <p:pic>
          <p:nvPicPr>
            <p:cNvPr id="5" name="Picture 5" descr="Periodic_Table_textbook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4623" cy="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 rot="-5400000">
              <a:off x="-578" y="2098"/>
              <a:ext cx="14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solidFill>
                    <a:srgbClr val="FFFFFF"/>
                  </a:solidFill>
                </a:rPr>
                <a:t>INCREASING REACTIVITY</a:t>
              </a:r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4530" y="3310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273" y="1451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6"/>
            <p:cNvSpPr>
              <a:spLocks noChangeArrowheads="1"/>
            </p:cNvSpPr>
            <p:nvPr/>
          </p:nvSpPr>
          <p:spPr bwMode="auto">
            <a:xfrm>
              <a:off x="3518" y="1756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3518" y="2055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3777" y="2054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771" y="2358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4025" y="2358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4026" y="2662"/>
              <a:ext cx="252" cy="302"/>
            </a:xfrm>
            <a:prstGeom prst="rect">
              <a:avLst/>
            </a:prstGeom>
            <a:noFill/>
            <a:ln w="53975">
              <a:solidFill>
                <a:srgbClr val="FF0C0B">
                  <a:alpha val="75999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274" y="3274"/>
              <a:ext cx="195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525" y="3267"/>
              <a:ext cx="218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2700" y="1152"/>
              <a:ext cx="528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3312" y="1152"/>
              <a:ext cx="653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3998" y="3276"/>
              <a:ext cx="528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4562" y="3275"/>
              <a:ext cx="226" cy="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40" y="1417"/>
              <a:ext cx="1321" cy="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8653500" y="908720"/>
            <a:ext cx="345448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dirty="0">
                <a:latin typeface="Berlin Sans FB Demi" panose="020E0802020502020306" pitchFamily="34" charset="0"/>
              </a:rPr>
              <a:t>Where are the following?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Atomic </a:t>
            </a:r>
            <a:r>
              <a:rPr lang="en-GB" sz="2000" dirty="0" smtClean="0">
                <a:latin typeface="Agency FB" panose="020B0503020202020204" pitchFamily="34" charset="0"/>
              </a:rPr>
              <a:t>number</a:t>
            </a:r>
            <a:endParaRPr lang="en-GB" sz="2000" dirty="0">
              <a:latin typeface="Agency FB" panose="020B0503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Period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Group/Family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Metals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Non-metals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Transition </a:t>
            </a:r>
            <a:r>
              <a:rPr lang="en-GB" sz="2000" dirty="0" smtClean="0">
                <a:latin typeface="Agency FB" panose="020B0503020202020204" pitchFamily="34" charset="0"/>
              </a:rPr>
              <a:t>metals</a:t>
            </a:r>
            <a:endParaRPr lang="en-GB" sz="2000" dirty="0">
              <a:latin typeface="Agency FB" panose="020B0503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Metalloids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Alkali metals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Alkaline </a:t>
            </a:r>
            <a:r>
              <a:rPr lang="en-GB" sz="2000" dirty="0" smtClean="0">
                <a:latin typeface="Agency FB" panose="020B0503020202020204" pitchFamily="34" charset="0"/>
              </a:rPr>
              <a:t>earth metals</a:t>
            </a:r>
            <a:endParaRPr lang="en-GB" sz="2000" dirty="0">
              <a:latin typeface="Agency FB" panose="020B0503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Halogens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gency FB" panose="020B0503020202020204" pitchFamily="34" charset="0"/>
              </a:rPr>
              <a:t> Noble gases</a:t>
            </a:r>
            <a:endParaRPr lang="en-GB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" y="208371"/>
            <a:ext cx="11658829" cy="132556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60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Periodic Table and Ion Formation</a:t>
            </a:r>
            <a:endParaRPr lang="en-US" sz="60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7" y="1825625"/>
            <a:ext cx="11346008" cy="688975"/>
          </a:xfrm>
          <a:solidFill>
            <a:srgbClr val="FF66CC"/>
          </a:solidFill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CA" sz="4400" b="1" dirty="0" smtClean="0"/>
              <a:t>Atoms gain and lose electrons to form bonds.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16756" y="2806291"/>
            <a:ext cx="6805749" cy="223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5400" b="1" dirty="0" smtClean="0">
                <a:solidFill>
                  <a:prstClr val="black"/>
                </a:solidFill>
              </a:rPr>
              <a:t>i.e. become </a:t>
            </a:r>
            <a:r>
              <a:rPr lang="en-CA" sz="5400" b="1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positively</a:t>
            </a:r>
            <a:r>
              <a:rPr lang="en-CA" sz="5400" b="1" dirty="0" smtClean="0">
                <a:solidFill>
                  <a:srgbClr val="7030A0"/>
                </a:solidFill>
              </a:rPr>
              <a:t> </a:t>
            </a:r>
            <a:r>
              <a:rPr lang="en-CA" sz="5400" b="1" dirty="0" smtClean="0">
                <a:solidFill>
                  <a:prstClr val="black"/>
                </a:solidFill>
              </a:rPr>
              <a:t>or </a:t>
            </a:r>
            <a:r>
              <a:rPr lang="en-CA" sz="5400" b="1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negatively</a:t>
            </a:r>
            <a:r>
              <a:rPr lang="en-CA" sz="5400" b="1" dirty="0" smtClean="0">
                <a:solidFill>
                  <a:srgbClr val="FF0000"/>
                </a:solidFill>
              </a:rPr>
              <a:t> </a:t>
            </a:r>
            <a:r>
              <a:rPr lang="en-CA" sz="5400" b="1" dirty="0" smtClean="0">
                <a:solidFill>
                  <a:prstClr val="black"/>
                </a:solidFill>
              </a:rPr>
              <a:t>charged</a:t>
            </a:r>
            <a:endParaRPr lang="en-CA" sz="5400" b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166" y="3353793"/>
            <a:ext cx="3571068" cy="29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7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192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79575" y="980728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292934"/>
                </a:solidFill>
              </a:rPr>
              <a:t>It is composed of </a:t>
            </a:r>
            <a:r>
              <a:rPr lang="en-CA" sz="3200" b="1" dirty="0">
                <a:solidFill>
                  <a:srgbClr val="FF0000"/>
                </a:solidFill>
              </a:rPr>
              <a:t>electrons</a:t>
            </a:r>
            <a:r>
              <a:rPr lang="en-CA" sz="3200" b="1" dirty="0">
                <a:solidFill>
                  <a:srgbClr val="292934"/>
                </a:solidFill>
              </a:rPr>
              <a:t>, </a:t>
            </a:r>
            <a:r>
              <a:rPr lang="en-CA" sz="3200" b="1" dirty="0">
                <a:solidFill>
                  <a:srgbClr val="00B0F0"/>
                </a:solidFill>
              </a:rPr>
              <a:t>protons</a:t>
            </a:r>
            <a:r>
              <a:rPr lang="en-CA" sz="3200" b="1" dirty="0">
                <a:solidFill>
                  <a:srgbClr val="292934"/>
                </a:solidFill>
              </a:rPr>
              <a:t> and </a:t>
            </a:r>
            <a:r>
              <a:rPr lang="en-CA" sz="3200" b="1" dirty="0">
                <a:solidFill>
                  <a:srgbClr val="7030A0"/>
                </a:solidFill>
              </a:rPr>
              <a:t>neutrons</a:t>
            </a:r>
            <a:endParaRPr lang="en-CA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35624"/>
            <a:ext cx="5852160" cy="222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685" y="2154942"/>
            <a:ext cx="3847281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-75460" y="1971328"/>
            <a:ext cx="5927620" cy="26642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ELECTRONS</a:t>
            </a:r>
            <a:r>
              <a:rPr lang="en-CA" sz="3200" b="1" dirty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Orbit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-1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Very low mass</a:t>
            </a:r>
          </a:p>
        </p:txBody>
      </p:sp>
    </p:spTree>
    <p:extLst>
      <p:ext uri="{BB962C8B-B14F-4D97-AF65-F5344CB8AC3E}">
        <p14:creationId xmlns:p14="http://schemas.microsoft.com/office/powerpoint/2010/main" xmlns="" val="21724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60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IONS</a:t>
            </a:r>
            <a:endParaRPr lang="en-CA" sz="4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1886" y="836711"/>
            <a:ext cx="11800114" cy="125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000" b="1" dirty="0">
                <a:solidFill>
                  <a:srgbClr val="292934"/>
                </a:solidFill>
              </a:rPr>
              <a:t>Atom or a group of atoms with net </a:t>
            </a:r>
            <a:r>
              <a:rPr lang="en-CA" sz="4000" b="1" dirty="0">
                <a:solidFill>
                  <a:srgbClr val="FF0000"/>
                </a:solidFill>
              </a:rPr>
              <a:t>negative</a:t>
            </a:r>
            <a:r>
              <a:rPr lang="en-CA" sz="4000" b="1" dirty="0">
                <a:solidFill>
                  <a:srgbClr val="292934"/>
                </a:solidFill>
              </a:rPr>
              <a:t> or </a:t>
            </a:r>
            <a:r>
              <a:rPr lang="en-CA" sz="4000" b="1" dirty="0">
                <a:solidFill>
                  <a:srgbClr val="FF0000"/>
                </a:solidFill>
              </a:rPr>
              <a:t>positive</a:t>
            </a:r>
            <a:r>
              <a:rPr lang="en-CA" sz="4000" b="1" dirty="0">
                <a:solidFill>
                  <a:srgbClr val="292934"/>
                </a:solidFill>
              </a:rPr>
              <a:t> charge</a:t>
            </a:r>
            <a:endParaRPr lang="en-CA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503" y="2090057"/>
            <a:ext cx="9116576" cy="47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12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79" y="1793757"/>
            <a:ext cx="5245135" cy="321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728" y="1705369"/>
            <a:ext cx="5110638" cy="318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908720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srgbClr val="292934"/>
                </a:solidFill>
              </a:rPr>
              <a:t>Atom or a group of atoms with net </a:t>
            </a:r>
            <a:r>
              <a:rPr lang="en-CA" sz="3600" b="1" dirty="0">
                <a:solidFill>
                  <a:srgbClr val="FF0000"/>
                </a:solidFill>
              </a:rPr>
              <a:t>negative</a:t>
            </a:r>
            <a:r>
              <a:rPr lang="en-CA" sz="3600" b="1" dirty="0">
                <a:solidFill>
                  <a:srgbClr val="292934"/>
                </a:solidFill>
              </a:rPr>
              <a:t> or </a:t>
            </a:r>
            <a:r>
              <a:rPr lang="en-CA" sz="3600" b="1" dirty="0">
                <a:solidFill>
                  <a:srgbClr val="FF0000"/>
                </a:solidFill>
              </a:rPr>
              <a:t>positive</a:t>
            </a:r>
            <a:r>
              <a:rPr lang="en-CA" sz="3600" b="1" dirty="0">
                <a:solidFill>
                  <a:srgbClr val="292934"/>
                </a:solidFill>
              </a:rPr>
              <a:t> charge</a:t>
            </a:r>
            <a:endParaRPr lang="en-CA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716" y="5012011"/>
            <a:ext cx="4154661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POSITIVELY CHARGED ION = </a:t>
            </a:r>
            <a:endParaRPr lang="en-C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762705" y="4937181"/>
            <a:ext cx="4154661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NEGATIVELY CHARGED ION = </a:t>
            </a:r>
            <a:endParaRPr lang="en-C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0290" y="6183825"/>
            <a:ext cx="20462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CATION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25566" y="6159103"/>
            <a:ext cx="20462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ANION</a:t>
            </a:r>
            <a:endParaRPr lang="en-CA" sz="32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648" y="7968"/>
            <a:ext cx="3268116" cy="1224136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7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Metals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9" y="382589"/>
            <a:ext cx="371633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826" y="5429250"/>
            <a:ext cx="1527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67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273" y="3349112"/>
            <a:ext cx="7408873" cy="358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437" y="332656"/>
            <a:ext cx="7620000" cy="9669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7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Metals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03702"/>
            <a:ext cx="12192000" cy="890412"/>
          </a:xfrm>
        </p:spPr>
        <p:txBody>
          <a:bodyPr>
            <a:noAutofit/>
          </a:bodyPr>
          <a:lstStyle/>
          <a:p>
            <a:pPr eaLnBrk="1" hangingPunct="1"/>
            <a:r>
              <a:rPr lang="en-CA" sz="4800" dirty="0">
                <a:latin typeface="Berlin Sans FB Demi" pitchFamily="34" charset="0"/>
              </a:rPr>
              <a:t>Always form ions with a </a:t>
            </a:r>
            <a:r>
              <a:rPr lang="en-CA" sz="4800" dirty="0">
                <a:solidFill>
                  <a:srgbClr val="7030A0"/>
                </a:solidFill>
                <a:latin typeface="Berlin Sans FB Demi" pitchFamily="34" charset="0"/>
              </a:rPr>
              <a:t>POSITIVE</a:t>
            </a:r>
            <a:r>
              <a:rPr lang="en-CA" sz="4800" dirty="0">
                <a:latin typeface="Berlin Sans FB Demi" pitchFamily="34" charset="0"/>
              </a:rPr>
              <a:t> </a:t>
            </a:r>
            <a:r>
              <a:rPr lang="en-CA" sz="4800" dirty="0" smtClean="0">
                <a:latin typeface="Berlin Sans FB Demi" pitchFamily="34" charset="0"/>
              </a:rPr>
              <a:t>charge</a:t>
            </a:r>
            <a:endParaRPr lang="en-CA" sz="4800" dirty="0"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6" y="2258633"/>
            <a:ext cx="3411077" cy="3744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179" y="1970638"/>
            <a:ext cx="2680372" cy="836421"/>
          </a:xfrm>
          <a:prstGeom prst="rect">
            <a:avLst/>
          </a:prstGeom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3224" y="745587"/>
            <a:ext cx="1480699" cy="363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40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7" descr="f002_1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2" y="2478505"/>
            <a:ext cx="6207547" cy="371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340080" cy="966936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7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Multivalent Metals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12776"/>
            <a:ext cx="12464716" cy="1065729"/>
          </a:xfrm>
        </p:spPr>
        <p:txBody>
          <a:bodyPr>
            <a:noAutofit/>
          </a:bodyPr>
          <a:lstStyle/>
          <a:p>
            <a:pPr algn="ctr"/>
            <a:r>
              <a:rPr lang="en-CA" sz="3600" dirty="0" smtClean="0">
                <a:solidFill>
                  <a:srgbClr val="000000"/>
                </a:solidFill>
                <a:latin typeface="Berlin Sans FB Demi" pitchFamily="34" charset="0"/>
              </a:rPr>
              <a:t>Metals that have can lose electrons in more than one way</a:t>
            </a:r>
            <a:endParaRPr lang="en-CA" sz="36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9477" y="1556471"/>
            <a:ext cx="2050211" cy="503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665" y="3501009"/>
            <a:ext cx="6207547" cy="329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340080" cy="966936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7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Multivalent Metals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dirty="0" smtClean="0">
                <a:latin typeface="Aharoni" pitchFamily="2" charset="-79"/>
                <a:cs typeface="Aharoni" pitchFamily="2" charset="-79"/>
              </a:rPr>
            </a:b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12776"/>
            <a:ext cx="12464716" cy="265389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4400" dirty="0">
                <a:solidFill>
                  <a:srgbClr val="7030A0"/>
                </a:solidFill>
                <a:latin typeface="Berlin Sans FB Demi" pitchFamily="34" charset="0"/>
              </a:rPr>
              <a:t>DO YOU KNOW WHICH ONES ARE THERE?</a:t>
            </a:r>
            <a:endParaRPr lang="en-CA" sz="3600" dirty="0">
              <a:solidFill>
                <a:srgbClr val="7030A0"/>
              </a:solidFill>
              <a:latin typeface="Berlin Sans FB Demi" pitchFamily="34" charset="0"/>
            </a:endParaRPr>
          </a:p>
          <a:p>
            <a:pPr marL="0" indent="0" algn="ctr">
              <a:buNone/>
            </a:pPr>
            <a:r>
              <a:rPr lang="en-CA" sz="3600" dirty="0">
                <a:solidFill>
                  <a:srgbClr val="000000"/>
                </a:solidFill>
                <a:latin typeface="Berlin Sans FB Demi" pitchFamily="34" charset="0"/>
              </a:rPr>
              <a:t>iron, cooper, vanadium, chromium, manganese, cobalt, nickel, palladium, platinum, gold, lead, tin, titanium, germanium, platinum,  thallium</a:t>
            </a:r>
          </a:p>
        </p:txBody>
      </p:sp>
    </p:spTree>
    <p:extLst>
      <p:ext uri="{BB962C8B-B14F-4D97-AF65-F5344CB8AC3E}">
        <p14:creationId xmlns:p14="http://schemas.microsoft.com/office/powerpoint/2010/main" xmlns="" val="4120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588" y="188640"/>
            <a:ext cx="7620000" cy="1038944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Non - Metals</a:t>
            </a:r>
            <a:r>
              <a:rPr lang="en-CA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sz="5400" dirty="0" smtClean="0">
                <a:latin typeface="Aharoni" pitchFamily="2" charset="-79"/>
                <a:cs typeface="Aharoni" pitchFamily="2" charset="-79"/>
              </a:rPr>
            </a:b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17802"/>
            <a:ext cx="12192000" cy="2292783"/>
          </a:xfrm>
        </p:spPr>
        <p:txBody>
          <a:bodyPr>
            <a:noAutofit/>
          </a:bodyPr>
          <a:lstStyle/>
          <a:p>
            <a:pPr eaLnBrk="1" hangingPunct="1"/>
            <a:r>
              <a:rPr lang="en-CA" sz="4000" dirty="0">
                <a:latin typeface="Berlin Sans FB Demi" pitchFamily="34" charset="0"/>
              </a:rPr>
              <a:t>Almost always form ions with a </a:t>
            </a:r>
            <a:r>
              <a:rPr lang="en-CA" sz="4000" dirty="0">
                <a:solidFill>
                  <a:srgbClr val="C00000"/>
                </a:solidFill>
                <a:latin typeface="Berlin Sans FB Demi" pitchFamily="34" charset="0"/>
              </a:rPr>
              <a:t>NEGATIVE</a:t>
            </a:r>
            <a:r>
              <a:rPr lang="en-CA" sz="4000" dirty="0">
                <a:latin typeface="Berlin Sans FB Demi" pitchFamily="34" charset="0"/>
              </a:rPr>
              <a:t> </a:t>
            </a:r>
            <a:r>
              <a:rPr lang="en-CA" sz="4000" dirty="0" smtClean="0">
                <a:latin typeface="Berlin Sans FB Demi" pitchFamily="34" charset="0"/>
              </a:rPr>
              <a:t>charge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0" y="2316055"/>
            <a:ext cx="3945756" cy="4470944"/>
          </a:xfrm>
          <a:prstGeom prst="rect">
            <a:avLst/>
          </a:prstGeom>
        </p:spPr>
      </p:pic>
      <p:pic>
        <p:nvPicPr>
          <p:cNvPr id="9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1966" y="1368966"/>
            <a:ext cx="2508532" cy="614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42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18" y="2346477"/>
            <a:ext cx="5276439" cy="42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588" y="188640"/>
            <a:ext cx="7620000" cy="1038944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Non - Metals</a:t>
            </a:r>
            <a:r>
              <a:rPr lang="en-CA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CA" sz="5400" dirty="0" smtClean="0">
                <a:latin typeface="Aharoni" pitchFamily="2" charset="-79"/>
                <a:cs typeface="Aharoni" pitchFamily="2" charset="-79"/>
              </a:rPr>
            </a:b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17802"/>
            <a:ext cx="12192000" cy="2292783"/>
          </a:xfrm>
        </p:spPr>
        <p:txBody>
          <a:bodyPr>
            <a:noAutofit/>
          </a:bodyPr>
          <a:lstStyle/>
          <a:p>
            <a:pPr eaLnBrk="1" hangingPunct="1"/>
            <a:r>
              <a:rPr lang="en-CA" sz="4000" dirty="0">
                <a:latin typeface="Berlin Sans FB Demi" pitchFamily="34" charset="0"/>
              </a:rPr>
              <a:t>Almost always form ions with a </a:t>
            </a:r>
            <a:r>
              <a:rPr lang="en-CA" sz="4000" dirty="0">
                <a:solidFill>
                  <a:srgbClr val="C00000"/>
                </a:solidFill>
                <a:latin typeface="Berlin Sans FB Demi" pitchFamily="34" charset="0"/>
              </a:rPr>
              <a:t>NEGATIVE</a:t>
            </a:r>
            <a:r>
              <a:rPr lang="en-CA" sz="4000" dirty="0">
                <a:latin typeface="Berlin Sans FB Demi" pitchFamily="34" charset="0"/>
              </a:rPr>
              <a:t> </a:t>
            </a:r>
            <a:r>
              <a:rPr lang="en-CA" sz="4000" dirty="0" smtClean="0">
                <a:latin typeface="Berlin Sans FB Demi" pitchFamily="34" charset="0"/>
              </a:rPr>
              <a:t>charge</a:t>
            </a:r>
          </a:p>
          <a:p>
            <a:pPr marL="0" indent="0" eaLnBrk="1" hangingPunct="1">
              <a:buNone/>
            </a:pPr>
            <a:r>
              <a:rPr lang="en-CA" sz="4000" b="1" dirty="0">
                <a:solidFill>
                  <a:srgbClr val="7030A0"/>
                </a:solidFill>
                <a:latin typeface="Berlin Sans FB Demi" pitchFamily="34" charset="0"/>
              </a:rPr>
              <a:t>	</a:t>
            </a:r>
            <a:r>
              <a:rPr lang="en-CA" sz="4000" b="1" dirty="0" smtClean="0">
                <a:solidFill>
                  <a:srgbClr val="7030A0"/>
                </a:solidFill>
                <a:latin typeface="Berlin Sans FB Demi" pitchFamily="34" charset="0"/>
              </a:rPr>
              <a:t>				</a:t>
            </a:r>
            <a:r>
              <a:rPr lang="en-CA" sz="4400" b="1" dirty="0">
                <a:solidFill>
                  <a:srgbClr val="7030A0"/>
                </a:solidFill>
                <a:latin typeface="Algerian" pitchFamily="82" charset="0"/>
              </a:rPr>
              <a:t>	WHAT NON-METAL IS AN 					</a:t>
            </a:r>
            <a:r>
              <a:rPr lang="en-CA" sz="4400" b="1" dirty="0" smtClean="0">
                <a:solidFill>
                  <a:srgbClr val="7030A0"/>
                </a:solidFill>
                <a:latin typeface="Algerian" pitchFamily="82" charset="0"/>
              </a:rPr>
              <a:t>				EXCEPTION</a:t>
            </a:r>
            <a:r>
              <a:rPr lang="en-CA" sz="4400" b="1" dirty="0">
                <a:solidFill>
                  <a:srgbClr val="7030A0"/>
                </a:solidFill>
                <a:latin typeface="Algerian" pitchFamily="82" charset="0"/>
              </a:rPr>
              <a:t>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846195" y="4489210"/>
            <a:ext cx="4312501" cy="11931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None/>
            </a:pPr>
            <a:r>
              <a:rPr lang="en-CA" sz="6000" dirty="0">
                <a:solidFill>
                  <a:prstClr val="black"/>
                </a:solidFill>
                <a:latin typeface="Berlin Sans FB Demi" pitchFamily="34" charset="0"/>
              </a:rPr>
              <a:t>Hydrogen</a:t>
            </a:r>
          </a:p>
          <a:p>
            <a:pPr marL="0" indent="0" eaLnBrk="1" hangingPunct="1">
              <a:buClr>
                <a:srgbClr val="4E67C8"/>
              </a:buClr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478" y="3429131"/>
            <a:ext cx="797100" cy="62952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2291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BOHR DIAGRAMS</a:t>
            </a:r>
            <a:endParaRPr lang="en-CA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74192"/>
            <a:ext cx="12192000" cy="96445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sz="4000" dirty="0" smtClean="0">
                <a:latin typeface="Berlin Sans FB Demi" pitchFamily="34" charset="0"/>
              </a:rPr>
              <a:t>There is a pattern to the arrangements of electrons in atoms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002716" y="2611195"/>
            <a:ext cx="7951341" cy="15467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Atoms have SHELLS of electrons around the nucleus</a:t>
            </a: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1" y="2213811"/>
            <a:ext cx="3546277" cy="4644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16" y="4355991"/>
            <a:ext cx="7702682" cy="24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1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" y="22413"/>
            <a:ext cx="12191999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79575" y="980728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292934"/>
                </a:solidFill>
              </a:rPr>
              <a:t>It is composed of electrons, protons and neutrons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906962"/>
            <a:ext cx="6353175" cy="19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685" y="2154942"/>
            <a:ext cx="3847281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" y="1988840"/>
            <a:ext cx="6337252" cy="29132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Protons</a:t>
            </a:r>
            <a:r>
              <a:rPr lang="en-CA" sz="3200" b="1" dirty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+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Much </a:t>
            </a: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higher mass then electrons</a:t>
            </a:r>
          </a:p>
        </p:txBody>
      </p:sp>
    </p:spTree>
    <p:extLst>
      <p:ext uri="{BB962C8B-B14F-4D97-AF65-F5344CB8AC3E}">
        <p14:creationId xmlns:p14="http://schemas.microsoft.com/office/powerpoint/2010/main" xmlns="" val="19615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2291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BOHR DIAGRAMS</a:t>
            </a:r>
            <a:endParaRPr lang="en-CA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74192"/>
            <a:ext cx="12192000" cy="96445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sz="4000" dirty="0" smtClean="0">
                <a:latin typeface="Berlin Sans FB Demi" pitchFamily="34" charset="0"/>
              </a:rPr>
              <a:t>Each shell can hold a certain number of electrons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6" y="2503354"/>
            <a:ext cx="4437233" cy="4095357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09369" y="2164675"/>
            <a:ext cx="3603662" cy="1665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First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2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288963" y="2164674"/>
            <a:ext cx="3577389" cy="1665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Second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8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8427819" y="4583308"/>
            <a:ext cx="3577389" cy="16650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Fourth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8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584446" y="4551032"/>
            <a:ext cx="3577389" cy="1665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Third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8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16077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7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BOHR DIAGRAMS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30645"/>
            <a:ext cx="12192000" cy="964451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3600" dirty="0" smtClean="0">
                <a:solidFill>
                  <a:srgbClr val="002060"/>
                </a:solidFill>
                <a:latin typeface="Berlin Sans FB Demi" pitchFamily="34" charset="0"/>
              </a:rPr>
              <a:t>Diagram that shows how many electrons are in each shell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6" y="2503354"/>
            <a:ext cx="4437233" cy="4095357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409369" y="2164675"/>
            <a:ext cx="3603662" cy="1665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First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2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288963" y="2164674"/>
            <a:ext cx="3577389" cy="1665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Second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8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8427819" y="4583308"/>
            <a:ext cx="3577389" cy="16650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Fourth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8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584446" y="4551032"/>
            <a:ext cx="3577389" cy="1665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Third shell: 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8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422"/>
            <a:ext cx="12192000" cy="11378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4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Patterns of Electron Arrangement in Groups</a:t>
            </a:r>
            <a:endParaRPr lang="en-CA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470"/>
            <a:ext cx="7903029" cy="5101431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8245683" y="1937455"/>
            <a:ext cx="3603662" cy="44410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Which group has a </a:t>
            </a:r>
            <a:r>
              <a:rPr lang="en-CA" sz="4800" dirty="0" smtClean="0">
                <a:solidFill>
                  <a:srgbClr val="FF0000"/>
                </a:solidFill>
                <a:latin typeface="Berlin Sans FB Demi" pitchFamily="34" charset="0"/>
              </a:rPr>
              <a:t>STABLE OCTET </a:t>
            </a: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in its outer most shell?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1357994" y="1692516"/>
            <a:ext cx="5793014" cy="13046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CA" sz="3600" dirty="0" smtClean="0">
                <a:solidFill>
                  <a:srgbClr val="002060"/>
                </a:solidFill>
                <a:latin typeface="Berlin Sans FB Demi" pitchFamily="34" charset="0"/>
              </a:rPr>
              <a:t>If there are 8 electrons in </a:t>
            </a:r>
            <a:r>
              <a:rPr lang="en-CA" sz="3600" smtClean="0">
                <a:solidFill>
                  <a:srgbClr val="002060"/>
                </a:solidFill>
                <a:latin typeface="Berlin Sans FB Demi" pitchFamily="34" charset="0"/>
              </a:rPr>
              <a:t>a last shell </a:t>
            </a:r>
            <a:r>
              <a:rPr lang="en-CA" sz="3600" dirty="0" smtClean="0">
                <a:solidFill>
                  <a:srgbClr val="002060"/>
                </a:solidFill>
                <a:latin typeface="Berlin Sans FB Demi" pitchFamily="34" charset="0"/>
              </a:rPr>
              <a:t>= </a:t>
            </a:r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STABLE OCTET</a:t>
            </a:r>
          </a:p>
          <a:p>
            <a:pPr marL="0" indent="0" eaLnBrk="1" hangingPunct="1">
              <a:buNone/>
            </a:pPr>
            <a:endParaRPr lang="en-CA" sz="3600" dirty="0" smtClean="0">
              <a:solidFill>
                <a:srgbClr val="00206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422"/>
            <a:ext cx="12192000" cy="1540048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4800" b="1" dirty="0" smtClean="0">
                <a:latin typeface="Aharoni" pitchFamily="2" charset="-79"/>
                <a:cs typeface="Aharoni" pitchFamily="2" charset="-79"/>
              </a:rPr>
              <a:t>ATOMS WANT TO HAVE A </a:t>
            </a:r>
            <a:r>
              <a:rPr lang="en-CA" sz="4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STABLE OCTET</a:t>
            </a:r>
            <a:r>
              <a:rPr lang="en-CA" sz="4800" b="1" dirty="0" smtClean="0">
                <a:latin typeface="Aharoni" pitchFamily="2" charset="-79"/>
                <a:cs typeface="Aharoni" pitchFamily="2" charset="-79"/>
              </a:rPr>
              <a:t>!!!!!! ALL THE TIME!!</a:t>
            </a:r>
            <a:endParaRPr lang="en-CA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470"/>
            <a:ext cx="7903029" cy="5101431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8245683" y="1937455"/>
            <a:ext cx="3603662" cy="44410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All </a:t>
            </a:r>
            <a:r>
              <a:rPr lang="en-CA" sz="4800" dirty="0" smtClean="0">
                <a:solidFill>
                  <a:srgbClr val="FF0000"/>
                </a:solidFill>
                <a:latin typeface="Berlin Sans FB Demi" pitchFamily="34" charset="0"/>
              </a:rPr>
              <a:t>ATOMS</a:t>
            </a: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 want to be like </a:t>
            </a:r>
            <a:r>
              <a:rPr lang="en-CA" sz="6000" dirty="0" smtClean="0">
                <a:solidFill>
                  <a:srgbClr val="FF0000"/>
                </a:solidFill>
                <a:latin typeface="Berlin Sans FB Demi" pitchFamily="34" charset="0"/>
              </a:rPr>
              <a:t>NOBLE GASES</a:t>
            </a:r>
            <a:r>
              <a:rPr lang="en-CA" sz="4800" dirty="0" smtClean="0">
                <a:solidFill>
                  <a:srgbClr val="7030A0"/>
                </a:solidFill>
                <a:latin typeface="Berlin Sans FB Demi" pitchFamily="34" charset="0"/>
              </a:rPr>
              <a:t>!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1357994" y="1692516"/>
            <a:ext cx="5793014" cy="13046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CA" sz="3600" dirty="0" smtClean="0">
                <a:solidFill>
                  <a:srgbClr val="002060"/>
                </a:solidFill>
                <a:latin typeface="Berlin Sans FB Demi" pitchFamily="34" charset="0"/>
              </a:rPr>
              <a:t>If there are 8 electrons in a shell = </a:t>
            </a:r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STABLE OCTET</a:t>
            </a:r>
          </a:p>
          <a:p>
            <a:pPr marL="0" indent="0" eaLnBrk="1" hangingPunct="1">
              <a:buNone/>
            </a:pPr>
            <a:endParaRPr lang="en-CA" sz="3600" dirty="0" smtClean="0">
              <a:solidFill>
                <a:srgbClr val="00206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4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422"/>
            <a:ext cx="12192000" cy="964264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4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Valence Shell = </a:t>
            </a:r>
            <a:r>
              <a:rPr lang="en-CA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OUTERMOST SHELL</a:t>
            </a:r>
            <a:endParaRPr lang="en-CA" sz="2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12192000" cy="5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9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198280" y="309710"/>
            <a:ext cx="7951341" cy="885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VALENCE ELECTRONS</a:t>
            </a: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42"/>
            <a:ext cx="12192000" cy="399659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0" y="5415836"/>
            <a:ext cx="12192000" cy="1442163"/>
          </a:xfrm>
        </p:spPr>
        <p:txBody>
          <a:bodyPr>
            <a:noAutofit/>
          </a:bodyPr>
          <a:lstStyle/>
          <a:p>
            <a:pPr algn="ctr"/>
            <a:r>
              <a:rPr lang="en-CA" sz="3600" dirty="0">
                <a:latin typeface="Berlin Sans FB Demi" pitchFamily="34" charset="0"/>
              </a:rPr>
              <a:t>Electrons in the </a:t>
            </a:r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VALENCE SHELL </a:t>
            </a:r>
            <a:r>
              <a:rPr lang="en-CA" sz="3600" dirty="0" smtClean="0">
                <a:latin typeface="Berlin Sans FB Demi" pitchFamily="34" charset="0"/>
              </a:rPr>
              <a:t>are </a:t>
            </a:r>
            <a:r>
              <a:rPr lang="en-CA" sz="3600" dirty="0">
                <a:latin typeface="Berlin Sans FB Demi" pitchFamily="34" charset="0"/>
              </a:rPr>
              <a:t>called </a:t>
            </a:r>
            <a:r>
              <a:rPr lang="en-CA" sz="3600" dirty="0" smtClean="0">
                <a:latin typeface="Berlin Sans FB Demi" pitchFamily="34" charset="0"/>
              </a:rPr>
              <a:t>                 </a:t>
            </a:r>
            <a:r>
              <a:rPr lang="en-CA" sz="3600" dirty="0" smtClean="0">
                <a:solidFill>
                  <a:srgbClr val="FF66CC"/>
                </a:solidFill>
                <a:latin typeface="Berlin Sans FB Demi" pitchFamily="34" charset="0"/>
              </a:rPr>
              <a:t>VALENCE ELECTRONS</a:t>
            </a:r>
            <a:endParaRPr lang="en-CA" sz="3600" dirty="0">
              <a:solidFill>
                <a:srgbClr val="FF66CC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7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12192000" cy="567721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98280" y="309710"/>
            <a:ext cx="7951341" cy="16823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How many </a:t>
            </a:r>
            <a:r>
              <a:rPr lang="en-CA" sz="4800" dirty="0" smtClean="0">
                <a:solidFill>
                  <a:srgbClr val="FF66CC"/>
                </a:solidFill>
                <a:latin typeface="Berlin Sans FB Demi" pitchFamily="34" charset="0"/>
              </a:rPr>
              <a:t>VALENCE ELECTRONS </a:t>
            </a: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in </a:t>
            </a:r>
            <a:r>
              <a:rPr lang="en-CA" sz="4800" dirty="0" smtClean="0">
                <a:solidFill>
                  <a:srgbClr val="FF0000"/>
                </a:solidFill>
                <a:latin typeface="Berlin Sans FB Demi" pitchFamily="34" charset="0"/>
              </a:rPr>
              <a:t>GROUP 1</a:t>
            </a: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?</a:t>
            </a: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6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12192000" cy="567721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98280" y="309710"/>
            <a:ext cx="7951341" cy="16823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How many </a:t>
            </a:r>
            <a:r>
              <a:rPr lang="en-CA" sz="4800" dirty="0" smtClean="0">
                <a:solidFill>
                  <a:srgbClr val="FF66CC"/>
                </a:solidFill>
                <a:latin typeface="Berlin Sans FB Demi" pitchFamily="34" charset="0"/>
              </a:rPr>
              <a:t>VALENCE ELECTRONS </a:t>
            </a: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in </a:t>
            </a:r>
            <a:r>
              <a:rPr lang="en-CA" sz="4800" dirty="0" smtClean="0">
                <a:solidFill>
                  <a:srgbClr val="FF0000"/>
                </a:solidFill>
                <a:latin typeface="Berlin Sans FB Demi" pitchFamily="34" charset="0"/>
              </a:rPr>
              <a:t>GROUP 2</a:t>
            </a: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?</a:t>
            </a: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0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12192000" cy="567721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98280" y="309710"/>
            <a:ext cx="7951341" cy="16823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How many </a:t>
            </a:r>
            <a:r>
              <a:rPr lang="en-CA" sz="4800" dirty="0" smtClean="0">
                <a:solidFill>
                  <a:srgbClr val="FF66CC"/>
                </a:solidFill>
                <a:latin typeface="Berlin Sans FB Demi" pitchFamily="34" charset="0"/>
              </a:rPr>
              <a:t>VALENCE ELECTRONS </a:t>
            </a: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in </a:t>
            </a:r>
            <a:r>
              <a:rPr lang="en-CA" sz="4800" dirty="0" smtClean="0">
                <a:solidFill>
                  <a:srgbClr val="FF0000"/>
                </a:solidFill>
                <a:latin typeface="Berlin Sans FB Demi" pitchFamily="34" charset="0"/>
              </a:rPr>
              <a:t>GROUP 16</a:t>
            </a: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?</a:t>
            </a: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12192000" cy="567721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093495" y="0"/>
            <a:ext cx="8272695" cy="22891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prstClr val="black"/>
                </a:solidFill>
                <a:latin typeface="Berlin Sans FB Demi" pitchFamily="34" charset="0"/>
              </a:rPr>
              <a:t>What Do You Notice about # of Valence Electrons for Elements in the Same Group?</a:t>
            </a: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192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79575" y="980728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292934"/>
                </a:solidFill>
              </a:rPr>
              <a:t>It is composed of electrons, protons and neutrons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902130"/>
            <a:ext cx="6353175" cy="19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685" y="2154942"/>
            <a:ext cx="3847281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" y="2037396"/>
            <a:ext cx="6337252" cy="286473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Neutrons</a:t>
            </a:r>
            <a:r>
              <a:rPr lang="en-CA" sz="3200" b="1" dirty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0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Almost </a:t>
            </a: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identical mass as protons</a:t>
            </a:r>
          </a:p>
        </p:txBody>
      </p:sp>
    </p:spTree>
    <p:extLst>
      <p:ext uri="{BB962C8B-B14F-4D97-AF65-F5344CB8AC3E}">
        <p14:creationId xmlns:p14="http://schemas.microsoft.com/office/powerpoint/2010/main" xmlns="" val="8570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686"/>
            <a:ext cx="12192000" cy="567721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093495" y="1"/>
            <a:ext cx="8272695" cy="26228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What Do You Notice about # of Energy Levels (occupied shells) for Elements in the Same Period?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98280" y="309710"/>
            <a:ext cx="7951341" cy="11272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6000" dirty="0" smtClean="0">
                <a:solidFill>
                  <a:prstClr val="black"/>
                </a:solidFill>
                <a:latin typeface="Berlin Sans FB Demi" pitchFamily="34" charset="0"/>
              </a:rPr>
              <a:t>What Element is this?</a:t>
            </a:r>
            <a:endParaRPr lang="en-CA" sz="60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grpSp>
        <p:nvGrpSpPr>
          <p:cNvPr id="63" name="Group 103"/>
          <p:cNvGrpSpPr>
            <a:grpSpLocks/>
          </p:cNvGrpSpPr>
          <p:nvPr/>
        </p:nvGrpSpPr>
        <p:grpSpPr bwMode="auto">
          <a:xfrm>
            <a:off x="895337" y="1474827"/>
            <a:ext cx="4490068" cy="4489724"/>
            <a:chOff x="336" y="2220"/>
            <a:chExt cx="1012" cy="1018"/>
          </a:xfrm>
        </p:grpSpPr>
        <p:sp>
          <p:nvSpPr>
            <p:cNvPr id="65" name="Oval 38"/>
            <p:cNvSpPr>
              <a:spLocks noChangeArrowheads="1"/>
            </p:cNvSpPr>
            <p:nvPr/>
          </p:nvSpPr>
          <p:spPr bwMode="auto">
            <a:xfrm>
              <a:off x="731" y="2634"/>
              <a:ext cx="206" cy="206"/>
            </a:xfrm>
            <a:prstGeom prst="ellipse">
              <a:avLst/>
            </a:prstGeom>
            <a:gradFill rotWithShape="0">
              <a:gsLst>
                <a:gs pos="0">
                  <a:srgbClr val="B3D1F0"/>
                </a:gs>
                <a:gs pos="100000">
                  <a:srgbClr val="3568C7">
                    <a:alpha val="6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605" y="2506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rgbClr val="B3D1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67" name="Oval 40"/>
            <p:cNvSpPr>
              <a:spLocks noChangeArrowheads="1"/>
            </p:cNvSpPr>
            <p:nvPr/>
          </p:nvSpPr>
          <p:spPr bwMode="auto">
            <a:xfrm>
              <a:off x="484" y="2378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rgbClr val="B3D1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68" name="Oval 41"/>
            <p:cNvSpPr>
              <a:spLocks noChangeArrowheads="1"/>
            </p:cNvSpPr>
            <p:nvPr/>
          </p:nvSpPr>
          <p:spPr bwMode="auto">
            <a:xfrm>
              <a:off x="346" y="2239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rgbClr val="B3D1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auto">
            <a:xfrm>
              <a:off x="738" y="2642"/>
              <a:ext cx="194" cy="194"/>
            </a:xfrm>
            <a:prstGeom prst="ellipse">
              <a:avLst/>
            </a:prstGeom>
            <a:gradFill rotWithShape="0">
              <a:gsLst>
                <a:gs pos="0">
                  <a:srgbClr val="B3D1F0"/>
                </a:gs>
                <a:gs pos="100000">
                  <a:srgbClr val="3568C7">
                    <a:alpha val="6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0" name="Oval 45"/>
            <p:cNvSpPr>
              <a:spLocks noChangeArrowheads="1"/>
            </p:cNvSpPr>
            <p:nvPr/>
          </p:nvSpPr>
          <p:spPr bwMode="auto">
            <a:xfrm>
              <a:off x="775" y="293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1" name="Oval 46"/>
            <p:cNvSpPr>
              <a:spLocks noChangeArrowheads="1"/>
            </p:cNvSpPr>
            <p:nvPr/>
          </p:nvSpPr>
          <p:spPr bwMode="auto">
            <a:xfrm>
              <a:off x="841" y="293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auto">
            <a:xfrm>
              <a:off x="775" y="306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auto">
            <a:xfrm>
              <a:off x="841" y="306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4" name="Oval 52"/>
            <p:cNvSpPr>
              <a:spLocks noChangeArrowheads="1"/>
            </p:cNvSpPr>
            <p:nvPr/>
          </p:nvSpPr>
          <p:spPr bwMode="auto">
            <a:xfrm>
              <a:off x="775" y="235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5" name="Oval 53"/>
            <p:cNvSpPr>
              <a:spLocks noChangeArrowheads="1"/>
            </p:cNvSpPr>
            <p:nvPr/>
          </p:nvSpPr>
          <p:spPr bwMode="auto">
            <a:xfrm>
              <a:off x="841" y="235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6" name="Oval 55"/>
            <p:cNvSpPr>
              <a:spLocks noChangeArrowheads="1"/>
            </p:cNvSpPr>
            <p:nvPr/>
          </p:nvSpPr>
          <p:spPr bwMode="auto">
            <a:xfrm rot="5400000">
              <a:off x="474" y="2673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7" name="Oval 56"/>
            <p:cNvSpPr>
              <a:spLocks noChangeArrowheads="1"/>
            </p:cNvSpPr>
            <p:nvPr/>
          </p:nvSpPr>
          <p:spPr bwMode="auto">
            <a:xfrm rot="5400000">
              <a:off x="474" y="2739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8" name="Oval 58"/>
            <p:cNvSpPr>
              <a:spLocks noChangeArrowheads="1"/>
            </p:cNvSpPr>
            <p:nvPr/>
          </p:nvSpPr>
          <p:spPr bwMode="auto">
            <a:xfrm rot="5400000">
              <a:off x="1176" y="266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79" name="Oval 59"/>
            <p:cNvSpPr>
              <a:spLocks noChangeArrowheads="1"/>
            </p:cNvSpPr>
            <p:nvPr/>
          </p:nvSpPr>
          <p:spPr bwMode="auto">
            <a:xfrm rot="5400000">
              <a:off x="1176" y="2733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0" name="Oval 61"/>
            <p:cNvSpPr>
              <a:spLocks noChangeArrowheads="1"/>
            </p:cNvSpPr>
            <p:nvPr/>
          </p:nvSpPr>
          <p:spPr bwMode="auto">
            <a:xfrm>
              <a:off x="775" y="320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1" name="Oval 62"/>
            <p:cNvSpPr>
              <a:spLocks noChangeArrowheads="1"/>
            </p:cNvSpPr>
            <p:nvPr/>
          </p:nvSpPr>
          <p:spPr bwMode="auto">
            <a:xfrm>
              <a:off x="841" y="320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2" name="Oval 64"/>
            <p:cNvSpPr>
              <a:spLocks noChangeArrowheads="1"/>
            </p:cNvSpPr>
            <p:nvPr/>
          </p:nvSpPr>
          <p:spPr bwMode="auto">
            <a:xfrm>
              <a:off x="775" y="222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3" name="Oval 65"/>
            <p:cNvSpPr>
              <a:spLocks noChangeArrowheads="1"/>
            </p:cNvSpPr>
            <p:nvPr/>
          </p:nvSpPr>
          <p:spPr bwMode="auto">
            <a:xfrm>
              <a:off x="841" y="222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4" name="Oval 67"/>
            <p:cNvSpPr>
              <a:spLocks noChangeArrowheads="1"/>
            </p:cNvSpPr>
            <p:nvPr/>
          </p:nvSpPr>
          <p:spPr bwMode="auto">
            <a:xfrm rot="5400000">
              <a:off x="336" y="2673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5" name="Oval 68"/>
            <p:cNvSpPr>
              <a:spLocks noChangeArrowheads="1"/>
            </p:cNvSpPr>
            <p:nvPr/>
          </p:nvSpPr>
          <p:spPr bwMode="auto">
            <a:xfrm rot="5400000">
              <a:off x="336" y="2739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6" name="Oval 70"/>
            <p:cNvSpPr>
              <a:spLocks noChangeArrowheads="1"/>
            </p:cNvSpPr>
            <p:nvPr/>
          </p:nvSpPr>
          <p:spPr bwMode="auto">
            <a:xfrm rot="5400000">
              <a:off x="1314" y="266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7" name="Oval 71"/>
            <p:cNvSpPr>
              <a:spLocks noChangeArrowheads="1"/>
            </p:cNvSpPr>
            <p:nvPr/>
          </p:nvSpPr>
          <p:spPr bwMode="auto">
            <a:xfrm rot="5400000">
              <a:off x="1314" y="2733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88" name="Text Box 72"/>
            <p:cNvSpPr txBox="1">
              <a:spLocks noChangeArrowheads="1"/>
            </p:cNvSpPr>
            <p:nvPr/>
          </p:nvSpPr>
          <p:spPr bwMode="auto">
            <a:xfrm>
              <a:off x="763" y="26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</p:grpSp>
      <p:grpSp>
        <p:nvGrpSpPr>
          <p:cNvPr id="89" name="Group 102"/>
          <p:cNvGrpSpPr>
            <a:grpSpLocks/>
          </p:cNvGrpSpPr>
          <p:nvPr/>
        </p:nvGrpSpPr>
        <p:grpSpPr bwMode="auto">
          <a:xfrm>
            <a:off x="6864350" y="1456473"/>
            <a:ext cx="4248120" cy="4917862"/>
            <a:chOff x="4312" y="2224"/>
            <a:chExt cx="1012" cy="1220"/>
          </a:xfrm>
        </p:grpSpPr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4707" y="2638"/>
              <a:ext cx="206" cy="206"/>
            </a:xfrm>
            <a:prstGeom prst="ellipse">
              <a:avLst/>
            </a:prstGeom>
            <a:gradFill rotWithShape="0">
              <a:gsLst>
                <a:gs pos="0">
                  <a:srgbClr val="B3D1F0"/>
                </a:gs>
                <a:gs pos="100000">
                  <a:srgbClr val="3568C7">
                    <a:alpha val="6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4581" y="2510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rgbClr val="B3D1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2" name="Oval 78"/>
            <p:cNvSpPr>
              <a:spLocks noChangeArrowheads="1"/>
            </p:cNvSpPr>
            <p:nvPr/>
          </p:nvSpPr>
          <p:spPr bwMode="auto">
            <a:xfrm>
              <a:off x="4460" y="2382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rgbClr val="B3D1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4322" y="2243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rgbClr val="B3D1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4714" y="2646"/>
              <a:ext cx="194" cy="194"/>
            </a:xfrm>
            <a:prstGeom prst="ellipse">
              <a:avLst/>
            </a:prstGeom>
            <a:gradFill rotWithShape="0">
              <a:gsLst>
                <a:gs pos="0">
                  <a:srgbClr val="B3D1F0"/>
                </a:gs>
                <a:gs pos="100000">
                  <a:srgbClr val="3568C7">
                    <a:alpha val="6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751" y="293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4817" y="293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4751" y="307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4817" y="307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4751" y="236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4817" y="236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 rot="5400000">
              <a:off x="4450" y="267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 rot="5400000">
              <a:off x="4450" y="2743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 rot="5400000">
              <a:off x="5152" y="2671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 rot="5400000">
              <a:off x="5152" y="273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4751" y="320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4817" y="320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4751" y="222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4817" y="222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 rot="5400000">
              <a:off x="4312" y="267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 rot="5400000">
              <a:off x="4312" y="2743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 rot="5400000">
              <a:off x="5290" y="2671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 rot="5400000">
              <a:off x="5290" y="273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13" name="Text Box 99"/>
            <p:cNvSpPr txBox="1">
              <a:spLocks noChangeArrowheads="1"/>
            </p:cNvSpPr>
            <p:nvPr/>
          </p:nvSpPr>
          <p:spPr bwMode="auto">
            <a:xfrm>
              <a:off x="4739" y="26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14" name="Text Box 100"/>
            <p:cNvSpPr txBox="1">
              <a:spLocks noChangeArrowheads="1"/>
            </p:cNvSpPr>
            <p:nvPr/>
          </p:nvSpPr>
          <p:spPr bwMode="auto">
            <a:xfrm>
              <a:off x="4739" y="2619"/>
              <a:ext cx="33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-23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" charset="-128"/>
                </a:rPr>
                <a:t>18 p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24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" charset="-128"/>
                </a:rPr>
                <a:t>22 n</a:t>
              </a:r>
              <a:endPara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sp>
          <p:nvSpPr>
            <p:cNvPr id="115" name="Text Box 101"/>
            <p:cNvSpPr txBox="1">
              <a:spLocks noChangeArrowheads="1"/>
            </p:cNvSpPr>
            <p:nvPr/>
          </p:nvSpPr>
          <p:spPr bwMode="auto">
            <a:xfrm>
              <a:off x="4388" y="3299"/>
              <a:ext cx="835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3" pitchFamily="1" charset="-128"/>
                </a:rPr>
                <a:t>argon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478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9429"/>
            <a:ext cx="11963400" cy="47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2291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LEWIS DIAGRAMS</a:t>
            </a:r>
            <a:endParaRPr lang="en-CA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74192"/>
            <a:ext cx="12192000" cy="1273065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latin typeface="Berlin Sans FB Demi" pitchFamily="34" charset="0"/>
              </a:rPr>
              <a:t>Show only </a:t>
            </a:r>
            <a:r>
              <a:rPr lang="en-CA" sz="4000" dirty="0">
                <a:latin typeface="Berlin Sans FB Demi" pitchFamily="34" charset="0"/>
              </a:rPr>
              <a:t>an atom’s </a:t>
            </a:r>
            <a:r>
              <a:rPr lang="en-CA" sz="4000" u="sng" dirty="0">
                <a:solidFill>
                  <a:srgbClr val="FF0000"/>
                </a:solidFill>
                <a:latin typeface="Berlin Sans FB Demi" pitchFamily="34" charset="0"/>
              </a:rPr>
              <a:t>valence electrons </a:t>
            </a:r>
            <a:r>
              <a:rPr lang="en-CA" sz="4000" dirty="0">
                <a:latin typeface="Berlin Sans FB Demi" pitchFamily="34" charset="0"/>
              </a:rPr>
              <a:t>and the chemical symbol.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2291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LEWIS DIAGRAMS</a:t>
            </a:r>
            <a:endParaRPr lang="en-CA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74192"/>
            <a:ext cx="12192000" cy="1273065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latin typeface="Berlin Sans FB Demi" pitchFamily="34" charset="0"/>
              </a:rPr>
              <a:t>Show only </a:t>
            </a:r>
            <a:r>
              <a:rPr lang="en-CA" sz="4000" dirty="0">
                <a:latin typeface="Berlin Sans FB Demi" pitchFamily="34" charset="0"/>
              </a:rPr>
              <a:t>an atom’s </a:t>
            </a:r>
            <a:r>
              <a:rPr lang="en-CA" sz="4000" u="sng" dirty="0">
                <a:solidFill>
                  <a:srgbClr val="FF0000"/>
                </a:solidFill>
                <a:latin typeface="Berlin Sans FB Demi" pitchFamily="34" charset="0"/>
              </a:rPr>
              <a:t>valence electrons </a:t>
            </a:r>
            <a:r>
              <a:rPr lang="en-CA" sz="4000" dirty="0">
                <a:latin typeface="Berlin Sans FB Demi" pitchFamily="34" charset="0"/>
              </a:rPr>
              <a:t>and the chemical symbol.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40" y="1883719"/>
            <a:ext cx="7949320" cy="48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7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9429"/>
            <a:ext cx="11963400" cy="47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2291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Rule # 1</a:t>
            </a:r>
            <a:endParaRPr lang="en-CA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74192"/>
            <a:ext cx="12192000" cy="1273065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latin typeface="Berlin Sans FB Demi" pitchFamily="34" charset="0"/>
              </a:rPr>
              <a:t>Dots representing </a:t>
            </a:r>
            <a:r>
              <a:rPr lang="en-CA" sz="4000" u="sng" dirty="0" smtClean="0">
                <a:solidFill>
                  <a:srgbClr val="FF0000"/>
                </a:solidFill>
                <a:latin typeface="Berlin Sans FB Demi" pitchFamily="34" charset="0"/>
              </a:rPr>
              <a:t>valence electrons </a:t>
            </a:r>
            <a:r>
              <a:rPr lang="en-CA" sz="4000" dirty="0" smtClean="0">
                <a:latin typeface="Berlin Sans FB Demi" pitchFamily="34" charset="0"/>
              </a:rPr>
              <a:t>are placed around the element symbols</a:t>
            </a:r>
            <a:endParaRPr lang="en-CA" sz="4000" dirty="0">
              <a:latin typeface="Berlin Sans FB Demi" pitchFamily="34" charset="0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7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9429"/>
            <a:ext cx="11963400" cy="47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6" y="113422"/>
            <a:ext cx="9571110" cy="122916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8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Rule # </a:t>
            </a:r>
            <a:r>
              <a:rPr lang="en-CA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CA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74192"/>
            <a:ext cx="12192000" cy="1273065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latin typeface="Berlin Sans FB Demi" pitchFamily="34" charset="0"/>
              </a:rPr>
              <a:t>Electron dots are placed </a:t>
            </a:r>
            <a:r>
              <a:rPr lang="en-CA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singly</a:t>
            </a: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4000" dirty="0">
                <a:latin typeface="Berlin Sans FB Demi" pitchFamily="34" charset="0"/>
              </a:rPr>
              <a:t>until the fifth electron is reached then they are </a:t>
            </a:r>
            <a:r>
              <a:rPr lang="en-CA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paired</a:t>
            </a:r>
            <a:r>
              <a:rPr lang="en-CA" sz="4000" dirty="0">
                <a:latin typeface="Berlin Sans FB Demi" pitchFamily="34" charset="0"/>
              </a:rPr>
              <a:t>.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587500" y="-136525"/>
            <a:ext cx="5276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MOLECULES and IONIC COMPOUNDS</a:t>
            </a:r>
            <a:endParaRPr lang="en-CA" sz="3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836712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0000"/>
                </a:solidFill>
              </a:rPr>
              <a:t>Atoms combine with different atoms to form compounds (thanks to electrons)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988840"/>
            <a:ext cx="1189808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srgbClr val="292934"/>
                </a:solidFill>
              </a:rPr>
              <a:t>Forces that hold atoms together are called </a:t>
            </a:r>
            <a:r>
              <a:rPr lang="en-CA" sz="3600" b="1" dirty="0">
                <a:solidFill>
                  <a:srgbClr val="7030A0"/>
                </a:solidFill>
              </a:rPr>
              <a:t>CHEMICAL BONDS</a:t>
            </a:r>
            <a:endParaRPr lang="en-C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6268" y="3234083"/>
            <a:ext cx="4154661" cy="4829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>
                <a:solidFill>
                  <a:srgbClr val="FFFFFF"/>
                </a:solidFill>
              </a:rPr>
              <a:t>SHARING ELECTRONS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38188" y="3234083"/>
            <a:ext cx="4154661" cy="4829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>
                <a:solidFill>
                  <a:srgbClr val="FFFFFF"/>
                </a:solidFill>
              </a:rPr>
              <a:t>DONATING ELECTRONS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70874" y="3771814"/>
            <a:ext cx="3384376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Covalent Bonds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35858" y="3771814"/>
            <a:ext cx="28130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Ionic Bonds</a:t>
            </a:r>
            <a:endParaRPr lang="en-CA" sz="3200" b="1" dirty="0">
              <a:solidFill>
                <a:srgbClr val="292934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334" y="4738650"/>
            <a:ext cx="24955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upload.wikimedia.org/wikipedia/commons/thumb/1/17/Covalent.svg/200px-Coval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791" y="4608056"/>
            <a:ext cx="1639575" cy="19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858" y="4350129"/>
            <a:ext cx="2813031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9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9" grpId="0" animBg="1"/>
      <p:bldP spid="13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MOLECULES and IONIC COMPOUNDS</a:t>
            </a:r>
            <a:endParaRPr lang="en-CA" sz="3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836712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0000"/>
                </a:solidFill>
              </a:rPr>
              <a:t>Atoms combine with different atoms to form compounds (thanks to electrons)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988840"/>
            <a:ext cx="1189808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srgbClr val="292934"/>
                </a:solidFill>
              </a:rPr>
              <a:t>Forces that hold atoms together are called </a:t>
            </a:r>
            <a:r>
              <a:rPr lang="en-CA" sz="3600" b="1" dirty="0">
                <a:solidFill>
                  <a:srgbClr val="7030A0"/>
                </a:solidFill>
              </a:rPr>
              <a:t>CHEMICAL BONDS</a:t>
            </a:r>
            <a:endParaRPr lang="en-C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6268" y="3234083"/>
            <a:ext cx="4154661" cy="4829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b="1" dirty="0" smtClean="0">
                <a:solidFill>
                  <a:srgbClr val="FFFFFF"/>
                </a:solidFill>
              </a:rPr>
              <a:t>MOLECULES</a:t>
            </a:r>
            <a:endParaRPr lang="en-C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38188" y="3234083"/>
            <a:ext cx="4154661" cy="4829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b="1" dirty="0" smtClean="0">
                <a:solidFill>
                  <a:srgbClr val="FFFFFF"/>
                </a:solidFill>
              </a:rPr>
              <a:t>IONIC COMPOUNDS</a:t>
            </a:r>
            <a:endParaRPr lang="en-C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70874" y="3771814"/>
            <a:ext cx="3384376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Covalent Bonds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35858" y="3771814"/>
            <a:ext cx="28130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Ionic Bonds</a:t>
            </a:r>
            <a:endParaRPr lang="en-CA" sz="3200" b="1" dirty="0">
              <a:solidFill>
                <a:srgbClr val="292934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334" y="4738650"/>
            <a:ext cx="24955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upload.wikimedia.org/wikipedia/commons/thumb/1/17/Covalent.svg/200px-Coval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791" y="4608056"/>
            <a:ext cx="1639575" cy="19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858" y="4350129"/>
            <a:ext cx="2813031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22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9" grpId="0" animBg="1"/>
      <p:bldP spid="13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MOLECULES and IONIC COMPOUNDS</a:t>
            </a:r>
            <a:endParaRPr lang="en-CA" sz="3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836712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0000"/>
                </a:solidFill>
              </a:rPr>
              <a:t>Atoms combine with different atoms to form compounds (thanks to electrons)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988840"/>
            <a:ext cx="1189808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These bonds arise when </a:t>
            </a:r>
            <a:r>
              <a:rPr lang="en-CA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VALENCE ELECTRONS </a:t>
            </a:r>
            <a:r>
              <a:rPr lang="en-CA" sz="3600" b="1" dirty="0" smtClean="0">
                <a:solidFill>
                  <a:srgbClr val="292934"/>
                </a:solidFill>
              </a:rPr>
              <a:t>interact</a:t>
            </a:r>
            <a:endParaRPr lang="en-C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05558" y="3140968"/>
            <a:ext cx="8899897" cy="33801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5400" b="1" dirty="0">
                <a:solidFill>
                  <a:srgbClr val="002060"/>
                </a:solidFill>
                <a:latin typeface="Bodoni MT Black" pitchFamily="18" charset="0"/>
              </a:rPr>
              <a:t>Each atom </a:t>
            </a:r>
            <a:r>
              <a:rPr lang="en-CA" sz="5400" b="1" dirty="0" smtClean="0">
                <a:solidFill>
                  <a:srgbClr val="002060"/>
                </a:solidFill>
                <a:latin typeface="Bodoni MT Black" pitchFamily="18" charset="0"/>
              </a:rPr>
              <a:t>attempts </a:t>
            </a:r>
            <a:r>
              <a:rPr lang="en-CA" sz="5400" b="1" dirty="0">
                <a:solidFill>
                  <a:srgbClr val="002060"/>
                </a:solidFill>
                <a:latin typeface="Bodoni MT Black" pitchFamily="18" charset="0"/>
              </a:rPr>
              <a:t>to have </a:t>
            </a:r>
            <a:r>
              <a:rPr lang="en-CA" sz="5400" b="1" dirty="0" smtClean="0">
                <a:solidFill>
                  <a:srgbClr val="002060"/>
                </a:solidFill>
                <a:latin typeface="Bodoni MT Black" pitchFamily="18" charset="0"/>
              </a:rPr>
              <a:t>as many of </a:t>
            </a:r>
            <a:r>
              <a:rPr lang="en-CA" sz="5400" b="1" dirty="0">
                <a:solidFill>
                  <a:srgbClr val="FF0000"/>
                </a:solidFill>
                <a:latin typeface="Bodoni MT Black" pitchFamily="18" charset="0"/>
              </a:rPr>
              <a:t>valence electrons</a:t>
            </a:r>
            <a:r>
              <a:rPr lang="en-CA" sz="5400" b="1" dirty="0">
                <a:solidFill>
                  <a:srgbClr val="002060"/>
                </a:solidFill>
                <a:latin typeface="Bodoni MT Black" pitchFamily="18" charset="0"/>
              </a:rPr>
              <a:t> as </a:t>
            </a:r>
            <a:r>
              <a:rPr lang="en-CA" sz="5400" b="1" dirty="0">
                <a:solidFill>
                  <a:srgbClr val="FF0000"/>
                </a:solidFill>
                <a:latin typeface="Bodoni MT Black" pitchFamily="18" charset="0"/>
              </a:rPr>
              <a:t>the nearest noble gas</a:t>
            </a:r>
            <a:r>
              <a:rPr lang="en-CA" sz="5400" b="1" dirty="0">
                <a:solidFill>
                  <a:srgbClr val="002060"/>
                </a:solidFill>
                <a:latin typeface="Bodoni MT Black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97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12191999" cy="16655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>
                <a:latin typeface="Bodoni MT Black" pitchFamily="18" charset="0"/>
              </a:rPr>
              <a:t>Each atom </a:t>
            </a:r>
            <a:r>
              <a:rPr lang="en-CA" sz="4400" b="1" dirty="0" smtClean="0">
                <a:latin typeface="Bodoni MT Black" pitchFamily="18" charset="0"/>
              </a:rPr>
              <a:t>attempts </a:t>
            </a:r>
            <a:r>
              <a:rPr lang="en-CA" sz="4400" b="1" dirty="0">
                <a:latin typeface="Bodoni MT Black" pitchFamily="18" charset="0"/>
              </a:rPr>
              <a:t>to have </a:t>
            </a:r>
            <a:r>
              <a:rPr lang="en-CA" sz="4400" b="1" dirty="0" smtClean="0">
                <a:latin typeface="Bodoni MT Black" pitchFamily="18" charset="0"/>
              </a:rPr>
              <a:t>as many of </a:t>
            </a:r>
            <a:r>
              <a:rPr lang="en-CA" sz="4400" b="1" dirty="0">
                <a:latin typeface="Bodoni MT Black" pitchFamily="18" charset="0"/>
              </a:rPr>
              <a:t>valence electrons as the nearest noble gas.</a:t>
            </a: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514"/>
            <a:ext cx="8065210" cy="50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479173" y="1979330"/>
            <a:ext cx="3603662" cy="44410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5400" dirty="0" smtClean="0">
                <a:solidFill>
                  <a:srgbClr val="FF0000"/>
                </a:solidFill>
                <a:latin typeface="Berlin Sans FB Demi" pitchFamily="34" charset="0"/>
              </a:rPr>
              <a:t>Metals</a:t>
            </a:r>
            <a:r>
              <a:rPr lang="en-CA" sz="5400" dirty="0" smtClean="0">
                <a:solidFill>
                  <a:srgbClr val="002060"/>
                </a:solidFill>
                <a:latin typeface="Berlin Sans FB Demi" pitchFamily="34" charset="0"/>
              </a:rPr>
              <a:t> want to </a:t>
            </a:r>
            <a:r>
              <a:rPr lang="en-CA" sz="6600" dirty="0" smtClean="0">
                <a:solidFill>
                  <a:srgbClr val="7030A0"/>
                </a:solidFill>
                <a:latin typeface="Berlin Sans FB Demi" pitchFamily="34" charset="0"/>
              </a:rPr>
              <a:t>lose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9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413"/>
            <a:ext cx="1243584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MODERN VIEW OF THE ATOM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659083"/>
            <a:ext cx="2486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19676"/>
            <a:ext cx="48291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761" y="1268760"/>
            <a:ext cx="5835240" cy="33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353175" y="5019674"/>
            <a:ext cx="4236190" cy="17216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FFFFFF"/>
                </a:solidFill>
              </a:rPr>
              <a:t>The relative size of the nucleus and atom!</a:t>
            </a:r>
            <a:endParaRPr lang="en-CA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9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12191999" cy="16655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>
                <a:latin typeface="Bodoni MT Black" pitchFamily="18" charset="0"/>
              </a:rPr>
              <a:t>Each atom </a:t>
            </a:r>
            <a:r>
              <a:rPr lang="en-CA" sz="4400" b="1" dirty="0" smtClean="0">
                <a:latin typeface="Bodoni MT Black" pitchFamily="18" charset="0"/>
              </a:rPr>
              <a:t>attempts </a:t>
            </a:r>
            <a:r>
              <a:rPr lang="en-CA" sz="4400" b="1" dirty="0">
                <a:latin typeface="Bodoni MT Black" pitchFamily="18" charset="0"/>
              </a:rPr>
              <a:t>to have </a:t>
            </a:r>
            <a:r>
              <a:rPr lang="en-CA" sz="4400" b="1" dirty="0" smtClean="0">
                <a:latin typeface="Bodoni MT Black" pitchFamily="18" charset="0"/>
              </a:rPr>
              <a:t>as many of </a:t>
            </a:r>
            <a:r>
              <a:rPr lang="en-CA" sz="4400" b="1" dirty="0">
                <a:latin typeface="Bodoni MT Black" pitchFamily="18" charset="0"/>
              </a:rPr>
              <a:t>valence electrons as the nearest noble gas.</a:t>
            </a: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514"/>
            <a:ext cx="8065210" cy="50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479173" y="1979329"/>
            <a:ext cx="3603662" cy="475484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5400" dirty="0" smtClean="0">
                <a:solidFill>
                  <a:srgbClr val="FF0000"/>
                </a:solidFill>
                <a:latin typeface="Berlin Sans FB Demi" pitchFamily="34" charset="0"/>
              </a:rPr>
              <a:t>Non - Metals</a:t>
            </a:r>
            <a:r>
              <a:rPr lang="en-CA" sz="5400" dirty="0" smtClean="0">
                <a:solidFill>
                  <a:srgbClr val="002060"/>
                </a:solidFill>
                <a:latin typeface="Berlin Sans FB Demi" pitchFamily="34" charset="0"/>
              </a:rPr>
              <a:t> want to </a:t>
            </a:r>
            <a:r>
              <a:rPr lang="en-CA" sz="6600" dirty="0" smtClean="0">
                <a:solidFill>
                  <a:srgbClr val="7030A0"/>
                </a:solidFill>
                <a:latin typeface="Berlin Sans FB Demi" pitchFamily="34" charset="0"/>
              </a:rPr>
              <a:t>gain electrons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12191999" cy="16655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>
                <a:latin typeface="Bodoni MT Black" pitchFamily="18" charset="0"/>
              </a:rPr>
              <a:t>Each atom </a:t>
            </a:r>
            <a:r>
              <a:rPr lang="en-CA" sz="4400" b="1" dirty="0" smtClean="0">
                <a:latin typeface="Bodoni MT Black" pitchFamily="18" charset="0"/>
              </a:rPr>
              <a:t>attempts </a:t>
            </a:r>
            <a:r>
              <a:rPr lang="en-CA" sz="4400" b="1" dirty="0">
                <a:latin typeface="Bodoni MT Black" pitchFamily="18" charset="0"/>
              </a:rPr>
              <a:t>to have </a:t>
            </a:r>
            <a:r>
              <a:rPr lang="en-CA" sz="4400" b="1" dirty="0" smtClean="0">
                <a:latin typeface="Bodoni MT Black" pitchFamily="18" charset="0"/>
              </a:rPr>
              <a:t>as many of </a:t>
            </a:r>
            <a:r>
              <a:rPr lang="en-CA" sz="4400" b="1" dirty="0">
                <a:latin typeface="Bodoni MT Black" pitchFamily="18" charset="0"/>
              </a:rPr>
              <a:t>valence electrons as the nearest noble gas.</a:t>
            </a: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514"/>
            <a:ext cx="8065210" cy="50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370010" y="1979330"/>
            <a:ext cx="3821989" cy="37117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4800" dirty="0" smtClean="0">
                <a:solidFill>
                  <a:srgbClr val="002060"/>
                </a:solidFill>
                <a:latin typeface="Berlin Sans FB Demi" pitchFamily="34" charset="0"/>
              </a:rPr>
              <a:t>How many electrons does </a:t>
            </a:r>
            <a:r>
              <a:rPr lang="en-CA" sz="4800" dirty="0" smtClean="0">
                <a:solidFill>
                  <a:srgbClr val="C00000"/>
                </a:solidFill>
                <a:latin typeface="Berlin Sans FB Demi" pitchFamily="34" charset="0"/>
              </a:rPr>
              <a:t>sodium, Na</a:t>
            </a:r>
            <a:r>
              <a:rPr lang="en-CA" sz="4800" dirty="0" smtClean="0">
                <a:solidFill>
                  <a:srgbClr val="002060"/>
                </a:solidFill>
                <a:latin typeface="Berlin Sans FB Demi" pitchFamily="34" charset="0"/>
              </a:rPr>
              <a:t>, want to have?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3259" y="5574058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electrons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6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12191999" cy="16655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4400" b="1" dirty="0">
                <a:latin typeface="Bodoni MT Black" pitchFamily="18" charset="0"/>
              </a:rPr>
              <a:t>Each atom </a:t>
            </a:r>
            <a:r>
              <a:rPr lang="en-CA" sz="4400" b="1" dirty="0" smtClean="0">
                <a:latin typeface="Bodoni MT Black" pitchFamily="18" charset="0"/>
              </a:rPr>
              <a:t>attempts </a:t>
            </a:r>
            <a:r>
              <a:rPr lang="en-CA" sz="4400" b="1" dirty="0">
                <a:latin typeface="Bodoni MT Black" pitchFamily="18" charset="0"/>
              </a:rPr>
              <a:t>to have </a:t>
            </a:r>
            <a:r>
              <a:rPr lang="en-CA" sz="4400" b="1" dirty="0" smtClean="0">
                <a:latin typeface="Bodoni MT Black" pitchFamily="18" charset="0"/>
              </a:rPr>
              <a:t>as many of </a:t>
            </a:r>
            <a:r>
              <a:rPr lang="en-CA" sz="4400" b="1" dirty="0">
                <a:latin typeface="Bodoni MT Black" pitchFamily="18" charset="0"/>
              </a:rPr>
              <a:t>valence electrons as the nearest noble gas.</a:t>
            </a: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514"/>
            <a:ext cx="8065210" cy="50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479173" y="1855504"/>
            <a:ext cx="3603662" cy="50024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r>
              <a:rPr lang="en-CA" sz="5400" dirty="0" smtClean="0">
                <a:solidFill>
                  <a:srgbClr val="002060"/>
                </a:solidFill>
                <a:latin typeface="Berlin Sans FB Demi" pitchFamily="34" charset="0"/>
              </a:rPr>
              <a:t>How many electrons does </a:t>
            </a:r>
            <a:r>
              <a:rPr lang="en-CA" sz="5400" dirty="0" smtClean="0">
                <a:solidFill>
                  <a:srgbClr val="C00000"/>
                </a:solidFill>
                <a:latin typeface="Berlin Sans FB Demi" pitchFamily="34" charset="0"/>
              </a:rPr>
              <a:t>oxygen, O</a:t>
            </a:r>
            <a:r>
              <a:rPr lang="en-CA" sz="5400" dirty="0" smtClean="0">
                <a:solidFill>
                  <a:srgbClr val="002060"/>
                </a:solidFill>
                <a:latin typeface="Berlin Sans FB Demi" pitchFamily="34" charset="0"/>
              </a:rPr>
              <a:t>, want to have?</a:t>
            </a:r>
          </a:p>
          <a:p>
            <a:pPr marL="0" indent="0" algn="ctr" eaLnBrk="1" hangingPunct="1">
              <a:buClr>
                <a:srgbClr val="4E67C8"/>
              </a:buClr>
              <a:buFont typeface="Arial" charset="0"/>
              <a:buNone/>
            </a:pPr>
            <a:endParaRPr lang="en-CA" sz="4800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indent="0" eaLnBrk="1" hangingPunct="1">
              <a:buClr>
                <a:srgbClr val="4E67C8"/>
              </a:buClr>
              <a:buFont typeface="Arial" charset="0"/>
              <a:buNone/>
            </a:pP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3259" y="5574058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electrons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712" y="1889042"/>
            <a:ext cx="4270223" cy="26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076" y="1793757"/>
            <a:ext cx="4489408" cy="27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777381" y="908720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292934"/>
                </a:solidFill>
              </a:rPr>
              <a:t>Atom or a group of atoms with net </a:t>
            </a:r>
            <a:r>
              <a:rPr lang="en-CA" sz="3200" b="1" dirty="0">
                <a:solidFill>
                  <a:srgbClr val="FF0000"/>
                </a:solidFill>
              </a:rPr>
              <a:t>negative</a:t>
            </a:r>
            <a:r>
              <a:rPr lang="en-CA" sz="3200" b="1" dirty="0">
                <a:solidFill>
                  <a:srgbClr val="292934"/>
                </a:solidFill>
              </a:rPr>
              <a:t> or </a:t>
            </a:r>
            <a:r>
              <a:rPr lang="en-CA" sz="3200" b="1" dirty="0">
                <a:solidFill>
                  <a:srgbClr val="FF0000"/>
                </a:solidFill>
              </a:rPr>
              <a:t>positive</a:t>
            </a:r>
            <a:r>
              <a:rPr lang="en-CA" sz="3200" b="1" dirty="0">
                <a:solidFill>
                  <a:srgbClr val="292934"/>
                </a:solidFill>
              </a:rPr>
              <a:t> charge</a:t>
            </a:r>
            <a:endParaRPr lang="en-C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79576" y="4509120"/>
            <a:ext cx="4154661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POSITIVELY CHARGED ION = </a:t>
            </a:r>
            <a:endParaRPr lang="en-C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61602" y="4540425"/>
            <a:ext cx="4154661" cy="10801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NEGATIVELY CHARGED ION = </a:t>
            </a:r>
            <a:endParaRPr lang="en-C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33790" y="5877272"/>
            <a:ext cx="20462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CATION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15816" y="5877272"/>
            <a:ext cx="20462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ANION</a:t>
            </a:r>
            <a:endParaRPr lang="en-CA" sz="32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7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836712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srgbClr val="292934"/>
                </a:solidFill>
              </a:rPr>
              <a:t>Formed by an attraction of </a:t>
            </a:r>
            <a:r>
              <a:rPr lang="en-CA" sz="3600" b="1" u="sng" dirty="0">
                <a:solidFill>
                  <a:srgbClr val="C00000"/>
                </a:solidFill>
              </a:rPr>
              <a:t>positively charged ion </a:t>
            </a:r>
            <a:r>
              <a:rPr lang="en-CA" sz="3600" b="1" dirty="0">
                <a:solidFill>
                  <a:srgbClr val="292934"/>
                </a:solidFill>
              </a:rPr>
              <a:t>and </a:t>
            </a:r>
            <a:r>
              <a:rPr lang="en-CA" sz="3600" b="1" u="sng" dirty="0">
                <a:solidFill>
                  <a:srgbClr val="00B050"/>
                </a:solidFill>
              </a:rPr>
              <a:t>negatively charged ion</a:t>
            </a:r>
            <a:endParaRPr lang="en-CA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95169" y="2889254"/>
            <a:ext cx="39884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Chemical formula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88343" y="4358738"/>
            <a:ext cx="220208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9293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NaCl</a:t>
            </a:r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9293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44" y="2547938"/>
            <a:ext cx="7385825" cy="42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28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836712"/>
            <a:ext cx="12192000" cy="119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Formed when </a:t>
            </a:r>
            <a:r>
              <a:rPr lang="en-CA" sz="3600" b="1" dirty="0">
                <a:solidFill>
                  <a:srgbClr val="292934"/>
                </a:solidFill>
              </a:rPr>
              <a:t>electrons are </a:t>
            </a:r>
            <a:r>
              <a:rPr lang="en-CA" sz="3600" b="1" u="sng" dirty="0">
                <a:solidFill>
                  <a:srgbClr val="FF0000"/>
                </a:solidFill>
                <a:latin typeface="Britannic Bold" panose="020B0903060703020204" pitchFamily="34" charset="0"/>
              </a:rPr>
              <a:t>transferred</a:t>
            </a:r>
            <a:r>
              <a:rPr lang="en-CA" sz="3600" b="1" dirty="0">
                <a:solidFill>
                  <a:srgbClr val="292934"/>
                </a:solidFill>
              </a:rPr>
              <a:t> from </a:t>
            </a:r>
            <a:r>
              <a:rPr lang="en-CA" sz="3600" b="1" dirty="0" smtClean="0">
                <a:solidFill>
                  <a:srgbClr val="292934"/>
                </a:solidFill>
              </a:rPr>
              <a:t>a </a:t>
            </a:r>
            <a:r>
              <a:rPr lang="en-CA" sz="40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metal</a:t>
            </a:r>
            <a:r>
              <a:rPr lang="en-CA" sz="4000" b="1" dirty="0" smtClean="0">
                <a:solidFill>
                  <a:srgbClr val="292934"/>
                </a:solidFill>
              </a:rPr>
              <a:t> </a:t>
            </a:r>
            <a:r>
              <a:rPr lang="en-CA" sz="3600" b="1" dirty="0">
                <a:solidFill>
                  <a:srgbClr val="292934"/>
                </a:solidFill>
              </a:rPr>
              <a:t>to </a:t>
            </a:r>
            <a:r>
              <a:rPr lang="en-CA" sz="3600" b="1" dirty="0" smtClean="0">
                <a:solidFill>
                  <a:srgbClr val="292934"/>
                </a:solidFill>
              </a:rPr>
              <a:t>a </a:t>
            </a:r>
            <a:r>
              <a:rPr lang="en-CA" sz="40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non - metal</a:t>
            </a:r>
            <a:endParaRPr lang="en-CA" sz="40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95169" y="2889254"/>
            <a:ext cx="39884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Chemical formula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88343" y="4358738"/>
            <a:ext cx="220208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9293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NaCl</a:t>
            </a:r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9293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44" y="2547938"/>
            <a:ext cx="7385825" cy="42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06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24502" y="836712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err="1">
                <a:solidFill>
                  <a:srgbClr val="7030A0"/>
                </a:solidFill>
              </a:rPr>
              <a:t>Cations</a:t>
            </a:r>
            <a:r>
              <a:rPr lang="en-CA" sz="3200" b="1" dirty="0">
                <a:solidFill>
                  <a:srgbClr val="7030A0"/>
                </a:solidFill>
              </a:rPr>
              <a:t> </a:t>
            </a:r>
            <a:r>
              <a:rPr lang="en-CA" sz="3200" b="1" dirty="0">
                <a:solidFill>
                  <a:srgbClr val="292934"/>
                </a:solidFill>
              </a:rPr>
              <a:t>and </a:t>
            </a:r>
            <a:r>
              <a:rPr lang="en-CA" sz="3200" b="1" dirty="0">
                <a:solidFill>
                  <a:srgbClr val="FFC000"/>
                </a:solidFill>
              </a:rPr>
              <a:t>Anions </a:t>
            </a:r>
            <a:r>
              <a:rPr lang="en-CA" sz="3200" b="1" dirty="0">
                <a:solidFill>
                  <a:srgbClr val="292934"/>
                </a:solidFill>
              </a:rPr>
              <a:t>are attracted to each </a:t>
            </a:r>
            <a:r>
              <a:rPr lang="en-CA" sz="3200" b="1">
                <a:solidFill>
                  <a:srgbClr val="292934"/>
                </a:solidFill>
              </a:rPr>
              <a:t>other </a:t>
            </a:r>
            <a:r>
              <a:rPr lang="en-CA" sz="3200" b="1">
                <a:solidFill>
                  <a:srgbClr val="292934"/>
                </a:solidFill>
                <a:sym typeface="Wingdings" pitchFamily="2" charset="2"/>
              </a:rPr>
              <a:t></a:t>
            </a:r>
            <a:r>
              <a:rPr lang="en-CA" sz="3200" b="1">
                <a:solidFill>
                  <a:srgbClr val="292934"/>
                </a:solidFill>
              </a:rPr>
              <a:t> </a:t>
            </a:r>
            <a:r>
              <a:rPr lang="en-CA" sz="3200" b="1" dirty="0">
                <a:solidFill>
                  <a:srgbClr val="FF0000"/>
                </a:solidFill>
                <a:latin typeface="Berlin Sans FB" pitchFamily="34" charset="0"/>
              </a:rPr>
              <a:t>IONIC BONDING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2894" y="2991601"/>
            <a:ext cx="220208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9293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NaCl</a:t>
            </a:r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9293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590" y="1844824"/>
            <a:ext cx="9130410" cy="5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75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0231" y="878980"/>
            <a:ext cx="10491538" cy="72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Attraction between </a:t>
            </a:r>
            <a:r>
              <a:rPr lang="en-CA" sz="3600" b="1" dirty="0" err="1" smtClean="0">
                <a:solidFill>
                  <a:srgbClr val="FF0000"/>
                </a:solidFill>
              </a:rPr>
              <a:t>cations</a:t>
            </a:r>
            <a:r>
              <a:rPr lang="en-CA" sz="3600" b="1" dirty="0">
                <a:solidFill>
                  <a:srgbClr val="292934"/>
                </a:solidFill>
              </a:rPr>
              <a:t> </a:t>
            </a:r>
            <a:r>
              <a:rPr lang="en-CA" sz="3600" b="1" dirty="0" smtClean="0">
                <a:solidFill>
                  <a:srgbClr val="292934"/>
                </a:solidFill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</a:rPr>
              <a:t>anions</a:t>
            </a:r>
            <a:endParaRPr lang="en-CA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44" y="1378003"/>
            <a:ext cx="3895307" cy="5479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43" y="1492279"/>
            <a:ext cx="3547051" cy="50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0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0231" y="878980"/>
            <a:ext cx="10491538" cy="72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Attraction between </a:t>
            </a:r>
            <a:r>
              <a:rPr lang="en-CA" sz="3600" b="1" dirty="0" err="1" smtClean="0">
                <a:solidFill>
                  <a:srgbClr val="FF0000"/>
                </a:solidFill>
              </a:rPr>
              <a:t>cations</a:t>
            </a:r>
            <a:r>
              <a:rPr lang="en-CA" sz="3600" b="1" dirty="0">
                <a:solidFill>
                  <a:srgbClr val="292934"/>
                </a:solidFill>
              </a:rPr>
              <a:t> </a:t>
            </a:r>
            <a:r>
              <a:rPr lang="en-CA" sz="3600" b="1" dirty="0" smtClean="0">
                <a:solidFill>
                  <a:srgbClr val="292934"/>
                </a:solidFill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</a:rPr>
              <a:t>anions</a:t>
            </a:r>
            <a:endParaRPr lang="en-CA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15" y="1720649"/>
            <a:ext cx="7690425" cy="45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5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0231" y="878980"/>
            <a:ext cx="10491538" cy="72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Attraction between </a:t>
            </a:r>
            <a:r>
              <a:rPr lang="en-CA" sz="3600" b="1" dirty="0" err="1" smtClean="0">
                <a:solidFill>
                  <a:srgbClr val="FF0000"/>
                </a:solidFill>
              </a:rPr>
              <a:t>cations</a:t>
            </a:r>
            <a:r>
              <a:rPr lang="en-CA" sz="3600" b="1" dirty="0">
                <a:solidFill>
                  <a:srgbClr val="292934"/>
                </a:solidFill>
              </a:rPr>
              <a:t> </a:t>
            </a:r>
            <a:r>
              <a:rPr lang="en-CA" sz="3600" b="1" dirty="0" smtClean="0">
                <a:solidFill>
                  <a:srgbClr val="292934"/>
                </a:solidFill>
              </a:rPr>
              <a:t>and </a:t>
            </a:r>
            <a:r>
              <a:rPr lang="en-CA" sz="3600" b="1" dirty="0" smtClean="0">
                <a:solidFill>
                  <a:srgbClr val="FF0000"/>
                </a:solidFill>
              </a:rPr>
              <a:t>anions</a:t>
            </a:r>
            <a:endParaRPr lang="en-CA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98" y="1606373"/>
            <a:ext cx="7155003" cy="50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Atomic Theory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25625"/>
            <a:ext cx="12009120" cy="734695"/>
          </a:xfrm>
        </p:spPr>
        <p:txBody>
          <a:bodyPr/>
          <a:lstStyle/>
          <a:p>
            <a:r>
              <a:rPr lang="en-CA" b="1" dirty="0" smtClean="0"/>
              <a:t># of PROTONS = # of ELECTRONS in an neutral atom</a:t>
            </a:r>
          </a:p>
          <a:p>
            <a:endParaRPr lang="en-US" dirty="0"/>
          </a:p>
        </p:txBody>
      </p:sp>
      <p:pic>
        <p:nvPicPr>
          <p:cNvPr id="6" name="Picture 77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219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5550" y="4610100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5550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5550" y="5781674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24387" y="4582526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77752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9983" y="5781674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86575" y="4660232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86575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95297" y="5824287"/>
            <a:ext cx="1887755" cy="82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74919" y="4600074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36843" y="5201653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01250" y="5824288"/>
            <a:ext cx="13525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3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0231" y="878980"/>
            <a:ext cx="10491538" cy="72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Draw the Bohr model diagram for </a:t>
            </a:r>
            <a:r>
              <a:rPr lang="en-CA" sz="3600" b="1" dirty="0" smtClean="0">
                <a:solidFill>
                  <a:srgbClr val="FF0000"/>
                </a:solidFill>
              </a:rPr>
              <a:t>KF</a:t>
            </a:r>
            <a:endParaRPr lang="en-CA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MOLECULES and IONIC COMPOUNDS</a:t>
            </a:r>
            <a:endParaRPr lang="en-CA" sz="3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836712"/>
            <a:ext cx="12192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200" b="1" dirty="0">
                <a:solidFill>
                  <a:srgbClr val="000000"/>
                </a:solidFill>
              </a:rPr>
              <a:t>Atoms combine with different atoms to form compounds (thanks to electrons)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988840"/>
            <a:ext cx="1189808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>
                <a:solidFill>
                  <a:srgbClr val="292934"/>
                </a:solidFill>
              </a:rPr>
              <a:t>Forces that hold atoms together are called </a:t>
            </a:r>
            <a:r>
              <a:rPr lang="en-CA" sz="3600" b="1" dirty="0">
                <a:solidFill>
                  <a:srgbClr val="7030A0"/>
                </a:solidFill>
              </a:rPr>
              <a:t>CHEMICAL BONDS</a:t>
            </a:r>
            <a:endParaRPr lang="en-C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6268" y="3234083"/>
            <a:ext cx="4154661" cy="4829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b="1" dirty="0">
                <a:solidFill>
                  <a:srgbClr val="FFFFFF"/>
                </a:solidFill>
              </a:rPr>
              <a:t>SHARING ELECTRONS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38188" y="3234083"/>
            <a:ext cx="4154661" cy="4829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b="1" dirty="0">
                <a:solidFill>
                  <a:srgbClr val="FFFFFF"/>
                </a:solidFill>
              </a:rPr>
              <a:t>DONATING ELECTRONS</a:t>
            </a:r>
            <a:endParaRPr lang="en-C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70874" y="3771814"/>
            <a:ext cx="3384376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Covalent Bonds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35858" y="3771814"/>
            <a:ext cx="2813031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Font typeface="Arial" pitchFamily="34" charset="0"/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Ionic Bonds</a:t>
            </a:r>
            <a:endParaRPr lang="en-CA" sz="3200" b="1" dirty="0">
              <a:solidFill>
                <a:srgbClr val="292934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334" y="4738650"/>
            <a:ext cx="24955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upload.wikimedia.org/wikipedia/commons/thumb/1/17/Covalent.svg/200px-Coval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791" y="4608056"/>
            <a:ext cx="1639575" cy="19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858" y="4350129"/>
            <a:ext cx="2813031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1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Covalent Bonds</a:t>
            </a:r>
            <a:endParaRPr lang="en-CA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0"/>
            <a:ext cx="12023557" cy="72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Valence Electrons </a:t>
            </a:r>
            <a:r>
              <a:rPr lang="en-CA" sz="3600" b="1" dirty="0">
                <a:solidFill>
                  <a:srgbClr val="292934"/>
                </a:solidFill>
              </a:rPr>
              <a:t>are shared </a:t>
            </a:r>
            <a:r>
              <a:rPr lang="en-CA" sz="3600" b="1" dirty="0" smtClean="0">
                <a:solidFill>
                  <a:srgbClr val="292934"/>
                </a:solidFill>
              </a:rPr>
              <a:t>between atoms</a:t>
            </a:r>
            <a:endParaRPr lang="en-CA" sz="3600" b="1" dirty="0">
              <a:solidFill>
                <a:srgbClr val="292934"/>
              </a:solidFill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42" y="2020540"/>
            <a:ext cx="6672118" cy="458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upload.wikimedia.org/wikipedia/commons/thumb/1/17/Covalent.svg/200px-Coval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192" y="1720649"/>
            <a:ext cx="4902260" cy="48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8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Covalent Bonds</a:t>
            </a:r>
            <a:endParaRPr lang="en-CA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0"/>
            <a:ext cx="12023557" cy="72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Valence Electrons </a:t>
            </a:r>
            <a:r>
              <a:rPr lang="en-CA" sz="3600" b="1" dirty="0">
                <a:solidFill>
                  <a:srgbClr val="292934"/>
                </a:solidFill>
              </a:rPr>
              <a:t>are shared </a:t>
            </a:r>
            <a:r>
              <a:rPr lang="en-CA" sz="3600" b="1" dirty="0" smtClean="0">
                <a:solidFill>
                  <a:srgbClr val="292934"/>
                </a:solidFill>
              </a:rPr>
              <a:t>between atoms</a:t>
            </a:r>
            <a:endParaRPr lang="en-CA" sz="3600" b="1" dirty="0">
              <a:solidFill>
                <a:srgbClr val="292934"/>
              </a:solidFill>
            </a:endParaRPr>
          </a:p>
        </p:txBody>
      </p:sp>
      <p:sp>
        <p:nvSpPr>
          <p:cNvPr id="2" name="AutoShape 4" descr="http://0.tqn.com/d/chemistry/1/0/U/a/water.jpg"/>
          <p:cNvSpPr>
            <a:spLocks noChangeAspect="1" noChangeArrowheads="1"/>
          </p:cNvSpPr>
          <p:nvPr/>
        </p:nvSpPr>
        <p:spPr bwMode="auto">
          <a:xfrm>
            <a:off x="1679576" y="-2338388"/>
            <a:ext cx="56864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292934"/>
              </a:solidFill>
            </a:endParaRPr>
          </a:p>
        </p:txBody>
      </p:sp>
      <p:sp>
        <p:nvSpPr>
          <p:cNvPr id="53" name="Oval 233"/>
          <p:cNvSpPr>
            <a:spLocks noChangeArrowheads="1"/>
          </p:cNvSpPr>
          <p:nvPr/>
        </p:nvSpPr>
        <p:spPr bwMode="auto">
          <a:xfrm>
            <a:off x="2979739" y="2168503"/>
            <a:ext cx="184150" cy="185737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54" name="Oval 234"/>
          <p:cNvSpPr>
            <a:spLocks noChangeArrowheads="1"/>
          </p:cNvSpPr>
          <p:nvPr/>
        </p:nvSpPr>
        <p:spPr bwMode="auto">
          <a:xfrm>
            <a:off x="2865439" y="2054203"/>
            <a:ext cx="411162" cy="409575"/>
          </a:xfrm>
          <a:prstGeom prst="ellipse">
            <a:avLst/>
          </a:prstGeom>
          <a:gradFill rotWithShape="0">
            <a:gsLst>
              <a:gs pos="0">
                <a:srgbClr val="FFFFFF">
                  <a:alpha val="6000"/>
                </a:srgbClr>
              </a:gs>
              <a:gs pos="100000">
                <a:srgbClr val="B3D1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55" name="Oval 236"/>
          <p:cNvSpPr>
            <a:spLocks noChangeArrowheads="1"/>
          </p:cNvSpPr>
          <p:nvPr/>
        </p:nvSpPr>
        <p:spPr bwMode="auto">
          <a:xfrm>
            <a:off x="2986090" y="2176440"/>
            <a:ext cx="173037" cy="174625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56" name="Oval 238"/>
          <p:cNvSpPr>
            <a:spLocks noChangeArrowheads="1"/>
          </p:cNvSpPr>
          <p:nvPr/>
        </p:nvSpPr>
        <p:spPr bwMode="auto">
          <a:xfrm>
            <a:off x="3059114" y="2039915"/>
            <a:ext cx="30162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57" name="Oval 240"/>
          <p:cNvSpPr>
            <a:spLocks noChangeArrowheads="1"/>
          </p:cNvSpPr>
          <p:nvPr/>
        </p:nvSpPr>
        <p:spPr bwMode="auto">
          <a:xfrm>
            <a:off x="4205289" y="2157389"/>
            <a:ext cx="184150" cy="185738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58" name="Oval 241"/>
          <p:cNvSpPr>
            <a:spLocks noChangeArrowheads="1"/>
          </p:cNvSpPr>
          <p:nvPr/>
        </p:nvSpPr>
        <p:spPr bwMode="auto">
          <a:xfrm>
            <a:off x="4090989" y="2043090"/>
            <a:ext cx="411162" cy="409575"/>
          </a:xfrm>
          <a:prstGeom prst="ellipse">
            <a:avLst/>
          </a:prstGeom>
          <a:gradFill rotWithShape="0">
            <a:gsLst>
              <a:gs pos="0">
                <a:srgbClr val="FFFFFF">
                  <a:alpha val="6000"/>
                </a:srgbClr>
              </a:gs>
              <a:gs pos="100000">
                <a:srgbClr val="B3D1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59" name="Oval 242"/>
          <p:cNvSpPr>
            <a:spLocks noChangeArrowheads="1"/>
          </p:cNvSpPr>
          <p:nvPr/>
        </p:nvSpPr>
        <p:spPr bwMode="auto">
          <a:xfrm>
            <a:off x="3983040" y="1927203"/>
            <a:ext cx="636587" cy="638175"/>
          </a:xfrm>
          <a:prstGeom prst="ellipse">
            <a:avLst/>
          </a:prstGeom>
          <a:gradFill rotWithShape="0">
            <a:gsLst>
              <a:gs pos="0">
                <a:srgbClr val="FFFFFF">
                  <a:alpha val="6000"/>
                </a:srgbClr>
              </a:gs>
              <a:gs pos="100000">
                <a:srgbClr val="B3D1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0" name="Oval 243"/>
          <p:cNvSpPr>
            <a:spLocks noChangeArrowheads="1"/>
          </p:cNvSpPr>
          <p:nvPr/>
        </p:nvSpPr>
        <p:spPr bwMode="auto">
          <a:xfrm>
            <a:off x="4211640" y="2165328"/>
            <a:ext cx="173037" cy="174625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1" name="Oval 244"/>
          <p:cNvSpPr>
            <a:spLocks noChangeArrowheads="1"/>
          </p:cNvSpPr>
          <p:nvPr/>
        </p:nvSpPr>
        <p:spPr bwMode="auto">
          <a:xfrm>
            <a:off x="4244977" y="2030390"/>
            <a:ext cx="30163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2" name="Oval 245"/>
          <p:cNvSpPr>
            <a:spLocks noChangeArrowheads="1"/>
          </p:cNvSpPr>
          <p:nvPr/>
        </p:nvSpPr>
        <p:spPr bwMode="auto">
          <a:xfrm>
            <a:off x="4303714" y="2030390"/>
            <a:ext cx="30162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3" name="Oval 246"/>
          <p:cNvSpPr>
            <a:spLocks noChangeArrowheads="1"/>
          </p:cNvSpPr>
          <p:nvPr/>
        </p:nvSpPr>
        <p:spPr bwMode="auto">
          <a:xfrm>
            <a:off x="4303714" y="2546327"/>
            <a:ext cx="30162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4" name="Oval 247"/>
          <p:cNvSpPr>
            <a:spLocks noChangeArrowheads="1"/>
          </p:cNvSpPr>
          <p:nvPr/>
        </p:nvSpPr>
        <p:spPr bwMode="auto">
          <a:xfrm>
            <a:off x="4244977" y="1909740"/>
            <a:ext cx="30163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5" name="Oval 248"/>
          <p:cNvSpPr>
            <a:spLocks noChangeArrowheads="1"/>
          </p:cNvSpPr>
          <p:nvPr/>
        </p:nvSpPr>
        <p:spPr bwMode="auto">
          <a:xfrm>
            <a:off x="4303714" y="1909740"/>
            <a:ext cx="30162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6" name="Oval 249"/>
          <p:cNvSpPr>
            <a:spLocks noChangeArrowheads="1"/>
          </p:cNvSpPr>
          <p:nvPr/>
        </p:nvSpPr>
        <p:spPr bwMode="auto">
          <a:xfrm rot="5400000">
            <a:off x="4245770" y="2545533"/>
            <a:ext cx="31750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7" name="Oval 250"/>
          <p:cNvSpPr>
            <a:spLocks noChangeArrowheads="1"/>
          </p:cNvSpPr>
          <p:nvPr/>
        </p:nvSpPr>
        <p:spPr bwMode="auto">
          <a:xfrm rot="5400000">
            <a:off x="3973514" y="2252640"/>
            <a:ext cx="30163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8" name="Oval 251"/>
          <p:cNvSpPr>
            <a:spLocks noChangeArrowheads="1"/>
          </p:cNvSpPr>
          <p:nvPr/>
        </p:nvSpPr>
        <p:spPr bwMode="auto">
          <a:xfrm rot="5400000">
            <a:off x="4604545" y="2247083"/>
            <a:ext cx="31750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69" name="Text Box 252"/>
          <p:cNvSpPr txBox="1">
            <a:spLocks noChangeArrowheads="1"/>
          </p:cNvSpPr>
          <p:nvPr/>
        </p:nvSpPr>
        <p:spPr bwMode="auto">
          <a:xfrm>
            <a:off x="2365376" y="2662214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ea typeface="ヒラギノ角ゴ Pro W3" pitchFamily="1" charset="-128"/>
              </a:rPr>
              <a:t>hydrogen</a:t>
            </a:r>
          </a:p>
        </p:txBody>
      </p:sp>
      <p:sp>
        <p:nvSpPr>
          <p:cNvPr id="70" name="Text Box 253"/>
          <p:cNvSpPr txBox="1">
            <a:spLocks noChangeArrowheads="1"/>
          </p:cNvSpPr>
          <p:nvPr/>
        </p:nvSpPr>
        <p:spPr bwMode="auto">
          <a:xfrm>
            <a:off x="3563939" y="2681264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ea typeface="ヒラギノ角ゴ Pro W3" pitchFamily="1" charset="-128"/>
              </a:rPr>
              <a:t>fluorine </a:t>
            </a:r>
          </a:p>
        </p:txBody>
      </p:sp>
      <p:sp>
        <p:nvSpPr>
          <p:cNvPr id="71" name="Text Box 254"/>
          <p:cNvSpPr txBox="1">
            <a:spLocks noChangeArrowheads="1"/>
          </p:cNvSpPr>
          <p:nvPr/>
        </p:nvSpPr>
        <p:spPr bwMode="auto">
          <a:xfrm>
            <a:off x="3524251" y="2071664"/>
            <a:ext cx="30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ea typeface="ヒラギノ角ゴ Pro W3" pitchFamily="1" charset="-128"/>
              </a:rPr>
              <a:t>+</a:t>
            </a:r>
          </a:p>
        </p:txBody>
      </p:sp>
      <p:sp>
        <p:nvSpPr>
          <p:cNvPr id="72" name="Line 255"/>
          <p:cNvSpPr>
            <a:spLocks noChangeShapeType="1"/>
          </p:cNvSpPr>
          <p:nvPr/>
        </p:nvSpPr>
        <p:spPr bwMode="auto">
          <a:xfrm>
            <a:off x="4940301" y="2251052"/>
            <a:ext cx="355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73" name="Text Box 286"/>
          <p:cNvSpPr txBox="1">
            <a:spLocks noChangeArrowheads="1"/>
          </p:cNvSpPr>
          <p:nvPr/>
        </p:nvSpPr>
        <p:spPr bwMode="auto">
          <a:xfrm>
            <a:off x="5186365" y="2662214"/>
            <a:ext cx="1830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ea typeface="ヒラギノ角ゴ Pro W3" pitchFamily="1" charset="-128"/>
              </a:rPr>
              <a:t>electrons are shared</a:t>
            </a:r>
          </a:p>
        </p:txBody>
      </p:sp>
      <p:sp>
        <p:nvSpPr>
          <p:cNvPr id="74" name="Oval 292"/>
          <p:cNvSpPr>
            <a:spLocks noChangeArrowheads="1"/>
          </p:cNvSpPr>
          <p:nvPr/>
        </p:nvSpPr>
        <p:spPr bwMode="auto">
          <a:xfrm>
            <a:off x="6188076" y="2166914"/>
            <a:ext cx="184150" cy="185738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75" name="Oval 293"/>
          <p:cNvSpPr>
            <a:spLocks noChangeArrowheads="1"/>
          </p:cNvSpPr>
          <p:nvPr/>
        </p:nvSpPr>
        <p:spPr bwMode="auto">
          <a:xfrm>
            <a:off x="6073777" y="2052615"/>
            <a:ext cx="411163" cy="409575"/>
          </a:xfrm>
          <a:prstGeom prst="ellipse">
            <a:avLst/>
          </a:prstGeom>
          <a:gradFill rotWithShape="0">
            <a:gsLst>
              <a:gs pos="0">
                <a:srgbClr val="FFFFFF">
                  <a:alpha val="6000"/>
                </a:srgbClr>
              </a:gs>
              <a:gs pos="100000">
                <a:srgbClr val="B3D1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76" name="Oval 294"/>
          <p:cNvSpPr>
            <a:spLocks noChangeArrowheads="1"/>
          </p:cNvSpPr>
          <p:nvPr/>
        </p:nvSpPr>
        <p:spPr bwMode="auto">
          <a:xfrm>
            <a:off x="5965826" y="1936728"/>
            <a:ext cx="636588" cy="638175"/>
          </a:xfrm>
          <a:prstGeom prst="ellipse">
            <a:avLst/>
          </a:prstGeom>
          <a:gradFill rotWithShape="0">
            <a:gsLst>
              <a:gs pos="0">
                <a:srgbClr val="FFFFFF">
                  <a:alpha val="6000"/>
                </a:srgbClr>
              </a:gs>
              <a:gs pos="100000">
                <a:srgbClr val="B3D1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77" name="Oval 295"/>
          <p:cNvSpPr>
            <a:spLocks noChangeArrowheads="1"/>
          </p:cNvSpPr>
          <p:nvPr/>
        </p:nvSpPr>
        <p:spPr bwMode="auto">
          <a:xfrm>
            <a:off x="6194426" y="2174853"/>
            <a:ext cx="173038" cy="174625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78" name="Oval 302"/>
          <p:cNvSpPr>
            <a:spLocks noChangeArrowheads="1"/>
          </p:cNvSpPr>
          <p:nvPr/>
        </p:nvSpPr>
        <p:spPr bwMode="auto">
          <a:xfrm>
            <a:off x="5662614" y="2163739"/>
            <a:ext cx="184150" cy="185738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79" name="Oval 303"/>
          <p:cNvSpPr>
            <a:spLocks noChangeArrowheads="1"/>
          </p:cNvSpPr>
          <p:nvPr/>
        </p:nvSpPr>
        <p:spPr bwMode="auto">
          <a:xfrm>
            <a:off x="5548314" y="2049440"/>
            <a:ext cx="411162" cy="409575"/>
          </a:xfrm>
          <a:prstGeom prst="ellipse">
            <a:avLst/>
          </a:prstGeom>
          <a:gradFill rotWithShape="0">
            <a:gsLst>
              <a:gs pos="0">
                <a:srgbClr val="FFFFFF">
                  <a:alpha val="6000"/>
                </a:srgbClr>
              </a:gs>
              <a:gs pos="100000">
                <a:srgbClr val="B3D1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0" name="Oval 305"/>
          <p:cNvSpPr>
            <a:spLocks noChangeArrowheads="1"/>
          </p:cNvSpPr>
          <p:nvPr/>
        </p:nvSpPr>
        <p:spPr bwMode="auto">
          <a:xfrm>
            <a:off x="5668965" y="2171678"/>
            <a:ext cx="173037" cy="174625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1" name="Oval 307"/>
          <p:cNvSpPr>
            <a:spLocks noChangeArrowheads="1"/>
          </p:cNvSpPr>
          <p:nvPr/>
        </p:nvSpPr>
        <p:spPr bwMode="auto">
          <a:xfrm>
            <a:off x="5942014" y="2208190"/>
            <a:ext cx="30162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2" name="Oval 313"/>
          <p:cNvSpPr>
            <a:spLocks noChangeArrowheads="1"/>
          </p:cNvSpPr>
          <p:nvPr/>
        </p:nvSpPr>
        <p:spPr bwMode="auto">
          <a:xfrm rot="5400000">
            <a:off x="5938045" y="2278833"/>
            <a:ext cx="31750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3" name="Oval 314"/>
          <p:cNvSpPr>
            <a:spLocks noChangeArrowheads="1"/>
          </p:cNvSpPr>
          <p:nvPr/>
        </p:nvSpPr>
        <p:spPr bwMode="auto">
          <a:xfrm>
            <a:off x="4600577" y="2174852"/>
            <a:ext cx="30163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4" name="Oval 316"/>
          <p:cNvSpPr>
            <a:spLocks noChangeArrowheads="1"/>
          </p:cNvSpPr>
          <p:nvPr/>
        </p:nvSpPr>
        <p:spPr bwMode="auto">
          <a:xfrm>
            <a:off x="6191251" y="2181203"/>
            <a:ext cx="173038" cy="174625"/>
          </a:xfrm>
          <a:prstGeom prst="ellipse">
            <a:avLst/>
          </a:prstGeom>
          <a:gradFill rotWithShape="0">
            <a:gsLst>
              <a:gs pos="0">
                <a:srgbClr val="B3D1F0"/>
              </a:gs>
              <a:gs pos="100000">
                <a:srgbClr val="3568C7">
                  <a:alpha val="6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5" name="Oval 317"/>
          <p:cNvSpPr>
            <a:spLocks noChangeArrowheads="1"/>
          </p:cNvSpPr>
          <p:nvPr/>
        </p:nvSpPr>
        <p:spPr bwMode="auto">
          <a:xfrm>
            <a:off x="6234114" y="2046265"/>
            <a:ext cx="30162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6" name="Oval 318"/>
          <p:cNvSpPr>
            <a:spLocks noChangeArrowheads="1"/>
          </p:cNvSpPr>
          <p:nvPr/>
        </p:nvSpPr>
        <p:spPr bwMode="auto">
          <a:xfrm>
            <a:off x="6292852" y="2046265"/>
            <a:ext cx="30163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7" name="Oval 319"/>
          <p:cNvSpPr>
            <a:spLocks noChangeArrowheads="1"/>
          </p:cNvSpPr>
          <p:nvPr/>
        </p:nvSpPr>
        <p:spPr bwMode="auto">
          <a:xfrm>
            <a:off x="6292852" y="2562202"/>
            <a:ext cx="30163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8" name="Oval 320"/>
          <p:cNvSpPr>
            <a:spLocks noChangeArrowheads="1"/>
          </p:cNvSpPr>
          <p:nvPr/>
        </p:nvSpPr>
        <p:spPr bwMode="auto">
          <a:xfrm>
            <a:off x="6234114" y="1925615"/>
            <a:ext cx="30162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89" name="Oval 321"/>
          <p:cNvSpPr>
            <a:spLocks noChangeArrowheads="1"/>
          </p:cNvSpPr>
          <p:nvPr/>
        </p:nvSpPr>
        <p:spPr bwMode="auto">
          <a:xfrm>
            <a:off x="6292852" y="1925615"/>
            <a:ext cx="30163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90" name="Oval 322"/>
          <p:cNvSpPr>
            <a:spLocks noChangeArrowheads="1"/>
          </p:cNvSpPr>
          <p:nvPr/>
        </p:nvSpPr>
        <p:spPr bwMode="auto">
          <a:xfrm rot="5400000">
            <a:off x="6234908" y="2561408"/>
            <a:ext cx="31750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91" name="Oval 323"/>
          <p:cNvSpPr>
            <a:spLocks noChangeArrowheads="1"/>
          </p:cNvSpPr>
          <p:nvPr/>
        </p:nvSpPr>
        <p:spPr bwMode="auto">
          <a:xfrm rot="5400000">
            <a:off x="6584158" y="2262958"/>
            <a:ext cx="31750" cy="301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92" name="Oval 324"/>
          <p:cNvSpPr>
            <a:spLocks noChangeArrowheads="1"/>
          </p:cNvSpPr>
          <p:nvPr/>
        </p:nvSpPr>
        <p:spPr bwMode="auto">
          <a:xfrm>
            <a:off x="6580189" y="2190727"/>
            <a:ext cx="30162" cy="301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93" name="Line 326"/>
          <p:cNvSpPr>
            <a:spLocks noChangeShapeType="1"/>
          </p:cNvSpPr>
          <p:nvPr/>
        </p:nvSpPr>
        <p:spPr bwMode="auto">
          <a:xfrm>
            <a:off x="6884989" y="2249464"/>
            <a:ext cx="355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pitchFamily="1" charset="-128"/>
            </a:endParaRPr>
          </a:p>
        </p:txBody>
      </p:sp>
      <p:sp>
        <p:nvSpPr>
          <p:cNvPr id="94" name="Text Box 327"/>
          <p:cNvSpPr txBox="1">
            <a:spLocks noChangeArrowheads="1"/>
          </p:cNvSpPr>
          <p:nvPr/>
        </p:nvSpPr>
        <p:spPr bwMode="auto">
          <a:xfrm>
            <a:off x="7264402" y="2101827"/>
            <a:ext cx="1781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  <a:ea typeface="ヒラギノ角ゴ Pro W3" pitchFamily="1" charset="-128"/>
              </a:rPr>
              <a:t>Hydrogen fluoride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8" y="3389150"/>
            <a:ext cx="11189112" cy="33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6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IONS</a:t>
            </a:r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BONDS</a:t>
            </a:r>
            <a:endParaRPr lang="en-CA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0"/>
            <a:ext cx="12023557" cy="2297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b="1" u="sng" dirty="0">
                <a:solidFill>
                  <a:srgbClr val="0070C0"/>
                </a:solidFill>
                <a:latin typeface="Berlin Sans FB Demi" pitchFamily="34" charset="0"/>
              </a:rPr>
              <a:t>For positive ions</a:t>
            </a:r>
            <a:r>
              <a:rPr lang="en-GB" sz="2400" b="1" dirty="0">
                <a:solidFill>
                  <a:srgbClr val="0070C0"/>
                </a:solidFill>
                <a:latin typeface="Berlin Sans FB Demi" pitchFamily="34" charset="0"/>
              </a:rPr>
              <a:t>, </a:t>
            </a:r>
            <a:r>
              <a:rPr lang="en-GB" sz="2400" b="1" dirty="0">
                <a:latin typeface="Calibri" panose="020F0502020204030204" pitchFamily="34" charset="0"/>
              </a:rPr>
              <a:t>one electron dot is removed from the valence shell for each positive charge.</a:t>
            </a:r>
          </a:p>
          <a:p>
            <a:pPr lvl="1"/>
            <a:r>
              <a:rPr lang="en-GB" sz="2400" b="1" u="sng" dirty="0">
                <a:solidFill>
                  <a:srgbClr val="FF0000"/>
                </a:solidFill>
                <a:latin typeface="Berlin Sans FB Demi" pitchFamily="34" charset="0"/>
              </a:rPr>
              <a:t>For negative ions, </a:t>
            </a:r>
            <a:r>
              <a:rPr lang="en-GB" sz="2400" b="1" dirty="0">
                <a:latin typeface="Calibri" panose="020F0502020204030204" pitchFamily="34" charset="0"/>
              </a:rPr>
              <a:t>one electron dot is added to each valence shell for each negative charge. </a:t>
            </a:r>
          </a:p>
          <a:p>
            <a:pPr lvl="1"/>
            <a:r>
              <a:rPr lang="en-GB" sz="2400" b="1" dirty="0">
                <a:latin typeface="Calibri" panose="020F0502020204030204" pitchFamily="34" charset="0"/>
              </a:rPr>
              <a:t>Square brackets are placed around each ion to indicate transfer of electrons.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6119812" y="276926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19" name="Text Box 44"/>
          <p:cNvSpPr txBox="1">
            <a:spLocks noChangeArrowheads="1"/>
          </p:cNvSpPr>
          <p:nvPr/>
        </p:nvSpPr>
        <p:spPr bwMode="auto">
          <a:xfrm>
            <a:off x="6636672" y="276926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1" y="2997868"/>
            <a:ext cx="5195552" cy="2446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220" y="4138969"/>
            <a:ext cx="5691187" cy="27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1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IONS </a:t>
            </a:r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and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IONIC BONDS</a:t>
            </a:r>
            <a:endParaRPr lang="en-CA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0"/>
            <a:ext cx="12023557" cy="2297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b="1" u="sng" dirty="0">
                <a:solidFill>
                  <a:srgbClr val="0070C0"/>
                </a:solidFill>
                <a:latin typeface="Berlin Sans FB Demi" pitchFamily="34" charset="0"/>
              </a:rPr>
              <a:t>For positive ions</a:t>
            </a:r>
            <a:r>
              <a:rPr lang="en-GB" sz="2400" b="1" dirty="0">
                <a:latin typeface="Calibri" panose="020F0502020204030204" pitchFamily="34" charset="0"/>
              </a:rPr>
              <a:t>, one electron dot is removed from the valence shell for each positive charge.</a:t>
            </a:r>
          </a:p>
          <a:p>
            <a:pPr lvl="1"/>
            <a:r>
              <a:rPr lang="en-GB" sz="2400" b="1" u="sng" dirty="0">
                <a:solidFill>
                  <a:srgbClr val="FF0000"/>
                </a:solidFill>
                <a:latin typeface="Berlin Sans FB Demi" pitchFamily="34" charset="0"/>
              </a:rPr>
              <a:t>For negative ions, </a:t>
            </a:r>
            <a:r>
              <a:rPr lang="en-GB" sz="2400" b="1" dirty="0">
                <a:latin typeface="Calibri" panose="020F0502020204030204" pitchFamily="34" charset="0"/>
              </a:rPr>
              <a:t>one electron dot is added to each valence shell for each negative charge. </a:t>
            </a:r>
          </a:p>
          <a:p>
            <a:pPr lvl="1"/>
            <a:r>
              <a:rPr lang="en-GB" sz="2400" b="1" dirty="0">
                <a:latin typeface="Calibri" panose="020F0502020204030204" pitchFamily="34" charset="0"/>
              </a:rPr>
              <a:t>Square brackets are placed around each ion to indicate transfer of electrons.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09612" y="365814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Be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875760" y="355825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504825" y="3507582"/>
            <a:ext cx="10191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800" dirty="0">
                <a:solidFill>
                  <a:srgbClr val="FFFFFF"/>
                </a:solidFill>
                <a:latin typeface="Courier" pitchFamily="1" charset="0"/>
              </a:rPr>
              <a:t> </a:t>
            </a:r>
            <a:r>
              <a:rPr lang="en-GB" sz="1400" dirty="0">
                <a:latin typeface="Courier" pitchFamily="1" charset="0"/>
              </a:rPr>
              <a:t>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1400" dirty="0">
                <a:latin typeface="Courier" pitchFamily="1" charset="0"/>
              </a:rPr>
              <a:t>     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800" dirty="0">
                <a:solidFill>
                  <a:srgbClr val="FFFFFF"/>
                </a:solidFill>
                <a:latin typeface="Courier" pitchFamily="1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609060" y="3329655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</a:t>
            </a:r>
            <a:r>
              <a:rPr lang="en-GB" sz="800">
                <a:latin typeface="Courier" pitchFamily="1" charset="0"/>
              </a:rPr>
              <a:t> </a:t>
            </a:r>
            <a:r>
              <a:rPr lang="en-GB" sz="1400">
                <a:latin typeface="Courier" pitchFamily="1" charset="0"/>
              </a:rPr>
              <a:t>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1400">
                <a:latin typeface="Courier" pitchFamily="1" charset="0"/>
              </a:rPr>
              <a:t>     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</a:t>
            </a:r>
            <a:r>
              <a:rPr lang="en-GB" sz="800">
                <a:latin typeface="Courier" pitchFamily="1" charset="0"/>
              </a:rPr>
              <a:t> </a:t>
            </a:r>
            <a:r>
              <a:rPr lang="en-GB" sz="1400">
                <a:latin typeface="Courier" pitchFamily="1" charset="0"/>
              </a:rPr>
              <a:t>•</a:t>
            </a:r>
            <a:endParaRPr lang="en-GB"/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208246" y="4365010"/>
            <a:ext cx="2871787" cy="24929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Each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beryllium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has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 electrons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to transfer away,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each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chlorine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can receive </a:t>
            </a:r>
            <a:r>
              <a:rPr lang="en-GB" sz="2400" b="1" u="sng" dirty="0">
                <a:solidFill>
                  <a:srgbClr val="7030A0"/>
                </a:solidFill>
                <a:latin typeface="Calibri" panose="020F0502020204030204" pitchFamily="34" charset="0"/>
              </a:rPr>
              <a:t>one more electron.</a:t>
            </a:r>
          </a:p>
        </p:txBody>
      </p:sp>
      <p:sp>
        <p:nvSpPr>
          <p:cNvPr id="96" name="Line 11"/>
          <p:cNvSpPr>
            <a:spLocks noChangeShapeType="1"/>
          </p:cNvSpPr>
          <p:nvPr/>
        </p:nvSpPr>
        <p:spPr bwMode="auto">
          <a:xfrm>
            <a:off x="2658398" y="3766218"/>
            <a:ext cx="407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12"/>
          <p:cNvSpPr txBox="1">
            <a:spLocks noChangeArrowheads="1"/>
          </p:cNvSpPr>
          <p:nvPr/>
        </p:nvSpPr>
        <p:spPr bwMode="auto">
          <a:xfrm>
            <a:off x="4525962" y="360746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Be</a:t>
            </a: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3671887" y="360746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</a:t>
            </a:r>
          </a:p>
        </p:txBody>
      </p: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5424487" y="360746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3376612" y="3378868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</a:t>
            </a:r>
            <a:r>
              <a:rPr lang="en-GB" sz="800" dirty="0">
                <a:latin typeface="Courier" pitchFamily="1" charset="0"/>
              </a:rPr>
              <a:t> </a:t>
            </a:r>
            <a:r>
              <a:rPr lang="en-GB" sz="1400" dirty="0">
                <a:latin typeface="Courier" pitchFamily="1" charset="0"/>
              </a:rPr>
              <a:t>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DDDC"/>
                </a:solidFill>
                <a:latin typeface="Courier" pitchFamily="1" charset="0"/>
              </a:rPr>
              <a:t>•</a:t>
            </a:r>
            <a:r>
              <a:rPr lang="en-GB" sz="1400" dirty="0">
                <a:latin typeface="Courier" pitchFamily="1" charset="0"/>
              </a:rPr>
              <a:t>     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</a:t>
            </a:r>
            <a:r>
              <a:rPr lang="en-GB" sz="800" dirty="0">
                <a:latin typeface="Courier" pitchFamily="1" charset="0"/>
              </a:rPr>
              <a:t> </a:t>
            </a:r>
            <a:r>
              <a:rPr lang="en-GB" sz="1400" dirty="0">
                <a:latin typeface="Courier" pitchFamily="1" charset="0"/>
              </a:rPr>
              <a:t>•</a:t>
            </a:r>
            <a:endParaRPr lang="en-GB" dirty="0"/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5145087" y="3378868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</a:t>
            </a:r>
            <a:r>
              <a:rPr lang="en-GB" sz="800">
                <a:latin typeface="Courier" pitchFamily="1" charset="0"/>
              </a:rPr>
              <a:t> </a:t>
            </a:r>
            <a:r>
              <a:rPr lang="en-GB" sz="1400">
                <a:latin typeface="Courier" pitchFamily="1" charset="0"/>
              </a:rPr>
              <a:t>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solidFill>
                  <a:srgbClr val="FFDDDC"/>
                </a:solidFill>
                <a:latin typeface="Courier" pitchFamily="1" charset="0"/>
              </a:rPr>
              <a:t>•</a:t>
            </a:r>
            <a:r>
              <a:rPr lang="en-GB" sz="1400">
                <a:latin typeface="Courier" pitchFamily="1" charset="0"/>
              </a:rPr>
              <a:t>     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</a:t>
            </a:r>
            <a:r>
              <a:rPr lang="en-GB" sz="800">
                <a:latin typeface="Courier" pitchFamily="1" charset="0"/>
              </a:rPr>
              <a:t> </a:t>
            </a:r>
            <a:r>
              <a:rPr lang="en-GB" sz="1400">
                <a:latin typeface="Courier" pitchFamily="1" charset="0"/>
              </a:rPr>
              <a:t>•</a:t>
            </a:r>
            <a:endParaRPr lang="en-GB"/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4265612" y="3378868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800" dirty="0">
                <a:solidFill>
                  <a:srgbClr val="FFFFFF"/>
                </a:solidFill>
                <a:latin typeface="Courier" pitchFamily="1" charset="0"/>
              </a:rPr>
              <a:t> </a:t>
            </a:r>
            <a:r>
              <a:rPr lang="en-GB" sz="1400" dirty="0">
                <a:solidFill>
                  <a:srgbClr val="FF0C0B"/>
                </a:solidFill>
                <a:latin typeface="Courier" pitchFamily="1" charset="0"/>
              </a:rPr>
              <a:t>•</a:t>
            </a:r>
            <a:endParaRPr lang="en-GB" sz="1400" dirty="0">
              <a:latin typeface="Courier" pitchFamily="1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1400" dirty="0">
                <a:latin typeface="Courier" pitchFamily="1" charset="0"/>
              </a:rPr>
              <a:t>     </a:t>
            </a:r>
            <a:r>
              <a:rPr lang="en-GB" sz="1400" dirty="0">
                <a:solidFill>
                  <a:srgbClr val="FF0C0B"/>
                </a:solidFill>
                <a:latin typeface="Courier" pitchFamily="1" charset="0"/>
              </a:rPr>
              <a:t>•</a:t>
            </a:r>
            <a:endParaRPr lang="en-GB" sz="1400" dirty="0">
              <a:latin typeface="Courier" pitchFamily="1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800" dirty="0">
                <a:solidFill>
                  <a:srgbClr val="FFFFFF"/>
                </a:solidFill>
                <a:latin typeface="Courier" pitchFamily="1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Courier" pitchFamily="1" charset="0"/>
              </a:rPr>
              <a:t>•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" name="Freeform 22"/>
          <p:cNvSpPr>
            <a:spLocks/>
          </p:cNvSpPr>
          <p:nvPr/>
        </p:nvSpPr>
        <p:spPr bwMode="auto">
          <a:xfrm>
            <a:off x="3465512" y="3102643"/>
            <a:ext cx="1327150" cy="550863"/>
          </a:xfrm>
          <a:custGeom>
            <a:avLst/>
            <a:gdLst>
              <a:gd name="T0" fmla="*/ 836 w 836"/>
              <a:gd name="T1" fmla="*/ 222 h 347"/>
              <a:gd name="T2" fmla="*/ 131 w 836"/>
              <a:gd name="T3" fmla="*/ 21 h 347"/>
              <a:gd name="T4" fmla="*/ 51 w 836"/>
              <a:gd name="T5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36" h="347">
                <a:moveTo>
                  <a:pt x="836" y="222"/>
                </a:moveTo>
                <a:cubicBezTo>
                  <a:pt x="549" y="106"/>
                  <a:pt x="262" y="0"/>
                  <a:pt x="131" y="21"/>
                </a:cubicBezTo>
                <a:cubicBezTo>
                  <a:pt x="0" y="42"/>
                  <a:pt x="68" y="279"/>
                  <a:pt x="51" y="34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Freeform 24"/>
          <p:cNvSpPr>
            <a:spLocks/>
          </p:cNvSpPr>
          <p:nvPr/>
        </p:nvSpPr>
        <p:spPr bwMode="auto">
          <a:xfrm>
            <a:off x="5114925" y="3434431"/>
            <a:ext cx="200025" cy="209550"/>
          </a:xfrm>
          <a:custGeom>
            <a:avLst/>
            <a:gdLst>
              <a:gd name="T0" fmla="*/ 0 w 126"/>
              <a:gd name="T1" fmla="*/ 132 h 132"/>
              <a:gd name="T2" fmla="*/ 80 w 126"/>
              <a:gd name="T3" fmla="*/ 0 h 132"/>
              <a:gd name="T4" fmla="*/ 126 w 126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132">
                <a:moveTo>
                  <a:pt x="0" y="132"/>
                </a:moveTo>
                <a:cubicBezTo>
                  <a:pt x="13" y="109"/>
                  <a:pt x="59" y="0"/>
                  <a:pt x="80" y="0"/>
                </a:cubicBezTo>
                <a:cubicBezTo>
                  <a:pt x="101" y="0"/>
                  <a:pt x="117" y="105"/>
                  <a:pt x="126" y="13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3441033" y="4431960"/>
            <a:ext cx="3464733" cy="212365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Since </a:t>
            </a:r>
            <a:r>
              <a:rPr lang="en-GB" sz="2400" b="1" dirty="0">
                <a:solidFill>
                  <a:srgbClr val="FF0000"/>
                </a:solidFill>
              </a:rPr>
              <a:t>Be</a:t>
            </a:r>
            <a:r>
              <a:rPr lang="en-GB" sz="2400" b="1" baseline="30000" dirty="0">
                <a:solidFill>
                  <a:srgbClr val="FF0000"/>
                </a:solidFill>
              </a:rPr>
              <a:t>2+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can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 two electrons</a:t>
            </a:r>
            <a:r>
              <a:rPr lang="en-GB" sz="2400" dirty="0"/>
              <a:t> and </a:t>
            </a:r>
            <a:endParaRPr lang="en-GB" sz="2400" dirty="0" smtClean="0"/>
          </a:p>
          <a:p>
            <a:pPr algn="ctr">
              <a:spcBef>
                <a:spcPct val="50000"/>
              </a:spcBef>
            </a:pPr>
            <a:r>
              <a:rPr lang="en-GB" sz="2400" dirty="0" smtClean="0"/>
              <a:t>each </a:t>
            </a:r>
            <a:r>
              <a:rPr lang="en-GB" sz="2400" b="1" dirty="0" err="1">
                <a:solidFill>
                  <a:srgbClr val="7030A0"/>
                </a:solidFill>
              </a:rPr>
              <a:t>Cl</a:t>
            </a:r>
            <a:r>
              <a:rPr lang="en-GB" sz="2400" b="1" baseline="60000" dirty="0">
                <a:solidFill>
                  <a:srgbClr val="7030A0"/>
                </a:solidFill>
              </a:rPr>
              <a:t>–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can </a:t>
            </a:r>
            <a:r>
              <a:rPr lang="en-GB" sz="2400" b="1" u="sng" dirty="0">
                <a:solidFill>
                  <a:srgbClr val="7030A0"/>
                </a:solidFill>
              </a:rPr>
              <a:t>accept only </a:t>
            </a:r>
            <a:r>
              <a:rPr lang="en-GB" sz="2400" b="1" u="sng" dirty="0" smtClean="0">
                <a:solidFill>
                  <a:srgbClr val="7030A0"/>
                </a:solidFill>
              </a:rPr>
              <a:t>one electron</a:t>
            </a:r>
            <a:r>
              <a:rPr lang="en-GB" sz="2400" dirty="0" smtClean="0"/>
              <a:t>, </a:t>
            </a:r>
            <a:r>
              <a:rPr lang="en-GB" sz="2400" dirty="0"/>
              <a:t>two </a:t>
            </a:r>
            <a:r>
              <a:rPr lang="en-GB" sz="2400" b="1" dirty="0" err="1">
                <a:solidFill>
                  <a:srgbClr val="7030A0"/>
                </a:solidFill>
              </a:rPr>
              <a:t>Cl</a:t>
            </a:r>
            <a:r>
              <a:rPr lang="en-GB" sz="2400" b="1" baseline="60000" dirty="0">
                <a:solidFill>
                  <a:srgbClr val="7030A0"/>
                </a:solidFill>
              </a:rPr>
              <a:t>–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ions are necessary.</a:t>
            </a: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6119812" y="276926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>
            <a:off x="6733510" y="3817018"/>
            <a:ext cx="407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8246397" y="360746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Be</a:t>
            </a: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7449472" y="360746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</a:t>
            </a:r>
          </a:p>
        </p:txBody>
      </p:sp>
      <p:sp>
        <p:nvSpPr>
          <p:cNvPr id="111" name="Text Box 33"/>
          <p:cNvSpPr txBox="1">
            <a:spLocks noChangeArrowheads="1"/>
          </p:cNvSpPr>
          <p:nvPr/>
        </p:nvSpPr>
        <p:spPr bwMode="auto">
          <a:xfrm>
            <a:off x="9116347" y="360746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</a:t>
            </a:r>
          </a:p>
        </p:txBody>
      </p: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7154197" y="3378868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</a:t>
            </a:r>
            <a:r>
              <a:rPr lang="en-GB" sz="800" dirty="0">
                <a:latin typeface="Courier" pitchFamily="1" charset="0"/>
              </a:rPr>
              <a:t> </a:t>
            </a:r>
            <a:r>
              <a:rPr lang="en-GB" sz="1400" dirty="0">
                <a:latin typeface="Courier" pitchFamily="1" charset="0"/>
              </a:rPr>
              <a:t>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     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 dirty="0">
                <a:latin typeface="Courier" pitchFamily="1" charset="0"/>
              </a:rPr>
              <a:t>•</a:t>
            </a:r>
            <a:r>
              <a:rPr lang="en-GB" sz="800" dirty="0">
                <a:latin typeface="Courier" pitchFamily="1" charset="0"/>
              </a:rPr>
              <a:t> </a:t>
            </a:r>
            <a:r>
              <a:rPr lang="en-GB" sz="1400" dirty="0">
                <a:latin typeface="Courier" pitchFamily="1" charset="0"/>
              </a:rPr>
              <a:t>•</a:t>
            </a:r>
            <a:endParaRPr lang="en-GB" dirty="0"/>
          </a:p>
        </p:txBody>
      </p:sp>
      <p:sp>
        <p:nvSpPr>
          <p:cNvPr id="113" name="Text Box 35"/>
          <p:cNvSpPr txBox="1">
            <a:spLocks noChangeArrowheads="1"/>
          </p:cNvSpPr>
          <p:nvPr/>
        </p:nvSpPr>
        <p:spPr bwMode="auto">
          <a:xfrm>
            <a:off x="8836947" y="3378868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</a:t>
            </a:r>
            <a:r>
              <a:rPr lang="en-GB" sz="800">
                <a:latin typeface="Courier" pitchFamily="1" charset="0"/>
              </a:rPr>
              <a:t> </a:t>
            </a:r>
            <a:r>
              <a:rPr lang="en-GB" sz="1400">
                <a:latin typeface="Courier" pitchFamily="1" charset="0"/>
              </a:rPr>
              <a:t>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     •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latin typeface="Courier" pitchFamily="1" charset="0"/>
              </a:rPr>
              <a:t>•</a:t>
            </a:r>
            <a:r>
              <a:rPr lang="en-GB" sz="800">
                <a:latin typeface="Courier" pitchFamily="1" charset="0"/>
              </a:rPr>
              <a:t> </a:t>
            </a:r>
            <a:r>
              <a:rPr lang="en-GB" sz="1400">
                <a:latin typeface="Courier" pitchFamily="1" charset="0"/>
              </a:rPr>
              <a:t>•</a:t>
            </a:r>
            <a:endParaRPr lang="en-GB"/>
          </a:p>
        </p:txBody>
      </p:sp>
      <p:sp>
        <p:nvSpPr>
          <p:cNvPr id="114" name="Text Box 36"/>
          <p:cNvSpPr txBox="1">
            <a:spLocks noChangeArrowheads="1"/>
          </p:cNvSpPr>
          <p:nvPr/>
        </p:nvSpPr>
        <p:spPr bwMode="auto">
          <a:xfrm>
            <a:off x="8043197" y="3378868"/>
            <a:ext cx="101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800">
                <a:solidFill>
                  <a:srgbClr val="FFFFFF"/>
                </a:solidFill>
                <a:latin typeface="Courier" pitchFamily="1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</a:t>
            </a:r>
            <a:endParaRPr lang="en-GB" sz="1400">
              <a:latin typeface="Courier" pitchFamily="1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1400">
                <a:latin typeface="Courier" pitchFamily="1" charset="0"/>
              </a:rPr>
              <a:t>   </a:t>
            </a: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  •</a:t>
            </a:r>
            <a:endParaRPr lang="en-GB" sz="1400">
              <a:latin typeface="Courier" pitchFamily="1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     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</a:t>
            </a:r>
            <a:r>
              <a:rPr lang="en-GB" sz="800">
                <a:solidFill>
                  <a:srgbClr val="FFFFFF"/>
                </a:solidFill>
                <a:latin typeface="Courier" pitchFamily="1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Courier" pitchFamily="1" charset="0"/>
              </a:rPr>
              <a:t>•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5" name="AutoShape 37"/>
          <p:cNvSpPr>
            <a:spLocks noChangeArrowheads="1"/>
          </p:cNvSpPr>
          <p:nvPr/>
        </p:nvSpPr>
        <p:spPr bwMode="auto">
          <a:xfrm>
            <a:off x="7263735" y="3413793"/>
            <a:ext cx="814387" cy="84137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AutoShape 40"/>
          <p:cNvSpPr>
            <a:spLocks noChangeArrowheads="1"/>
          </p:cNvSpPr>
          <p:nvPr/>
        </p:nvSpPr>
        <p:spPr bwMode="auto">
          <a:xfrm>
            <a:off x="8108285" y="3407443"/>
            <a:ext cx="814387" cy="84137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41"/>
          <p:cNvSpPr>
            <a:spLocks noChangeArrowheads="1"/>
          </p:cNvSpPr>
          <p:nvPr/>
        </p:nvSpPr>
        <p:spPr bwMode="auto">
          <a:xfrm>
            <a:off x="8956010" y="3407443"/>
            <a:ext cx="814387" cy="84137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7313741" y="4747983"/>
            <a:ext cx="287178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/>
              <a:t>beryllium chloride</a:t>
            </a:r>
          </a:p>
        </p:txBody>
      </p:sp>
      <p:sp>
        <p:nvSpPr>
          <p:cNvPr id="119" name="Text Box 44"/>
          <p:cNvSpPr txBox="1">
            <a:spLocks noChangeArrowheads="1"/>
          </p:cNvSpPr>
          <p:nvPr/>
        </p:nvSpPr>
        <p:spPr bwMode="auto">
          <a:xfrm>
            <a:off x="6636672" y="276926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20" name="Text Box 46"/>
          <p:cNvSpPr txBox="1">
            <a:spLocks noChangeArrowheads="1"/>
          </p:cNvSpPr>
          <p:nvPr/>
        </p:nvSpPr>
        <p:spPr bwMode="auto">
          <a:xfrm>
            <a:off x="8749635" y="3167731"/>
            <a:ext cx="496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2+</a:t>
            </a:r>
            <a:endParaRPr lang="en-GB" dirty="0"/>
          </a:p>
        </p:txBody>
      </p:sp>
      <p:sp>
        <p:nvSpPr>
          <p:cNvPr id="121" name="Text Box 47"/>
          <p:cNvSpPr txBox="1">
            <a:spLocks noChangeArrowheads="1"/>
          </p:cNvSpPr>
          <p:nvPr/>
        </p:nvSpPr>
        <p:spPr bwMode="auto">
          <a:xfrm>
            <a:off x="9568785" y="3162968"/>
            <a:ext cx="496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–</a:t>
            </a:r>
            <a:endParaRPr lang="en-GB"/>
          </a:p>
        </p:txBody>
      </p:sp>
      <p:sp>
        <p:nvSpPr>
          <p:cNvPr id="122" name="Text Box 48"/>
          <p:cNvSpPr txBox="1">
            <a:spLocks noChangeArrowheads="1"/>
          </p:cNvSpPr>
          <p:nvPr/>
        </p:nvSpPr>
        <p:spPr bwMode="auto">
          <a:xfrm>
            <a:off x="7881272" y="3169318"/>
            <a:ext cx="49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–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385007" y="3423595"/>
            <a:ext cx="828010" cy="80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70262" y="3404919"/>
            <a:ext cx="1027281" cy="93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01881" y="3328736"/>
            <a:ext cx="828010" cy="926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5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96" grpId="0" animBg="1"/>
      <p:bldP spid="103" grpId="0" animBg="1"/>
      <p:bldP spid="104" grpId="0" animBg="1"/>
      <p:bldP spid="108" grpId="0" animBg="1"/>
      <p:bldP spid="109" grpId="0"/>
      <p:bldP spid="110" grpId="0"/>
      <p:bldP spid="111" grpId="0"/>
      <p:bldP spid="112" grpId="0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20" grpId="0"/>
      <p:bldP spid="121" grpId="0"/>
      <p:bldP spid="122" grpId="0"/>
      <p:bldP spid="2" grpId="0" animBg="1"/>
      <p:bldP spid="36" grpId="0" animBg="1"/>
      <p:bldP spid="3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0231" y="878980"/>
            <a:ext cx="10491538" cy="2164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292934"/>
                </a:solidFill>
              </a:rPr>
              <a:t>Draw the Lewis model diagram for </a:t>
            </a:r>
          </a:p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Britannic Bold" pitchFamily="34" charset="0"/>
              </a:rPr>
              <a:t>K </a:t>
            </a:r>
            <a:r>
              <a:rPr lang="en-CA" sz="36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CA" sz="3600" b="1" dirty="0" smtClean="0">
                <a:solidFill>
                  <a:srgbClr val="FF0000"/>
                </a:solidFill>
                <a:latin typeface="Britannic Bold" pitchFamily="34" charset="0"/>
              </a:rPr>
              <a:t> F</a:t>
            </a:r>
          </a:p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Britannic Bold" pitchFamily="34" charset="0"/>
              </a:rPr>
              <a:t>Ca </a:t>
            </a:r>
            <a:r>
              <a:rPr lang="en-CA" sz="3600" b="1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and</a:t>
            </a:r>
            <a:r>
              <a:rPr lang="en-CA" sz="36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n-CA" sz="3600" b="1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Cl</a:t>
            </a:r>
            <a:endParaRPr lang="en-CA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4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COVALENT BONDS</a:t>
            </a:r>
            <a:endParaRPr lang="en-CA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0"/>
            <a:ext cx="12023557" cy="2297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400" b="1" dirty="0">
                <a:latin typeface="Calibri" panose="020F0502020204030204" pitchFamily="34" charset="0"/>
              </a:rPr>
              <a:t>Like Bohr diagrams, valence electrons are drawn to show sharing of electrons.</a:t>
            </a:r>
          </a:p>
          <a:p>
            <a:pPr lvl="1"/>
            <a:r>
              <a:rPr lang="en-CA" sz="2400" b="1" dirty="0">
                <a:latin typeface="Calibri" panose="020F0502020204030204" pitchFamily="34" charset="0"/>
              </a:rPr>
              <a:t>The shared pairs of electrons are usually drawn as a straight line</a:t>
            </a:r>
            <a:r>
              <a:rPr lang="en-GB" sz="2400" b="1" dirty="0" smtClean="0">
                <a:latin typeface="Calibri" panose="020F0502020204030204" pitchFamily="34" charset="0"/>
              </a:rPr>
              <a:t>are </a:t>
            </a:r>
            <a:r>
              <a:rPr lang="en-GB" sz="2400" b="1" dirty="0">
                <a:latin typeface="Calibri" panose="020F0502020204030204" pitchFamily="34" charset="0"/>
              </a:rPr>
              <a:t>placed around each ion to indicate transfer of electrons.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94" y="2330194"/>
            <a:ext cx="12251249" cy="411873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0" y="2783301"/>
            <a:ext cx="1894975" cy="157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94974" y="2598822"/>
            <a:ext cx="3422983" cy="176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44072" y="2215918"/>
            <a:ext cx="3279612" cy="2173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387793" y="2783300"/>
            <a:ext cx="1894975" cy="184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09284" y="4389559"/>
            <a:ext cx="3659607" cy="2059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1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COVALENT BONDS</a:t>
            </a:r>
            <a:endParaRPr lang="en-CA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2206" y="764675"/>
            <a:ext cx="4509836" cy="479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01579" y="5547232"/>
            <a:ext cx="3344779" cy="87763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BONDING</a:t>
            </a:r>
            <a:r>
              <a:rPr lang="en-US" sz="2400" b="1" dirty="0" smtClean="0">
                <a:latin typeface="Arial Black" pitchFamily="34" charset="0"/>
              </a:rPr>
              <a:t> pair of electrons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45642" y="2667675"/>
            <a:ext cx="3344779" cy="87763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LONE</a:t>
            </a:r>
            <a:r>
              <a:rPr lang="en-US" sz="2400" b="1" dirty="0" smtClean="0">
                <a:latin typeface="Arial Black" pitchFamily="34" charset="0"/>
              </a:rPr>
              <a:t> pair of electrons</a:t>
            </a:r>
            <a:endParaRPr lang="en-US" sz="2400" b="1" dirty="0">
              <a:latin typeface="Arial Black" pitchFamily="34" charset="0"/>
            </a:endParaRPr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rot="10800000">
            <a:off x="4523874" y="1467853"/>
            <a:ext cx="3721768" cy="163863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rot="10800000">
            <a:off x="5582654" y="2598821"/>
            <a:ext cx="2662989" cy="50767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 flipV="1">
            <a:off x="4547938" y="3106490"/>
            <a:ext cx="3697705" cy="55110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61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COVALENT BONDS</a:t>
            </a:r>
            <a:endParaRPr lang="en-CA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1"/>
            <a:ext cx="12023557" cy="3228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4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Draw Lewis diagram for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H </a:t>
            </a:r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 O</a:t>
            </a:r>
            <a:endParaRPr lang="en-US" sz="4800" b="1" dirty="0" smtClean="0">
              <a:latin typeface="Britannic Bold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N </a:t>
            </a:r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 H</a:t>
            </a:r>
            <a:endParaRPr lang="en-US" sz="4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C </a:t>
            </a:r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 H</a:t>
            </a:r>
            <a:endParaRPr lang="en-US" sz="48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83" y="3922678"/>
            <a:ext cx="1159792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BONDING PAIRS </a:t>
            </a:r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for…?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533" y="5098661"/>
            <a:ext cx="1025139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LONE PAIRS </a:t>
            </a:r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for…?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0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1"/>
            <a:ext cx="10885714" cy="132556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Nucleus – Nuclear Charge</a:t>
            </a:r>
            <a:endParaRPr lang="en-US" sz="7200" b="1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7" y="1825625"/>
            <a:ext cx="4383133" cy="688975"/>
          </a:xfrm>
          <a:solidFill>
            <a:srgbClr val="FF66CC"/>
          </a:solidFill>
        </p:spPr>
        <p:txBody>
          <a:bodyPr anchor="ctr" anchorCtr="0">
            <a:normAutofit lnSpcReduction="10000"/>
          </a:bodyPr>
          <a:lstStyle/>
          <a:p>
            <a:pPr marL="0" indent="0" algn="ctr">
              <a:buNone/>
            </a:pPr>
            <a:r>
              <a:rPr lang="en-CA" sz="4400" b="1" dirty="0" smtClean="0"/>
              <a:t>Nuclear Charge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852011"/>
            <a:ext cx="4476750" cy="35814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386251" y="1825625"/>
            <a:ext cx="6805749" cy="223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400" b="1" dirty="0" smtClean="0"/>
              <a:t> = charge on the nucleus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4400" b="1" dirty="0" smtClean="0"/>
              <a:t> = number of protons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4400" b="1" dirty="0" smtClean="0"/>
              <a:t> = </a:t>
            </a:r>
            <a:r>
              <a:rPr lang="en-CA" sz="4400" b="1" dirty="0" smtClean="0">
                <a:solidFill>
                  <a:srgbClr val="FF0000"/>
                </a:solidFill>
              </a:rPr>
              <a:t>ATOMIC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94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88" y="3022241"/>
            <a:ext cx="2461270" cy="38357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4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COVALENT BONDS</a:t>
            </a:r>
            <a:endParaRPr lang="en-CA" sz="32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1"/>
            <a:ext cx="12023557" cy="3228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4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Draw Lewis diagram for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H </a:t>
            </a:r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 O</a:t>
            </a:r>
            <a:endParaRPr lang="en-US" sz="4800" b="1" dirty="0" smtClean="0">
              <a:latin typeface="Britannic Bold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N </a:t>
            </a:r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 H</a:t>
            </a:r>
            <a:endParaRPr lang="en-US" sz="4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algn="ctr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C </a:t>
            </a:r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and</a:t>
            </a:r>
            <a:r>
              <a:rPr lang="en-US" sz="4800" b="1" dirty="0" smtClean="0">
                <a:solidFill>
                  <a:srgbClr val="FF0000"/>
                </a:solidFill>
                <a:latin typeface="Britannic Bold" pitchFamily="34" charset="0"/>
              </a:rPr>
              <a:t> H</a:t>
            </a:r>
            <a:endParaRPr lang="en-US" sz="48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219"/>
            <a:ext cx="3060248" cy="4244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55" y="2076128"/>
            <a:ext cx="2662816" cy="44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0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COVALENT BONDS</a:t>
            </a:r>
            <a:endParaRPr lang="en-CA" sz="32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8442" y="878980"/>
            <a:ext cx="12023557" cy="1336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CA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Diatomic molecules, like O</a:t>
            </a:r>
            <a:r>
              <a:rPr lang="en-CA" sz="36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CA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F</a:t>
            </a:r>
            <a:r>
              <a:rPr lang="en-CA" sz="3600" b="1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CA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N</a:t>
            </a:r>
            <a:r>
              <a:rPr lang="en-CA" sz="3600" b="1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CA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are also easy to draw as Lewis diagrams</a:t>
            </a:r>
            <a:r>
              <a:rPr lang="en-CA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CA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701" y="2030717"/>
            <a:ext cx="2652299" cy="2796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2030718"/>
            <a:ext cx="2652299" cy="279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062" y="3005035"/>
            <a:ext cx="609312" cy="516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23869" y="2381315"/>
            <a:ext cx="824363" cy="188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018" y="2215917"/>
            <a:ext cx="2329722" cy="248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069" y="4897698"/>
            <a:ext cx="1899620" cy="1140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8886" y="1826374"/>
            <a:ext cx="3129488" cy="307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12540" y="2201897"/>
            <a:ext cx="2300276" cy="307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87415" y="2003172"/>
            <a:ext cx="3129488" cy="307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17288" y="1755956"/>
            <a:ext cx="3129488" cy="307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51857" y="4897698"/>
            <a:ext cx="3129488" cy="152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79045" y="5042708"/>
            <a:ext cx="3046793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/>
              <a:t>Several non-metals join to form diatomic molecules.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889280" y="1685538"/>
            <a:ext cx="311968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</a:rPr>
              <a:t>Valence electrons are </a:t>
            </a:r>
            <a:r>
              <a:rPr lang="en-GB" sz="2000" b="1" dirty="0" smtClean="0">
                <a:solidFill>
                  <a:srgbClr val="000000"/>
                </a:solidFill>
              </a:rPr>
              <a:t>shared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COVALENT BONDS</a:t>
            </a:r>
            <a:endParaRPr lang="en-CA" sz="32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1408" y="973573"/>
            <a:ext cx="10410220" cy="9182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CA" sz="4800" b="1" dirty="0" smtClean="0">
                <a:solidFill>
                  <a:srgbClr val="000000"/>
                </a:solidFill>
                <a:latin typeface="Britannic Bold" pitchFamily="34" charset="0"/>
              </a:rPr>
              <a:t>Draw LEWIS STRUCTURE of </a:t>
            </a:r>
            <a:r>
              <a:rPr lang="en-CA" sz="4800" b="1" dirty="0" smtClean="0">
                <a:solidFill>
                  <a:srgbClr val="000000"/>
                </a:solidFill>
                <a:latin typeface="Britannic Bold" pitchFamily="34" charset="0"/>
              </a:rPr>
              <a:t>O</a:t>
            </a:r>
            <a:r>
              <a:rPr lang="en-CA" sz="4800" b="1" baseline="-25000" dirty="0" smtClean="0">
                <a:solidFill>
                  <a:srgbClr val="000000"/>
                </a:solidFill>
                <a:latin typeface="Britannic Bold" pitchFamily="34" charset="0"/>
              </a:rPr>
              <a:t>2</a:t>
            </a:r>
            <a:endParaRPr lang="en-CA" sz="4800" b="1" dirty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811814" y="5913383"/>
            <a:ext cx="3031627" cy="4729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DOUBLE BOND</a:t>
            </a: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8861383" y="4408938"/>
            <a:ext cx="1970690" cy="1038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04533" y="2626814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236926" y="2653089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45" name="Oval 44"/>
          <p:cNvSpPr/>
          <p:nvPr/>
        </p:nvSpPr>
        <p:spPr>
          <a:xfrm>
            <a:off x="5617611" y="273511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40997" y="329335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45268" y="352425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19002" y="396765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97214" y="273995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73059" y="330386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486853" y="354428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14769" y="278548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120515" y="402020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03738" y="398342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72359" y="273269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21221" y="328399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2673" y="335280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06062" y="273269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533485" y="2653089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62" name="Oval 61"/>
          <p:cNvSpPr/>
          <p:nvPr/>
        </p:nvSpPr>
        <p:spPr>
          <a:xfrm>
            <a:off x="2799365" y="400969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629886" y="275896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350173" y="334327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4475" y="3276073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73114" y="275896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670435" y="3494689"/>
            <a:ext cx="1153813" cy="52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827277" y="3473668"/>
            <a:ext cx="1153813" cy="52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9362237" y="2695130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70" name="Oval 69"/>
          <p:cNvSpPr/>
          <p:nvPr/>
        </p:nvSpPr>
        <p:spPr>
          <a:xfrm>
            <a:off x="9720881" y="279833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06999" y="403557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1303876" y="2806262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1267091" y="406224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1213446" y="2721406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75" name="Minus 74"/>
          <p:cNvSpPr/>
          <p:nvPr/>
        </p:nvSpPr>
        <p:spPr>
          <a:xfrm>
            <a:off x="10066818" y="3426341"/>
            <a:ext cx="914400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10080109" y="3096731"/>
            <a:ext cx="914400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15637" y="349867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158562" y="349535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92936" y="394993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352109" y="401018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379241" y="2779742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6994842" y="2667265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84" name="Oval 83"/>
          <p:cNvSpPr/>
          <p:nvPr/>
        </p:nvSpPr>
        <p:spPr>
          <a:xfrm>
            <a:off x="9410825" y="402407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599058" y="280487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1587557" y="407870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430953" y="280199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3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3" grpId="0"/>
      <p:bldP spid="44" grpId="0"/>
      <p:bldP spid="44" grpId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/>
      <p:bldP spid="61" grpId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 animBg="1"/>
      <p:bldP spid="71" grpId="0" animBg="1"/>
      <p:bldP spid="72" grpId="0" animBg="1"/>
      <p:bldP spid="73" grpId="0" animBg="1"/>
      <p:bldP spid="74" grpId="0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3" grpId="1"/>
      <p:bldP spid="84" grpId="0" animBg="1"/>
      <p:bldP spid="85" grpId="0" animBg="1"/>
      <p:bldP spid="86" grpId="0" animBg="1"/>
      <p:bldP spid="8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COVALENT BONDS</a:t>
            </a:r>
            <a:endParaRPr lang="en-CA" sz="32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1408" y="973573"/>
            <a:ext cx="10410220" cy="9182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CA" sz="4800" b="1" dirty="0" smtClean="0">
                <a:solidFill>
                  <a:srgbClr val="000000"/>
                </a:solidFill>
                <a:latin typeface="Britannic Bold" pitchFamily="34" charset="0"/>
              </a:rPr>
              <a:t>Draw LEWIS STRUCTURE of </a:t>
            </a:r>
            <a:r>
              <a:rPr lang="en-CA" sz="4800" b="1" dirty="0" smtClean="0">
                <a:solidFill>
                  <a:srgbClr val="000000"/>
                </a:solidFill>
                <a:latin typeface="Britannic Bold" pitchFamily="34" charset="0"/>
              </a:rPr>
              <a:t>N</a:t>
            </a:r>
            <a:r>
              <a:rPr lang="en-CA" sz="4800" b="1" baseline="-25000" dirty="0" smtClean="0">
                <a:solidFill>
                  <a:srgbClr val="000000"/>
                </a:solidFill>
                <a:latin typeface="Britannic Bold" pitchFamily="34" charset="0"/>
              </a:rPr>
              <a:t>2</a:t>
            </a:r>
            <a:endParaRPr lang="en-CA" sz="4800" b="1" dirty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04533" y="2626814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N</a:t>
            </a:r>
            <a:endParaRPr lang="en-GB" sz="239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71490" y="5801710"/>
            <a:ext cx="3031627" cy="4729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TRIPLE BOND</a:t>
            </a: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9287052" y="4636224"/>
            <a:ext cx="1765738" cy="56523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236926" y="2653089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N</a:t>
            </a:r>
            <a:endParaRPr lang="en-GB" sz="23900" b="1" dirty="0"/>
          </a:p>
        </p:txBody>
      </p:sp>
      <p:sp>
        <p:nvSpPr>
          <p:cNvPr id="38" name="Oval 37"/>
          <p:cNvSpPr/>
          <p:nvPr/>
        </p:nvSpPr>
        <p:spPr>
          <a:xfrm>
            <a:off x="5517932" y="269590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43297" y="308478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69572" y="337907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64318" y="365760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12676" y="396765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16414" y="307953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1159" y="338958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05903" y="366811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78565" y="276422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41780" y="402020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03738" y="398342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950112" y="2679365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N</a:t>
            </a:r>
            <a:endParaRPr lang="en-GB" sz="23900" b="1" dirty="0"/>
          </a:p>
        </p:txBody>
      </p:sp>
      <p:sp>
        <p:nvSpPr>
          <p:cNvPr id="50" name="Oval 49"/>
          <p:cNvSpPr/>
          <p:nvPr/>
        </p:nvSpPr>
        <p:spPr>
          <a:xfrm>
            <a:off x="872359" y="273269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45021" y="332652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0773" y="335280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282262" y="273269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533485" y="2653089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N</a:t>
            </a:r>
            <a:endParaRPr lang="en-GB" sz="23900" b="1" dirty="0"/>
          </a:p>
        </p:txBody>
      </p:sp>
      <p:sp>
        <p:nvSpPr>
          <p:cNvPr id="56" name="Oval 55"/>
          <p:cNvSpPr/>
          <p:nvPr/>
        </p:nvSpPr>
        <p:spPr>
          <a:xfrm>
            <a:off x="2732690" y="400969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01311" y="275896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73973" y="335279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59725" y="337907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11214" y="275896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670435" y="3494689"/>
            <a:ext cx="1153813" cy="52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827277" y="3473668"/>
            <a:ext cx="1153813" cy="52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9362237" y="2695130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N</a:t>
            </a:r>
            <a:endParaRPr lang="en-GB" sz="23900" b="1" dirty="0"/>
          </a:p>
        </p:txBody>
      </p:sp>
      <p:sp>
        <p:nvSpPr>
          <p:cNvPr id="65" name="Oval 64"/>
          <p:cNvSpPr/>
          <p:nvPr/>
        </p:nvSpPr>
        <p:spPr>
          <a:xfrm>
            <a:off x="9643243" y="273794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637987" y="400969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1303876" y="2806262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1267091" y="406224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11075423" y="2721406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N</a:t>
            </a:r>
            <a:endParaRPr lang="en-GB" sz="23900" b="1" dirty="0"/>
          </a:p>
        </p:txBody>
      </p:sp>
      <p:sp>
        <p:nvSpPr>
          <p:cNvPr id="76" name="Minus 75"/>
          <p:cNvSpPr/>
          <p:nvPr/>
        </p:nvSpPr>
        <p:spPr>
          <a:xfrm>
            <a:off x="10047768" y="3540641"/>
            <a:ext cx="914400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>
            <a:off x="10040679" y="3299636"/>
            <a:ext cx="914400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inus 77"/>
          <p:cNvSpPr/>
          <p:nvPr/>
        </p:nvSpPr>
        <p:spPr>
          <a:xfrm>
            <a:off x="10022959" y="3058631"/>
            <a:ext cx="914400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3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4" grpId="0"/>
      <p:bldP spid="65" grpId="0" animBg="1"/>
      <p:bldP spid="69" grpId="0" animBg="1"/>
      <p:bldP spid="73" grpId="0" animBg="1"/>
      <p:bldP spid="74" grpId="0" animBg="1"/>
      <p:bldP spid="74" grpId="1" animBg="1"/>
      <p:bldP spid="75" grpId="0"/>
      <p:bldP spid="76" grpId="0" animBg="1"/>
      <p:bldP spid="77" grpId="0" animBg="1"/>
      <p:bldP spid="7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COVALENT BONDS</a:t>
            </a:r>
            <a:endParaRPr lang="en-CA" sz="32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1408" y="783073"/>
            <a:ext cx="10410220" cy="9182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CA" sz="4800" b="1" dirty="0" smtClean="0">
                <a:solidFill>
                  <a:srgbClr val="000000"/>
                </a:solidFill>
                <a:latin typeface="Britannic Bold" pitchFamily="34" charset="0"/>
              </a:rPr>
              <a:t>Draw LEWIS STRUCTURE of </a:t>
            </a:r>
            <a:r>
              <a:rPr lang="en-CA" sz="4800" b="1" dirty="0" smtClean="0">
                <a:solidFill>
                  <a:srgbClr val="000000"/>
                </a:solidFill>
                <a:latin typeface="Britannic Bold" pitchFamily="34" charset="0"/>
              </a:rPr>
              <a:t>CO</a:t>
            </a:r>
            <a:r>
              <a:rPr lang="en-CA" sz="4800" b="1" baseline="-25000" dirty="0" smtClean="0">
                <a:solidFill>
                  <a:srgbClr val="000000"/>
                </a:solidFill>
                <a:latin typeface="Britannic Bold" pitchFamily="34" charset="0"/>
              </a:rPr>
              <a:t>2</a:t>
            </a:r>
            <a:endParaRPr lang="en-CA" sz="4800" b="1" dirty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07872" y="1755112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C</a:t>
            </a:r>
            <a:endParaRPr lang="en-GB" sz="23900" b="1" dirty="0"/>
          </a:p>
        </p:txBody>
      </p:sp>
      <p:sp>
        <p:nvSpPr>
          <p:cNvPr id="21" name="Oval 20"/>
          <p:cNvSpPr/>
          <p:nvPr/>
        </p:nvSpPr>
        <p:spPr>
          <a:xfrm>
            <a:off x="4288878" y="179792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45925" y="246533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26726" y="246007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83622" y="306967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69318" y="249686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518587" y="231818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29096" y="265977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12118" y="1834712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49208" y="310646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894478" y="1749857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51" name="Oval 50"/>
          <p:cNvSpPr/>
          <p:nvPr/>
        </p:nvSpPr>
        <p:spPr>
          <a:xfrm>
            <a:off x="6023083" y="1845223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797814" y="250737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47083" y="232869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557592" y="267028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40614" y="1845222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177704" y="311697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7922974" y="1760367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58" name="Oval 57"/>
          <p:cNvSpPr/>
          <p:nvPr/>
        </p:nvSpPr>
        <p:spPr>
          <a:xfrm>
            <a:off x="8051579" y="1855733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5996955" y="3388157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C</a:t>
            </a:r>
            <a:endParaRPr lang="en-GB" sz="23900" b="1" dirty="0"/>
          </a:p>
        </p:txBody>
      </p:sp>
      <p:sp>
        <p:nvSpPr>
          <p:cNvPr id="60" name="Oval 59"/>
          <p:cNvSpPr/>
          <p:nvPr/>
        </p:nvSpPr>
        <p:spPr>
          <a:xfrm>
            <a:off x="5363561" y="3919703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617296" y="432960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615807" y="393546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44358" y="3930211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54867" y="427179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37889" y="344673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358303" y="432434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520249" y="3361880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70" name="Oval 69"/>
          <p:cNvSpPr/>
          <p:nvPr/>
        </p:nvSpPr>
        <p:spPr>
          <a:xfrm>
            <a:off x="4648854" y="345724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824499" y="393586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835009" y="433486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74864" y="3925355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83888" y="4345767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342548" y="392733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353056" y="435518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462553" y="3478366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7441729" y="3367631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9600" b="1" dirty="0"/>
          </a:p>
        </p:txBody>
      </p:sp>
      <p:sp>
        <p:nvSpPr>
          <p:cNvPr id="91" name="Oval 90"/>
          <p:cNvSpPr/>
          <p:nvPr/>
        </p:nvSpPr>
        <p:spPr>
          <a:xfrm>
            <a:off x="7820500" y="348025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6054105" y="4983540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C</a:t>
            </a:r>
            <a:endParaRPr lang="en-GB" sz="23900" b="1" dirty="0"/>
          </a:p>
        </p:txBody>
      </p:sp>
      <p:sp>
        <p:nvSpPr>
          <p:cNvPr id="96" name="Oval 95"/>
          <p:cNvSpPr/>
          <p:nvPr/>
        </p:nvSpPr>
        <p:spPr>
          <a:xfrm>
            <a:off x="4201508" y="5525594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212017" y="5867180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995039" y="5042118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4577399" y="4957263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23900" b="1" dirty="0"/>
          </a:p>
        </p:txBody>
      </p:sp>
      <p:sp>
        <p:nvSpPr>
          <p:cNvPr id="101" name="Oval 100"/>
          <p:cNvSpPr/>
          <p:nvPr/>
        </p:nvSpPr>
        <p:spPr>
          <a:xfrm>
            <a:off x="4706004" y="505262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399698" y="552271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410206" y="595056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519703" y="5073749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>
            <a:off x="7498879" y="4963014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 dirty="0" smtClean="0"/>
              <a:t>O</a:t>
            </a:r>
            <a:endParaRPr lang="en-GB" sz="9600" b="1" dirty="0"/>
          </a:p>
        </p:txBody>
      </p:sp>
      <p:sp>
        <p:nvSpPr>
          <p:cNvPr id="110" name="Oval 109"/>
          <p:cNvSpPr/>
          <p:nvPr/>
        </p:nvSpPr>
        <p:spPr>
          <a:xfrm>
            <a:off x="7877650" y="5075633"/>
            <a:ext cx="126124" cy="14188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Minus 113"/>
          <p:cNvSpPr/>
          <p:nvPr/>
        </p:nvSpPr>
        <p:spPr>
          <a:xfrm>
            <a:off x="5298559" y="5382731"/>
            <a:ext cx="683141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inus 114"/>
          <p:cNvSpPr/>
          <p:nvPr/>
        </p:nvSpPr>
        <p:spPr>
          <a:xfrm>
            <a:off x="5298559" y="5649431"/>
            <a:ext cx="683141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Minus 115"/>
          <p:cNvSpPr/>
          <p:nvPr/>
        </p:nvSpPr>
        <p:spPr>
          <a:xfrm>
            <a:off x="6727309" y="5668481"/>
            <a:ext cx="683141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Minus 116"/>
          <p:cNvSpPr/>
          <p:nvPr/>
        </p:nvSpPr>
        <p:spPr>
          <a:xfrm>
            <a:off x="6727309" y="5382731"/>
            <a:ext cx="683141" cy="467833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3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/>
      <p:bldP spid="96" grpId="0" animBg="1"/>
      <p:bldP spid="97" grpId="0" animBg="1"/>
      <p:bldP spid="98" grpId="0" animBg="1"/>
      <p:bldP spid="100" grpId="0"/>
      <p:bldP spid="101" grpId="0" animBg="1"/>
      <p:bldP spid="106" grpId="0" animBg="1"/>
      <p:bldP spid="107" grpId="0" animBg="1"/>
      <p:bldP spid="108" grpId="0" animBg="1"/>
      <p:bldP spid="109" grpId="0"/>
      <p:bldP spid="110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78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15429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 smtClean="0">
                <a:solidFill>
                  <a:srgbClr val="7030A0"/>
                </a:solidFill>
                <a:latin typeface="Berlin Sans FB" pitchFamily="34" charset="0"/>
              </a:rPr>
              <a:t>BLM 2-4 to 2-10 </a:t>
            </a:r>
            <a:endParaRPr lang="en-CA" sz="6000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2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15429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>
                <a:solidFill>
                  <a:srgbClr val="7030A0"/>
                </a:solidFill>
                <a:latin typeface="Berlin Sans FB" pitchFamily="34" charset="0"/>
              </a:rPr>
              <a:t>The Periodic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36096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1498</Words>
  <Application>Microsoft Office PowerPoint</Application>
  <PresentationFormat>Custom</PresentationFormat>
  <Paragraphs>321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Office Theme</vt:lpstr>
      <vt:lpstr>Clarity</vt:lpstr>
      <vt:lpstr>Slipstream</vt:lpstr>
      <vt:lpstr>2_Office Theme</vt:lpstr>
      <vt:lpstr>1_Clarity</vt:lpstr>
      <vt:lpstr>1_Office Theme</vt:lpstr>
      <vt:lpstr>1_Slipstream</vt:lpstr>
      <vt:lpstr>2_Clarity</vt:lpstr>
      <vt:lpstr>Atomic Theory</vt:lpstr>
      <vt:lpstr>THE MODERN VIEW OF THE ATOM</vt:lpstr>
      <vt:lpstr>THE MODERN VIEW OF THE ATOM</vt:lpstr>
      <vt:lpstr>THE MODERN VIEW OF THE ATOM</vt:lpstr>
      <vt:lpstr>THE MODERN VIEW OF THE ATOM</vt:lpstr>
      <vt:lpstr>Atomic Theory</vt:lpstr>
      <vt:lpstr>Nucleus – Nuclear Charge</vt:lpstr>
      <vt:lpstr>BLM 2-4 to 2-10 </vt:lpstr>
      <vt:lpstr>The Periodic Table</vt:lpstr>
      <vt:lpstr>The Periodic Table</vt:lpstr>
      <vt:lpstr>The Chemical Elements</vt:lpstr>
      <vt:lpstr>The Chemical Elements</vt:lpstr>
      <vt:lpstr>GROUPS  </vt:lpstr>
      <vt:lpstr>GROUPS  </vt:lpstr>
      <vt:lpstr>Periods (1 – 7)</vt:lpstr>
      <vt:lpstr>SOME GROUPS OF THE PERIODIC TABLE</vt:lpstr>
      <vt:lpstr>The ACTUAL THE PERIODIC TABLE</vt:lpstr>
      <vt:lpstr>The Periodic Table</vt:lpstr>
      <vt:lpstr>Periodic Table and Ion Formation</vt:lpstr>
      <vt:lpstr>IONS</vt:lpstr>
      <vt:lpstr>IONS</vt:lpstr>
      <vt:lpstr>Metals </vt:lpstr>
      <vt:lpstr>Metals </vt:lpstr>
      <vt:lpstr>Slide 24</vt:lpstr>
      <vt:lpstr>Multivalent Metals </vt:lpstr>
      <vt:lpstr>Multivalent Metals </vt:lpstr>
      <vt:lpstr>Non - Metals </vt:lpstr>
      <vt:lpstr>Non - Metals </vt:lpstr>
      <vt:lpstr>BOHR DIAGRAMS</vt:lpstr>
      <vt:lpstr>BOHR DIAGRAMS</vt:lpstr>
      <vt:lpstr>BOHR DIAGRAMS</vt:lpstr>
      <vt:lpstr>Patterns of Electron Arrangement in Groups</vt:lpstr>
      <vt:lpstr>ATOMS WANT TO HAVE A STABLE OCTET!!!!!! ALL THE TIME!!</vt:lpstr>
      <vt:lpstr>Valence Shell = OUTERMOST SHELL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LEWIS DIAGRAMS</vt:lpstr>
      <vt:lpstr>LEWIS DIAGRAMS</vt:lpstr>
      <vt:lpstr>Rule # 1</vt:lpstr>
      <vt:lpstr>Rule # 2</vt:lpstr>
      <vt:lpstr>MOLECULES and IONIC COMPOUNDS</vt:lpstr>
      <vt:lpstr>MOLECULES and IONIC COMPOUNDS</vt:lpstr>
      <vt:lpstr>MOLECULES and IONIC COMPOUNDS</vt:lpstr>
      <vt:lpstr>Slide 49</vt:lpstr>
      <vt:lpstr>Slide 50</vt:lpstr>
      <vt:lpstr>Slide 51</vt:lpstr>
      <vt:lpstr>Slide 52</vt:lpstr>
      <vt:lpstr>IONS</vt:lpstr>
      <vt:lpstr>IONIC COMPOUNDS</vt:lpstr>
      <vt:lpstr>IONIC COMPOUNDS</vt:lpstr>
      <vt:lpstr>IONS</vt:lpstr>
      <vt:lpstr>IONIC COMPOUNDS</vt:lpstr>
      <vt:lpstr>IONIC COMPOUNDS</vt:lpstr>
      <vt:lpstr>IONIC COMPOUNDS</vt:lpstr>
      <vt:lpstr>IONIC COMPOUNDS</vt:lpstr>
      <vt:lpstr>MOLECULES and IONIC COMPOUNDS</vt:lpstr>
      <vt:lpstr>Covalent Bonds</vt:lpstr>
      <vt:lpstr>Covalent Bonds</vt:lpstr>
      <vt:lpstr>Lewis Diagrams of IONS and IONIC BONDS</vt:lpstr>
      <vt:lpstr>Lewis Diagrams of IONS and IONIC BONDS</vt:lpstr>
      <vt:lpstr>IONIC COMPOUNDS</vt:lpstr>
      <vt:lpstr>Lewis Diagrams of COVALENT BONDS</vt:lpstr>
      <vt:lpstr>Lewis Diagrams of COVALENT BONDS</vt:lpstr>
      <vt:lpstr>Lewis Diagrams of COVALENT BONDS</vt:lpstr>
      <vt:lpstr>Lewis Diagrams of COVALENT BONDS</vt:lpstr>
      <vt:lpstr>Lewis Diagrams of COVALENT BONDS</vt:lpstr>
      <vt:lpstr>Lewis Diagrams of COVALENT BONDS</vt:lpstr>
      <vt:lpstr>Lewis Diagrams of COVALENT BONDS</vt:lpstr>
      <vt:lpstr>Lewis Diagrams of COVALENT BONDS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V</dc:creator>
  <cp:lastModifiedBy>a.vlacil</cp:lastModifiedBy>
  <cp:revision>78</cp:revision>
  <dcterms:created xsi:type="dcterms:W3CDTF">2013-09-15T16:31:18Z</dcterms:created>
  <dcterms:modified xsi:type="dcterms:W3CDTF">2013-10-02T17:38:25Z</dcterms:modified>
</cp:coreProperties>
</file>