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6" r:id="rId2"/>
    <p:sldMasterId id="2147483941" r:id="rId3"/>
  </p:sldMasterIdLst>
  <p:notesMasterIdLst>
    <p:notesMasterId r:id="rId83"/>
  </p:notesMasterIdLst>
  <p:sldIdLst>
    <p:sldId id="772" r:id="rId4"/>
    <p:sldId id="773" r:id="rId5"/>
    <p:sldId id="774" r:id="rId6"/>
    <p:sldId id="780" r:id="rId7"/>
    <p:sldId id="775" r:id="rId8"/>
    <p:sldId id="776" r:id="rId9"/>
    <p:sldId id="777" r:id="rId10"/>
    <p:sldId id="778" r:id="rId11"/>
    <p:sldId id="779" r:id="rId12"/>
    <p:sldId id="781" r:id="rId13"/>
    <p:sldId id="783" r:id="rId14"/>
    <p:sldId id="786" r:id="rId15"/>
    <p:sldId id="785" r:id="rId16"/>
    <p:sldId id="934" r:id="rId17"/>
    <p:sldId id="935" r:id="rId18"/>
    <p:sldId id="936" r:id="rId19"/>
    <p:sldId id="937" r:id="rId20"/>
    <p:sldId id="938" r:id="rId21"/>
    <p:sldId id="939" r:id="rId22"/>
    <p:sldId id="941" r:id="rId23"/>
    <p:sldId id="940" r:id="rId24"/>
    <p:sldId id="942" r:id="rId25"/>
    <p:sldId id="946" r:id="rId26"/>
    <p:sldId id="943" r:id="rId27"/>
    <p:sldId id="787" r:id="rId28"/>
    <p:sldId id="788" r:id="rId29"/>
    <p:sldId id="789" r:id="rId30"/>
    <p:sldId id="790" r:id="rId31"/>
    <p:sldId id="791" r:id="rId32"/>
    <p:sldId id="792" r:id="rId33"/>
    <p:sldId id="794" r:id="rId34"/>
    <p:sldId id="795" r:id="rId35"/>
    <p:sldId id="796" r:id="rId36"/>
    <p:sldId id="797" r:id="rId37"/>
    <p:sldId id="798" r:id="rId38"/>
    <p:sldId id="799" r:id="rId39"/>
    <p:sldId id="800" r:id="rId40"/>
    <p:sldId id="801" r:id="rId41"/>
    <p:sldId id="802" r:id="rId42"/>
    <p:sldId id="803" r:id="rId43"/>
    <p:sldId id="804" r:id="rId44"/>
    <p:sldId id="805" r:id="rId45"/>
    <p:sldId id="806" r:id="rId46"/>
    <p:sldId id="807" r:id="rId47"/>
    <p:sldId id="808" r:id="rId48"/>
    <p:sldId id="809" r:id="rId49"/>
    <p:sldId id="810" r:id="rId50"/>
    <p:sldId id="811" r:id="rId51"/>
    <p:sldId id="812" r:id="rId52"/>
    <p:sldId id="813" r:id="rId53"/>
    <p:sldId id="814" r:id="rId54"/>
    <p:sldId id="815" r:id="rId55"/>
    <p:sldId id="816" r:id="rId56"/>
    <p:sldId id="817" r:id="rId57"/>
    <p:sldId id="818" r:id="rId58"/>
    <p:sldId id="819" r:id="rId59"/>
    <p:sldId id="820" r:id="rId60"/>
    <p:sldId id="821" r:id="rId61"/>
    <p:sldId id="822" r:id="rId62"/>
    <p:sldId id="823" r:id="rId63"/>
    <p:sldId id="824" r:id="rId64"/>
    <p:sldId id="825" r:id="rId65"/>
    <p:sldId id="826" r:id="rId66"/>
    <p:sldId id="827" r:id="rId67"/>
    <p:sldId id="828" r:id="rId68"/>
    <p:sldId id="829" r:id="rId69"/>
    <p:sldId id="830" r:id="rId70"/>
    <p:sldId id="831" r:id="rId71"/>
    <p:sldId id="832" r:id="rId72"/>
    <p:sldId id="833" r:id="rId73"/>
    <p:sldId id="834" r:id="rId74"/>
    <p:sldId id="944" r:id="rId75"/>
    <p:sldId id="945" r:id="rId76"/>
    <p:sldId id="948" r:id="rId77"/>
    <p:sldId id="949" r:id="rId78"/>
    <p:sldId id="950" r:id="rId79"/>
    <p:sldId id="970" r:id="rId80"/>
    <p:sldId id="947" r:id="rId81"/>
    <p:sldId id="971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CCE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>
        <p:scale>
          <a:sx n="60" d="100"/>
          <a:sy n="60" d="100"/>
        </p:scale>
        <p:origin x="-1338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9217-55D8-49C7-BC22-19BFECC9225A}" type="datetimeFigureOut">
              <a:rPr lang="en-CA" smtClean="0"/>
              <a:pPr/>
              <a:t>10/01/2014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8392A-2217-407A-B87E-4BECAD97B7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865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B2E3-484C-4F54-ACDA-DC67E8D9899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C1D9-BE51-4988-A4FD-2EC5C4A6F1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9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F50D-BEC6-4F74-AF02-2F77B961990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31AB-FC3C-435E-9A04-87D01F01F2D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46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150C-8D59-4B0E-AC37-288195DCBFF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95EF-810D-4BFE-9E1E-996BC60836D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18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4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6CC5B55-4467-41B2-9C4A-0E2A64F1932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38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33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2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12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10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37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11DB-C361-4230-9CE8-6BE13BA0DEA0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916E-379E-4FBE-9A49-D7106A826E0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41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71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64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684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097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66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9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0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9963-8697-4989-BC28-A629D79A8D4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C1F-F6BD-4636-AEF4-78A63B4BB5D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491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7F05-13CC-4B69-9B67-E6CD3433CA6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263-5393-40A4-948A-81D939A5493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A8D4-87A6-4B1E-9C6B-CAF042FAC2F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A5DF-36A2-4BE0-83AA-47E0DF7019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4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3713-510A-431C-BAF9-6BB15F468C8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1213-D8D1-4B0C-B01B-88E9335D26E5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4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1C6B-BD61-495A-86CC-6A3BFBB398E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A56D-DBB3-4BAD-A402-8980CC0ECE5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6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8F26-AB40-48F9-A81D-F92A0354BCF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83D8-965E-4A8C-8E9E-08097E33F099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0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7EF4-D416-401B-9EE3-F684E4D8F32E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E72C-EDF2-4D2C-8749-8D39FEFF3744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E6AC5-BE76-4BEE-B9F2-F830E228205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36DB2-E3D1-43C2-8D0C-DBADF47C407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2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/>
              <a:pPr/>
              <a:t>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9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E6AC5-BE76-4BEE-B9F2-F830E228205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36DB2-E3D1-43C2-8D0C-DBADF47C40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2" y="0"/>
            <a:ext cx="9144000" cy="990600"/>
          </a:xfrm>
        </p:spPr>
        <p:txBody>
          <a:bodyPr/>
          <a:lstStyle/>
          <a:p>
            <a:r>
              <a:rPr lang="en-CA" sz="6000" b="1" dirty="0" smtClean="0">
                <a:solidFill>
                  <a:srgbClr val="FF0000"/>
                </a:solidFill>
              </a:rPr>
              <a:t>ORGANIC CHEMISTRY</a:t>
            </a:r>
            <a:endParaRPr lang="en-CA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29" y="836712"/>
            <a:ext cx="42210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8517"/>
            <a:ext cx="4644008" cy="327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096" y="4100736"/>
            <a:ext cx="3131840" cy="27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8181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19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25066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  <a:latin typeface="Arial Rounded MT Bold" pitchFamily="34" charset="0"/>
              </a:rPr>
              <a:t>SINGLE, DOUBLE, and TRIPLE BONDS FOR CARBON</a:t>
            </a:r>
            <a:endParaRPr lang="en-CA" sz="32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195436"/>
            <a:ext cx="9086850" cy="1780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 smtClean="0">
                <a:latin typeface="Berlin Sans FB Demi" pitchFamily="34" charset="0"/>
              </a:rPr>
              <a:t>HOW MANY BONDS CAN A CARBON ATOM HAVE?</a:t>
            </a:r>
            <a:endParaRPr lang="en-CA" sz="4400" dirty="0"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1604" y="2203876"/>
            <a:ext cx="14810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50" name="Picture 10" descr="http://www.pioneerair.com/wp/wp-content/uploads/2011/08/meth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6214"/>
            <a:ext cx="41433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618" y="3311872"/>
            <a:ext cx="3236873" cy="33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25066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  <a:latin typeface="Arial Rounded MT Bold" pitchFamily="34" charset="0"/>
              </a:rPr>
              <a:t>SINGLE, DOUBLE, and TRIPLE BONDS FOR CARBON</a:t>
            </a:r>
            <a:endParaRPr lang="en-CA" sz="32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784126"/>
            <a:ext cx="9086850" cy="1780778"/>
          </a:xfrm>
        </p:spPr>
        <p:txBody>
          <a:bodyPr/>
          <a:lstStyle/>
          <a:p>
            <a:r>
              <a:rPr lang="en-CA" sz="2800" b="1" dirty="0" smtClean="0"/>
              <a:t>A CARBON atom has always 4 bonds</a:t>
            </a:r>
          </a:p>
          <a:p>
            <a:r>
              <a:rPr lang="en-CA" sz="2800" b="1" dirty="0"/>
              <a:t>B</a:t>
            </a:r>
            <a:r>
              <a:rPr lang="en-CA" sz="2800" b="1" dirty="0" smtClean="0"/>
              <a:t>ut depending on a compound, they can be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SINGLE</a:t>
            </a:r>
            <a:r>
              <a:rPr lang="en-CA" sz="2800" b="1" dirty="0" smtClean="0"/>
              <a:t>, </a:t>
            </a:r>
            <a:endParaRPr lang="en-CA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2" y="2564903"/>
            <a:ext cx="2441525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48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25066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  <a:latin typeface="Arial Rounded MT Bold" pitchFamily="34" charset="0"/>
              </a:rPr>
              <a:t>SINGLE, DOUBLE, and TRIPLE BONDS FOR CARBON</a:t>
            </a:r>
            <a:endParaRPr lang="en-CA" sz="32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784126"/>
            <a:ext cx="9086850" cy="1780778"/>
          </a:xfrm>
        </p:spPr>
        <p:txBody>
          <a:bodyPr/>
          <a:lstStyle/>
          <a:p>
            <a:r>
              <a:rPr lang="en-CA" sz="2800" b="1" dirty="0" smtClean="0"/>
              <a:t>A CARBON atom has always 4 bonds</a:t>
            </a:r>
          </a:p>
          <a:p>
            <a:r>
              <a:rPr lang="en-CA" sz="2800" b="1" dirty="0"/>
              <a:t>B</a:t>
            </a:r>
            <a:r>
              <a:rPr lang="en-CA" sz="2800" b="1" dirty="0" smtClean="0"/>
              <a:t>ut depending on a compound, they can be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SINGLE</a:t>
            </a:r>
            <a:r>
              <a:rPr lang="en-CA" sz="2800" b="1" dirty="0" smtClean="0"/>
              <a:t>,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DOUBLE</a:t>
            </a:r>
            <a:endParaRPr lang="en-CA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2" y="2564903"/>
            <a:ext cx="2441525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426" y="2470841"/>
            <a:ext cx="2848694" cy="21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94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25066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  <a:latin typeface="Arial Rounded MT Bold" pitchFamily="34" charset="0"/>
              </a:rPr>
              <a:t>SINGLE, DOUBLE, and TRIPLE BONDS FOR CARBON</a:t>
            </a:r>
            <a:endParaRPr lang="en-CA" sz="32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784126"/>
            <a:ext cx="9086850" cy="1780778"/>
          </a:xfrm>
        </p:spPr>
        <p:txBody>
          <a:bodyPr/>
          <a:lstStyle/>
          <a:p>
            <a:r>
              <a:rPr lang="en-CA" sz="2800" b="1" dirty="0" smtClean="0"/>
              <a:t>A CARBON atom has always 4 bonds</a:t>
            </a:r>
          </a:p>
          <a:p>
            <a:r>
              <a:rPr lang="en-CA" sz="2800" b="1" dirty="0"/>
              <a:t>B</a:t>
            </a:r>
            <a:r>
              <a:rPr lang="en-CA" sz="2800" b="1" dirty="0" smtClean="0"/>
              <a:t>ut depending on a compound, they can be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SINGLE</a:t>
            </a:r>
            <a:r>
              <a:rPr lang="en-CA" sz="2800" b="1" dirty="0" smtClean="0"/>
              <a:t>,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DOUBLE</a:t>
            </a:r>
            <a:r>
              <a:rPr lang="en-CA" sz="2800" b="1" dirty="0" smtClean="0"/>
              <a:t> or </a:t>
            </a:r>
            <a:r>
              <a:rPr lang="en-CA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TRIPLE</a:t>
            </a:r>
            <a:endParaRPr lang="en-CA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2" y="2564903"/>
            <a:ext cx="2441525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426" y="2470841"/>
            <a:ext cx="2848694" cy="21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36805"/>
            <a:ext cx="2935149" cy="138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5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9038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erlin Sans FB" pitchFamily="34" charset="0"/>
              </a:rPr>
              <a:t>Think About It: </a:t>
            </a:r>
            <a:br>
              <a:rPr lang="en-US" sz="360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Berlin Sans FB" pitchFamily="34" charset="0"/>
              </a:rPr>
              <a:t>5 – 3A Sketching Organic Compounds</a:t>
            </a:r>
            <a:endParaRPr lang="en-US" sz="3600" b="1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90625"/>
            <a:ext cx="6477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0"/>
            <a:ext cx="1905000" cy="6096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Page 245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828800"/>
            <a:ext cx="1981200" cy="5334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495800"/>
            <a:ext cx="1981200" cy="5334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1981200" cy="5334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6477000"/>
            <a:ext cx="1981200" cy="381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Compounds:</a:t>
            </a:r>
          </a:p>
          <a:p>
            <a:pPr lvl="1"/>
            <a:r>
              <a:rPr lang="en-US" dirty="0" smtClean="0"/>
              <a:t>The molecular formula MUST contain carbon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Compounds:</a:t>
            </a:r>
          </a:p>
          <a:p>
            <a:pPr lvl="1"/>
            <a:r>
              <a:rPr lang="en-US" dirty="0" smtClean="0"/>
              <a:t>The molecular formula MUST contain carbon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1506"/>
            <a:ext cx="4876800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2" name="Picture 4" descr="http://eatingjellyfish.com/wp-content/uploads/2012/05/burning-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4266" y="2514600"/>
            <a:ext cx="382350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Compounds:</a:t>
            </a:r>
          </a:p>
          <a:p>
            <a:pPr lvl="1"/>
            <a:r>
              <a:rPr lang="en-US" dirty="0" smtClean="0"/>
              <a:t>The molecular formula MUST contain carbon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1506"/>
            <a:ext cx="4876800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2" name="Picture 2" descr="C:\Documents and Settings\a.vlacil\Desktop\Science 10\8. 5.3 Organic Compounds\pics\EthanolRx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4191000" cy="2819400"/>
          </a:xfrm>
          <a:prstGeom prst="rect">
            <a:avLst/>
          </a:prstGeom>
          <a:noFill/>
        </p:spPr>
      </p:pic>
      <p:pic>
        <p:nvPicPr>
          <p:cNvPr id="266243" name="Picture 3" descr="C:\Documents and Settings\a.vlacil\Desktop\Science 10\8. 5.3 Organic Compounds\pics\Ethanol Fuel Pu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105400"/>
            <a:ext cx="2514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Compounds:</a:t>
            </a:r>
          </a:p>
          <a:p>
            <a:pPr lvl="1"/>
            <a:r>
              <a:rPr lang="en-US" dirty="0" smtClean="0"/>
              <a:t>The molecular formula MUST contain carbon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1506"/>
            <a:ext cx="4876800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66" name="Picture 2" descr="C:\Documents and Settings\a.vlacil\Desktop\Science 10\8. 5.3 Organic Compounds\pics\Benzoid_ac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90800"/>
            <a:ext cx="3733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Compounds:</a:t>
            </a:r>
          </a:p>
          <a:p>
            <a:pPr lvl="1"/>
            <a:r>
              <a:rPr lang="en-US" dirty="0" smtClean="0"/>
              <a:t>The molecular formula MUST contain carbon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1506"/>
            <a:ext cx="4876800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0" name="Picture 2" descr="C:\Documents and Settings\a.vlacil\Desktop\Science 10\8. 5.3 Organic Compounds\pics\NOW-0144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048000" cy="2895600"/>
          </a:xfrm>
          <a:prstGeom prst="rect">
            <a:avLst/>
          </a:prstGeom>
          <a:noFill/>
        </p:spPr>
      </p:pic>
      <p:pic>
        <p:nvPicPr>
          <p:cNvPr id="268291" name="Picture 3" descr="C:\Documents and Settings\a.vlacil\Desktop\Science 10\8. 5.3 Organic Compounds\pics\kcittabl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424289"/>
            <a:ext cx="2590800" cy="143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" y="3699270"/>
            <a:ext cx="9144000" cy="11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-24408" y="980728"/>
            <a:ext cx="9144000" cy="288032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The chemistry of </a:t>
            </a:r>
            <a:r>
              <a:rPr lang="en-CA" b="1" dirty="0" smtClean="0">
                <a:solidFill>
                  <a:srgbClr val="7030A0"/>
                </a:solidFill>
              </a:rPr>
              <a:t>CARBON</a:t>
            </a:r>
            <a:r>
              <a:rPr lang="en-CA" b="1" dirty="0" smtClean="0">
                <a:solidFill>
                  <a:schemeClr val="tx1"/>
                </a:solidFill>
              </a:rPr>
              <a:t> containing compounds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The majority of organic compounds include </a:t>
            </a:r>
            <a:r>
              <a:rPr lang="en-CA" b="1" dirty="0" smtClean="0">
                <a:solidFill>
                  <a:srgbClr val="7030A0"/>
                </a:solidFill>
              </a:rPr>
              <a:t>CARBON</a:t>
            </a:r>
            <a:r>
              <a:rPr lang="en-CA" b="1" dirty="0" smtClean="0">
                <a:solidFill>
                  <a:schemeClr val="tx1"/>
                </a:solidFill>
              </a:rPr>
              <a:t> – </a:t>
            </a:r>
            <a:r>
              <a:rPr lang="en-CA" b="1" dirty="0" smtClean="0">
                <a:solidFill>
                  <a:srgbClr val="7030A0"/>
                </a:solidFill>
              </a:rPr>
              <a:t>CARBON</a:t>
            </a:r>
            <a:r>
              <a:rPr lang="en-CA" b="1" dirty="0" smtClean="0">
                <a:solidFill>
                  <a:schemeClr val="tx1"/>
                </a:solidFill>
              </a:rPr>
              <a:t> chains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Most of the time </a:t>
            </a:r>
            <a:r>
              <a:rPr lang="en-CA" b="1" dirty="0" smtClean="0">
                <a:solidFill>
                  <a:srgbClr val="7030A0"/>
                </a:solidFill>
              </a:rPr>
              <a:t>HYDROGEN</a:t>
            </a:r>
            <a:r>
              <a:rPr lang="en-CA" b="1" dirty="0" smtClean="0">
                <a:solidFill>
                  <a:schemeClr val="tx1"/>
                </a:solidFill>
              </a:rPr>
              <a:t> is present in organic molecules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Also, </a:t>
            </a:r>
            <a:r>
              <a:rPr lang="en-CA" b="1" dirty="0" smtClean="0">
                <a:solidFill>
                  <a:srgbClr val="7030A0"/>
                </a:solidFill>
              </a:rPr>
              <a:t>OXYGEN</a:t>
            </a:r>
            <a:r>
              <a:rPr lang="en-CA" b="1" dirty="0" smtClean="0">
                <a:solidFill>
                  <a:schemeClr val="tx1"/>
                </a:solidFill>
              </a:rPr>
              <a:t>, </a:t>
            </a:r>
            <a:r>
              <a:rPr lang="en-CA" b="1" dirty="0" smtClean="0">
                <a:solidFill>
                  <a:srgbClr val="7030A0"/>
                </a:solidFill>
              </a:rPr>
              <a:t>NITROGEN</a:t>
            </a:r>
            <a:r>
              <a:rPr lang="en-CA" b="1" dirty="0" smtClean="0">
                <a:solidFill>
                  <a:schemeClr val="tx1"/>
                </a:solidFill>
              </a:rPr>
              <a:t> and </a:t>
            </a:r>
            <a:r>
              <a:rPr lang="en-CA" b="1" dirty="0" smtClean="0">
                <a:solidFill>
                  <a:srgbClr val="7030A0"/>
                </a:solidFill>
              </a:rPr>
              <a:t>HALOGENS</a:t>
            </a:r>
            <a:r>
              <a:rPr lang="en-CA" b="1" dirty="0" smtClean="0">
                <a:solidFill>
                  <a:schemeClr val="tx1"/>
                </a:solidFill>
              </a:rPr>
              <a:t> (FLUORINE, CHLORINE, BROMINE, IODINE)</a:t>
            </a:r>
          </a:p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642" y="0"/>
            <a:ext cx="9144000" cy="990600"/>
          </a:xfrm>
        </p:spPr>
        <p:txBody>
          <a:bodyPr/>
          <a:lstStyle/>
          <a:p>
            <a:r>
              <a:rPr lang="en-CA" sz="6000" b="1" dirty="0" smtClean="0">
                <a:solidFill>
                  <a:srgbClr val="FF0000"/>
                </a:solidFill>
              </a:rPr>
              <a:t>ORGANIC CHEMISTRY</a:t>
            </a:r>
            <a:endParaRPr lang="en-CA" sz="4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" y="4869160"/>
            <a:ext cx="4549874" cy="1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95056"/>
            <a:ext cx="2915815" cy="19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5056"/>
            <a:ext cx="1663917" cy="19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70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Compounds:</a:t>
            </a:r>
          </a:p>
          <a:p>
            <a:pPr lvl="1"/>
            <a:r>
              <a:rPr lang="en-US" dirty="0" smtClean="0"/>
              <a:t>The molecular formula MUST contain carbon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1506"/>
            <a:ext cx="4876800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314" name="Picture 2" descr="C:\Documents and Settings\a.vlacil\Desktop\Science 10\8. 5.3 Organic Compounds\pics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267200"/>
            <a:ext cx="3149600" cy="2362200"/>
          </a:xfrm>
          <a:prstGeom prst="rect">
            <a:avLst/>
          </a:prstGeom>
          <a:noFill/>
        </p:spPr>
      </p:pic>
      <p:pic>
        <p:nvPicPr>
          <p:cNvPr id="269315" name="Picture 3" descr="C:\Documents and Settings\a.vlacil\Desktop\Science 10\8. 5.3 Organic Compounds\pics\2762115755_162d5e3423_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362200"/>
            <a:ext cx="1973263" cy="197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Compounds:</a:t>
            </a:r>
          </a:p>
          <a:p>
            <a:pPr lvl="1"/>
            <a:r>
              <a:rPr lang="en-US" dirty="0" smtClean="0"/>
              <a:t>The molecular formula MUST contain carbon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1506"/>
            <a:ext cx="4876800" cy="44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38" name="Picture 2" descr="C:\Documents and Settings\a.vlacil\Desktop\Science 10\8. 5.3 Organic Compounds\pics\Polyethylene_Foam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352800" cy="2514600"/>
          </a:xfrm>
          <a:prstGeom prst="rect">
            <a:avLst/>
          </a:prstGeom>
          <a:noFill/>
        </p:spPr>
      </p:pic>
      <p:pic>
        <p:nvPicPr>
          <p:cNvPr id="270339" name="Picture 3" descr="C:\Documents and Settings\a.vlacil\Desktop\Science 10\8. 5.3 Organic Compounds\pics\polyethylene_formation_compl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019675"/>
            <a:ext cx="3116262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5105400" cy="316687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Inorganic Compounds:</a:t>
            </a:r>
          </a:p>
          <a:p>
            <a:pPr lvl="1"/>
            <a:r>
              <a:rPr lang="en-US" b="1" dirty="0" smtClean="0"/>
              <a:t>The molecular formula </a:t>
            </a:r>
            <a:r>
              <a:rPr lang="en-US" b="1" dirty="0" smtClean="0">
                <a:solidFill>
                  <a:srgbClr val="FF0000"/>
                </a:solidFill>
              </a:rPr>
              <a:t>can contain carbon</a:t>
            </a:r>
            <a:r>
              <a:rPr lang="en-US" b="1" dirty="0" smtClean="0"/>
              <a:t> but it is in a form of </a:t>
            </a:r>
            <a:r>
              <a:rPr lang="en-US" b="1" dirty="0" smtClean="0">
                <a:solidFill>
                  <a:srgbClr val="0070C0"/>
                </a:solidFill>
              </a:rPr>
              <a:t>carbonates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carbides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0070C0"/>
                </a:solidFill>
              </a:rPr>
              <a:t>oxides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b="1" dirty="0" smtClean="0">
                <a:solidFill>
                  <a:srgbClr val="FF0000"/>
                </a:solidFill>
              </a:rPr>
              <a:t>carbon at all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Recognizing </a:t>
            </a:r>
            <a:r>
              <a:rPr lang="en-US" dirty="0" smtClean="0">
                <a:solidFill>
                  <a:srgbClr val="0000FF"/>
                </a:solidFill>
                <a:latin typeface="Berlin Sans FB" pitchFamily="34" charset="0"/>
              </a:rPr>
              <a:t>Organic Compounds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044" y="1371600"/>
            <a:ext cx="407995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316687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Page 98 – 99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Leave a question blank if we haven’t talked about it yet..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Berlin Sans FB" pitchFamily="34" charset="0"/>
              </a:rPr>
              <a:t>WORKBOOK</a:t>
            </a:r>
            <a:endParaRPr lang="en-US" sz="6000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728472"/>
          </a:xfrm>
        </p:spPr>
        <p:txBody>
          <a:bodyPr/>
          <a:lstStyle/>
          <a:p>
            <a:pPr lvl="1"/>
            <a:r>
              <a:rPr lang="en-US" sz="3200" b="1" dirty="0" smtClean="0"/>
              <a:t>Contain </a:t>
            </a:r>
            <a:r>
              <a:rPr lang="en-US" sz="3200" b="1" dirty="0" smtClean="0">
                <a:solidFill>
                  <a:srgbClr val="FF0000"/>
                </a:solidFill>
              </a:rPr>
              <a:t>ONLY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CARBONS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0000FF"/>
                </a:solidFill>
              </a:rPr>
              <a:t>HYDROGENS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HYDROCARBONS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991" y="2895600"/>
            <a:ext cx="3810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upload.wikimedia.org/wikipedia/commons/b/b9/Butane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811472" cy="17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STRUCTURAL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67200" y="0"/>
            <a:ext cx="4724400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SHORTHANDED STRUCTURAL FORMULA</a:t>
            </a:r>
            <a:endParaRPr lang="en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191" y="1268760"/>
            <a:ext cx="3810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upload.wikimedia.org/wikipedia/commons/b/b9/Butane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811472" cy="17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124200" y="35814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4953000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REPRESENT ALL POSSIBLE WAYS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FOLLOWING HYDROCARBONS (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ALKANES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):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244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6324" y="2606077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96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4495800"/>
            <a:ext cx="3809677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STRUCTURAL</a:t>
            </a:r>
            <a:br>
              <a:rPr kumimoji="0" lang="en-C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C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FORMULA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67200" y="4495800"/>
            <a:ext cx="4724400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SHORTHANDED STRUCTURAL FORMULA</a:t>
            </a:r>
            <a:endParaRPr lang="en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2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895600" y="34290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975" y="4949552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2150914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79670" y="1698693"/>
            <a:ext cx="34777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STRUCTURAL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67200" y="0"/>
            <a:ext cx="4724400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SHORTHANDED STRUCTURAL FORMULA</a:t>
            </a:r>
            <a:endParaRPr lang="en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048000" y="35052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44974" y="4923685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624" y="1700686"/>
            <a:ext cx="42643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–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–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</a:p>
          <a:p>
            <a:pPr algn="ctr"/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6388" name="Picture 4" descr="http://sci-toys.com/ingredients/big_prop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0947"/>
            <a:ext cx="3459088" cy="18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STRUCTURAL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67200" y="0"/>
            <a:ext cx="4724400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SHORTHANDED STRUCTURAL FORMULA</a:t>
            </a:r>
            <a:endParaRPr lang="en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971800" y="36576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175" y="5178152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42138"/>
            <a:ext cx="5076056" cy="8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93" y="1340768"/>
            <a:ext cx="37363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STRUCTURAL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67200" y="0"/>
            <a:ext cx="4724400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SHORTHANDED STRUCTURAL FORMULA</a:t>
            </a:r>
            <a:endParaRPr lang="en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6102" y="1412776"/>
            <a:ext cx="9144000" cy="180020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Organic chemicals are all around us and in all living things!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Proteins,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10680"/>
          </a:xfrm>
        </p:spPr>
        <p:txBody>
          <a:bodyPr/>
          <a:lstStyle/>
          <a:p>
            <a:r>
              <a:rPr lang="en-CA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913387"/>
            <a:ext cx="2243783" cy="19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http://upload.wikimedia.org/wikipedia/commons/thumb/6/60/Myoglobin.png/220px-My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224" y="4913387"/>
            <a:ext cx="2559776" cy="19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36912"/>
            <a:ext cx="9115771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 descr="http://library.thinkquest.org/C006188/basics/pictures/protein_formul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785" y="4872344"/>
            <a:ext cx="4340440" cy="19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7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HOMEWORK: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REPRESENT ALL POSSIBLE WAYS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FOLLOWING HYDROCARBONS (ALKANES):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244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en-US" sz="8000" b="1" spc="50" baseline="-2500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6324" y="2606077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en-US" sz="8000" b="1" spc="50" baseline="-2500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96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8000" b="1" spc="50" baseline="-2500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4495800"/>
            <a:ext cx="3809677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STRUCTURAL</a:t>
            </a:r>
            <a:br>
              <a:rPr kumimoji="0" lang="en-C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C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FORMULA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67200" y="4495800"/>
            <a:ext cx="4724400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SHORTHANDED STRUCTURAL FORMULA</a:t>
            </a:r>
            <a:endParaRPr lang="en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9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844"/>
            <a:ext cx="9086850" cy="936104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You just have to know the first ten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HYDROCARBONS</a:t>
            </a:r>
          </a:p>
          <a:p>
            <a:r>
              <a:rPr lang="en-CA" sz="2800" b="1" dirty="0" smtClean="0"/>
              <a:t>The naming is based on the number of carbons</a:t>
            </a:r>
            <a:endParaRPr lang="en-CA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9322710"/>
              </p:ext>
            </p:extLst>
          </p:nvPr>
        </p:nvGraphicFramePr>
        <p:xfrm>
          <a:off x="2282" y="1916832"/>
          <a:ext cx="9141718" cy="492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7980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= </a:t>
                      </a:r>
                      <a:r>
                        <a:rPr lang="en-CA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 FORMULA</a:t>
                      </a:r>
                      <a:endParaRPr lang="en-CA" sz="24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9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675579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3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03216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04181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808866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282800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05451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2915071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797511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6102" y="1412776"/>
            <a:ext cx="9144000" cy="180020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Organic chemicals are all around us and in all living things!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Proteins, fats, 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10680"/>
          </a:xfrm>
        </p:spPr>
        <p:txBody>
          <a:bodyPr/>
          <a:lstStyle/>
          <a:p>
            <a:r>
              <a:rPr lang="en-CA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60" name="Picture 12" descr="http://www.cps.ca/english/statements/N/TransFats_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558" y="2780928"/>
            <a:ext cx="5082072" cy="40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780928"/>
            <a:ext cx="4029559" cy="40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0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59679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5129614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216440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909474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20422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126739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72890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3362613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6492306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097890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6102" y="1412776"/>
            <a:ext cx="9144000" cy="180020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Organic chemicals are all around us and in all living things!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Proteins, fats, plastics, 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10680"/>
          </a:xfrm>
        </p:spPr>
        <p:txBody>
          <a:bodyPr/>
          <a:lstStyle/>
          <a:p>
            <a:r>
              <a:rPr lang="en-CA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635896" cy="39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462765" cy="21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360" y="4372745"/>
            <a:ext cx="2043293" cy="24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653" y="4372746"/>
            <a:ext cx="3459482" cy="24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142685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88228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433503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9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115515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32500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119836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6959719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629173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035652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666937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6102" y="1412776"/>
            <a:ext cx="9144000" cy="180020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Organic chemicals are all around us and in all living things!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Proteins, fats, plastics, drugs, 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10680"/>
          </a:xfrm>
        </p:spPr>
        <p:txBody>
          <a:bodyPr/>
          <a:lstStyle/>
          <a:p>
            <a:r>
              <a:rPr lang="en-CA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62696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921"/>
            <a:ext cx="5715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569169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6779638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408719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86190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3581771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3834925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360875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568140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72478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043552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6102" y="1412776"/>
            <a:ext cx="9144000" cy="180020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Organic chemicals are all around us and in all living things!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Proteins, fats, plastics, drugs, petroleum, benzene, 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10680"/>
          </a:xfrm>
        </p:spPr>
        <p:txBody>
          <a:bodyPr/>
          <a:lstStyle/>
          <a:p>
            <a:r>
              <a:rPr lang="en-CA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8" y="3046462"/>
            <a:ext cx="2148858" cy="19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5586"/>
            <a:ext cx="2161856" cy="18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202" y="3086061"/>
            <a:ext cx="256181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05586"/>
            <a:ext cx="2394713" cy="18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6463"/>
            <a:ext cx="4462264" cy="382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66" y="3046462"/>
            <a:ext cx="5146686" cy="38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835230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1204877"/>
              </p:ext>
            </p:extLst>
          </p:nvPr>
        </p:nvGraphicFramePr>
        <p:xfrm>
          <a:off x="2282" y="1196751"/>
          <a:ext cx="9141718" cy="593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HYDROCARBONS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READING CHECK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47800"/>
            <a:ext cx="90052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103327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Compound:</a:t>
            </a:r>
          </a:p>
          <a:p>
            <a:pPr lvl="1"/>
            <a:r>
              <a:rPr lang="en-US" b="1" dirty="0" smtClean="0"/>
              <a:t>That contains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H,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ALCOLHOLS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9" name="Picture 5" descr="C:\Documents and Settings\a.vlacil\Desktop\Science 10\8. 5.3 Organic Compounds\pics\1120_LN_Alcohols_V01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7696200" cy="3581400"/>
          </a:xfrm>
          <a:prstGeom prst="rect">
            <a:avLst/>
          </a:prstGeom>
          <a:noFill/>
        </p:spPr>
      </p:pic>
      <p:pic>
        <p:nvPicPr>
          <p:cNvPr id="1031" name="Picture 7" descr="C:\Documents and Settings\a.vlacil\Desktop\Science 10\8. 5.3 Organic Compounds\pic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593592"/>
            <a:ext cx="2590800" cy="3264408"/>
          </a:xfrm>
          <a:prstGeom prst="rect">
            <a:avLst/>
          </a:prstGeom>
          <a:noFill/>
        </p:spPr>
      </p:pic>
      <p:pic>
        <p:nvPicPr>
          <p:cNvPr id="1032" name="Picture 8" descr="C:\Documents and Settings\a.vlacil\Desktop\Science 10\8. 5.3 Organic Compounds\pics\index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3000375" cy="199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179527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Black" pitchFamily="34" charset="0"/>
              </a:rPr>
              <a:t>Organic Compound:</a:t>
            </a:r>
          </a:p>
          <a:p>
            <a:pPr lvl="1"/>
            <a:r>
              <a:rPr lang="en-US" b="1" dirty="0" smtClean="0"/>
              <a:t>That contains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H,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Alcohols dissolves many compounds which water will not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ALCOLHOLS</a:t>
            </a:r>
            <a:endParaRPr lang="en-US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026" name="Picture 2" descr="C:\Documents and Settings\a.vlacil\Desktop\Science 10\8. 5.3 Organic Compounds\pics\Ethanol Fuel Pu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81400"/>
            <a:ext cx="4017893" cy="2514600"/>
          </a:xfrm>
          <a:prstGeom prst="rect">
            <a:avLst/>
          </a:prstGeom>
          <a:noFill/>
        </p:spPr>
      </p:pic>
      <p:pic>
        <p:nvPicPr>
          <p:cNvPr id="1028" name="Picture 4" descr="C:\Documents and Settings\a.vlacil\Desktop\Science 10\8. 5.3 Organic Compounds\pics\alcoho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88188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6828"/>
            <a:ext cx="9086850" cy="936104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The naming is the same as for </a:t>
            </a:r>
            <a:r>
              <a:rPr lang="en-CA" sz="2800" b="1" dirty="0" err="1" smtClean="0">
                <a:solidFill>
                  <a:srgbClr val="FF0000"/>
                </a:solidFill>
                <a:latin typeface="Berlin Sans FB" pitchFamily="34" charset="0"/>
              </a:rPr>
              <a:t>alkanes</a:t>
            </a:r>
            <a:endParaRPr lang="en-CA" sz="2800" b="1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r>
              <a:rPr lang="en-CA" sz="2800" b="1" dirty="0" smtClean="0"/>
              <a:t>Replace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-e </a:t>
            </a:r>
            <a:r>
              <a:rPr lang="en-CA" sz="2800" b="1" dirty="0" smtClean="0"/>
              <a:t>with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r>
              <a:rPr lang="en-CA" sz="2800" b="1" dirty="0" err="1" smtClean="0">
                <a:solidFill>
                  <a:srgbClr val="FF0000"/>
                </a:solidFill>
                <a:latin typeface="Berlin Sans FB" pitchFamily="34" charset="0"/>
              </a:rPr>
              <a:t>ol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</a:p>
          <a:p>
            <a:endParaRPr lang="en-CA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9322710"/>
              </p:ext>
            </p:extLst>
          </p:nvPr>
        </p:nvGraphicFramePr>
        <p:xfrm>
          <a:off x="0" y="1930816"/>
          <a:ext cx="9141718" cy="492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7980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= </a:t>
                      </a:r>
                      <a:r>
                        <a:rPr lang="en-CA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 FORMULA</a:t>
                      </a:r>
                      <a:endParaRPr lang="en-CA" sz="24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ALCOHOLS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9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88228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anol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spc="50" baseline="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O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50" dirty="0" smtClean="0">
                          <a:ln w="11430"/>
                          <a:solidFill>
                            <a:prstClr val="black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400" b="1" spc="50" baseline="0" dirty="0" smtClean="0">
                          <a:ln w="11430"/>
                          <a:solidFill>
                            <a:prstClr val="black"/>
                          </a:solidFill>
                          <a:effectLst/>
                          <a:latin typeface="+mn-lt"/>
                        </a:rPr>
                        <a:t>OH</a:t>
                      </a:r>
                      <a:endParaRPr lang="en-CA" sz="2400" b="1" baseline="0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anol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spc="50" baseline="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O</a:t>
                      </a:r>
                      <a:endParaRPr lang="en-US" sz="2800" b="1" cap="none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cap="none" spc="50" baseline="-25000" dirty="0" smtClean="0">
                          <a:ln w="11430"/>
                          <a:effectLst/>
                          <a:latin typeface="+mn-lt"/>
                        </a:rPr>
                        <a:t>3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–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1" spc="50" baseline="0" dirty="0" smtClean="0">
                          <a:ln w="11430"/>
                          <a:solidFill>
                            <a:prstClr val="black"/>
                          </a:solidFill>
                          <a:effectLst/>
                          <a:latin typeface="+mn-lt"/>
                        </a:rPr>
                        <a:t>OH</a:t>
                      </a:r>
                      <a:endParaRPr lang="en-US" sz="2400" b="1" cap="none" spc="50" baseline="-25000" dirty="0" smtClean="0">
                        <a:ln w="11430"/>
                        <a:effectLst/>
                        <a:latin typeface="+mn-lt"/>
                      </a:endParaRPr>
                    </a:p>
                    <a:p>
                      <a:pPr algn="ctr"/>
                      <a:endParaRPr lang="en-CA" sz="2400" b="1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anol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spc="50" baseline="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O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cap="none" spc="50" baseline="-25000" dirty="0" smtClean="0">
                          <a:ln w="11430"/>
                          <a:effectLst/>
                          <a:latin typeface="+mn-lt"/>
                        </a:rPr>
                        <a:t>3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 – 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 – 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1" spc="50" baseline="0" dirty="0" smtClean="0">
                          <a:ln w="11430"/>
                          <a:solidFill>
                            <a:prstClr val="black"/>
                          </a:solidFill>
                          <a:effectLst/>
                          <a:latin typeface="+mn-lt"/>
                        </a:rPr>
                        <a:t>OH</a:t>
                      </a:r>
                      <a:endParaRPr lang="en-US" sz="2400" b="1" spc="50" baseline="-25000" dirty="0" smtClean="0">
                        <a:ln w="11430"/>
                        <a:effectLst/>
                        <a:latin typeface="+mn-lt"/>
                      </a:endParaRPr>
                    </a:p>
                    <a:p>
                      <a:pPr algn="ctr"/>
                      <a:endParaRPr lang="en-CA" sz="2400" b="1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anol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b="1" spc="50" baseline="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O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cap="none" spc="50" baseline="-25000" dirty="0" smtClean="0">
                          <a:ln w="11430"/>
                          <a:effectLst/>
                          <a:latin typeface="+mn-lt"/>
                        </a:rPr>
                        <a:t>3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 – 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 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– 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  – 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1" spc="50" baseline="0" dirty="0" smtClean="0">
                          <a:ln w="11430"/>
                          <a:solidFill>
                            <a:prstClr val="black"/>
                          </a:solidFill>
                          <a:effectLst/>
                          <a:latin typeface="+mn-lt"/>
                        </a:rPr>
                        <a:t>OH</a:t>
                      </a:r>
                      <a:endParaRPr lang="en-US" sz="2400" b="1" spc="50" baseline="-25000" dirty="0" smtClean="0">
                        <a:ln w="11430"/>
                        <a:effectLst/>
                        <a:latin typeface="+mn-lt"/>
                      </a:endParaRPr>
                    </a:p>
                    <a:p>
                      <a:pPr algn="ctr"/>
                      <a:endParaRPr lang="en-CA" sz="2400" b="1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pent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anol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en-US" sz="2800" b="1" spc="50" baseline="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O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cap="none" spc="50" baseline="-25000" dirty="0" smtClean="0">
                          <a:ln w="11430"/>
                          <a:effectLst/>
                          <a:latin typeface="+mn-lt"/>
                        </a:rPr>
                        <a:t>3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 –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 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– 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  </a:t>
                      </a:r>
                      <a:r>
                        <a:rPr lang="en-US" sz="2400" b="1" cap="none" spc="50" dirty="0" smtClean="0">
                          <a:ln w="11430"/>
                          <a:effectLst/>
                          <a:latin typeface="+mn-lt"/>
                        </a:rPr>
                        <a:t>– 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1" spc="50" dirty="0" smtClean="0">
                          <a:ln w="11430"/>
                          <a:effectLst/>
                          <a:latin typeface="+mn-lt"/>
                        </a:rPr>
                        <a:t>  – CH</a:t>
                      </a:r>
                      <a:r>
                        <a:rPr lang="en-US" sz="2400" b="1" spc="50" baseline="-25000" dirty="0" smtClean="0">
                          <a:ln w="11430"/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1" spc="50" baseline="0" dirty="0" smtClean="0">
                          <a:ln w="11430"/>
                          <a:solidFill>
                            <a:prstClr val="black"/>
                          </a:solidFill>
                          <a:effectLst/>
                          <a:latin typeface="+mn-lt"/>
                        </a:rPr>
                        <a:t>OH</a:t>
                      </a:r>
                      <a:endParaRPr lang="en-US" sz="2400" b="1" spc="50" baseline="-25000" dirty="0" smtClean="0">
                        <a:ln w="11430"/>
                        <a:effectLst/>
                        <a:latin typeface="+mn-lt"/>
                      </a:endParaRPr>
                    </a:p>
                    <a:p>
                      <a:pPr algn="ctr"/>
                      <a:endParaRPr lang="en-CA" sz="2400" b="1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NAMING OF ALCOHOLS</a:t>
            </a:r>
            <a:endParaRPr lang="en-CA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362200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286000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2286000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4038600"/>
            <a:ext cx="2514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5029200"/>
            <a:ext cx="1371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953000"/>
            <a:ext cx="1371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4953000"/>
            <a:ext cx="35814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5867400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9000" y="5867400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5867400"/>
            <a:ext cx="4114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3200400"/>
            <a:ext cx="1371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124200"/>
            <a:ext cx="1371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2200" y="3200400"/>
            <a:ext cx="1828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0" y="4114800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4038600"/>
            <a:ext cx="1371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316687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Black" pitchFamily="34" charset="0"/>
              </a:rPr>
              <a:t>Organic Compounds Worksheet</a:t>
            </a:r>
          </a:p>
          <a:p>
            <a:endParaRPr lang="en-US" b="1" dirty="0" smtClean="0">
              <a:latin typeface="Arial Black" pitchFamily="34" charset="0"/>
            </a:endParaRPr>
          </a:p>
          <a:p>
            <a:r>
              <a:rPr lang="en-US" b="1" dirty="0" smtClean="0">
                <a:latin typeface="Arial Black" pitchFamily="34" charset="0"/>
              </a:rPr>
              <a:t>FOA 5-3C on page 249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Berlin Sans FB" pitchFamily="34" charset="0"/>
              </a:rPr>
              <a:t>CLASSWORK</a:t>
            </a:r>
            <a:endParaRPr lang="en-US" sz="6000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6916E-379E-4FBE-9A49-D7106A826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72847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Black" pitchFamily="34" charset="0"/>
              </a:rPr>
              <a:t>Page 98 – 101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Berlin Sans FB" pitchFamily="34" charset="0"/>
              </a:rPr>
              <a:t>WORKBOOK </a:t>
            </a:r>
            <a:r>
              <a:rPr lang="en-US" sz="4800" smtClean="0">
                <a:solidFill>
                  <a:srgbClr val="0000FF"/>
                </a:solidFill>
                <a:latin typeface="Berlin Sans FB" pitchFamily="34" charset="0"/>
              </a:rPr>
              <a:t>= Homework</a:t>
            </a:r>
            <a:endParaRPr lang="en-US" sz="4800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6916E-379E-4FBE-9A49-D7106A826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6102" y="1412776"/>
            <a:ext cx="9144000" cy="180020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Organic chemicals are all around us and in all living things!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Proteins, fats, plastics, drugs, petroleum, benzene, </a:t>
            </a:r>
            <a:r>
              <a:rPr lang="en-CA" b="1" dirty="0" err="1" smtClean="0">
                <a:solidFill>
                  <a:schemeClr val="tx1"/>
                </a:solidFill>
              </a:rPr>
              <a:t>teflon</a:t>
            </a:r>
            <a:r>
              <a:rPr lang="en-CA" b="1" dirty="0" smtClean="0">
                <a:solidFill>
                  <a:schemeClr val="tx1"/>
                </a:solidFill>
              </a:rPr>
              <a:t>, 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10680"/>
          </a:xfrm>
        </p:spPr>
        <p:txBody>
          <a:bodyPr/>
          <a:lstStyle/>
          <a:p>
            <a:r>
              <a:rPr lang="en-CA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150" y="3889940"/>
            <a:ext cx="3463330" cy="29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927824" cy="126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4008"/>
            <a:ext cx="3709814" cy="27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6102" y="1412776"/>
            <a:ext cx="9144000" cy="1800200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Organic chemicals are all around us and in all living things!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Proteins, fats, plastics, drugs, petroleum, benzene, </a:t>
            </a:r>
            <a:r>
              <a:rPr lang="en-CA" b="1" dirty="0" err="1" smtClean="0">
                <a:solidFill>
                  <a:schemeClr val="tx1"/>
                </a:solidFill>
              </a:rPr>
              <a:t>teflon</a:t>
            </a:r>
            <a:r>
              <a:rPr lang="en-CA" b="1" dirty="0" smtClean="0">
                <a:solidFill>
                  <a:schemeClr val="tx1"/>
                </a:solidFill>
              </a:rPr>
              <a:t>, hormones….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710680"/>
          </a:xfrm>
        </p:spPr>
        <p:txBody>
          <a:bodyPr/>
          <a:lstStyle/>
          <a:p>
            <a:r>
              <a:rPr lang="en-CA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6991"/>
            <a:ext cx="3419872" cy="377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5419"/>
            <a:ext cx="5724128" cy="384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6290</TotalTime>
  <Words>2405</Words>
  <Application>Microsoft Office PowerPoint</Application>
  <PresentationFormat>On-screen Show (4:3)</PresentationFormat>
  <Paragraphs>1257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Executive</vt:lpstr>
      <vt:lpstr>Office Theme</vt:lpstr>
      <vt:lpstr>Concourse</vt:lpstr>
      <vt:lpstr>ORGANIC CHEMISTRY</vt:lpstr>
      <vt:lpstr>ORGANIC CHEMISTRY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SINGLE, DOUBLE, and TRIPLE BONDS FOR CARBON</vt:lpstr>
      <vt:lpstr>SINGLE, DOUBLE, and TRIPLE BONDS FOR CARBON</vt:lpstr>
      <vt:lpstr>SINGLE, DOUBLE, and TRIPLE BONDS FOR CARBON</vt:lpstr>
      <vt:lpstr>SINGLE, DOUBLE, and TRIPLE BONDS FOR CARBON</vt:lpstr>
      <vt:lpstr>Think About It:  5 – 3A Sketching Organic Compounds</vt:lpstr>
      <vt:lpstr>Recognizing Organic Compounds</vt:lpstr>
      <vt:lpstr>Recognizing Organic Compounds</vt:lpstr>
      <vt:lpstr>Recognizing Organic Compounds</vt:lpstr>
      <vt:lpstr>Recognizing Organic Compounds</vt:lpstr>
      <vt:lpstr>Recognizing Organic Compounds</vt:lpstr>
      <vt:lpstr>Recognizing Organic Compounds</vt:lpstr>
      <vt:lpstr>Recognizing Organic Compounds</vt:lpstr>
      <vt:lpstr>Recognizing Organic Compounds</vt:lpstr>
      <vt:lpstr>WORKBOOK</vt:lpstr>
      <vt:lpstr>HYDROCARBONS</vt:lpstr>
      <vt:lpstr>STRUCTURAL FORMULA</vt:lpstr>
      <vt:lpstr>Slide 26</vt:lpstr>
      <vt:lpstr>STRUCTURAL FORMULA</vt:lpstr>
      <vt:lpstr>STRUCTURAL FORMULA</vt:lpstr>
      <vt:lpstr>STRUCTURAL FORMULA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NAMING OF UNBRANCHED  (STRAIGHT CHAIN) ALKANES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NAMING OF UNBRANCHED  (STRAIGHT CHAIN) ALKANES</vt:lpstr>
      <vt:lpstr>Slide 72</vt:lpstr>
      <vt:lpstr>ALCOLHOLS</vt:lpstr>
      <vt:lpstr>ALCOLHOLS</vt:lpstr>
      <vt:lpstr>Slide 75</vt:lpstr>
      <vt:lpstr>Slide 76</vt:lpstr>
      <vt:lpstr>Slide 77</vt:lpstr>
      <vt:lpstr>CLASSWORK</vt:lpstr>
      <vt:lpstr>WORKBOOK = 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</dc:title>
  <dc:creator>andrej</dc:creator>
  <cp:lastModifiedBy>a.vlacil</cp:lastModifiedBy>
  <cp:revision>502</cp:revision>
  <dcterms:created xsi:type="dcterms:W3CDTF">2012-03-28T05:15:33Z</dcterms:created>
  <dcterms:modified xsi:type="dcterms:W3CDTF">2014-01-10T16:46:30Z</dcterms:modified>
</cp:coreProperties>
</file>