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0"/>
  </p:notesMasterIdLst>
  <p:sldIdLst>
    <p:sldId id="517" r:id="rId2"/>
    <p:sldId id="524" r:id="rId3"/>
    <p:sldId id="578" r:id="rId4"/>
    <p:sldId id="577" r:id="rId5"/>
    <p:sldId id="579" r:id="rId6"/>
    <p:sldId id="580" r:id="rId7"/>
    <p:sldId id="576" r:id="rId8"/>
    <p:sldId id="595" r:id="rId9"/>
    <p:sldId id="594" r:id="rId10"/>
    <p:sldId id="582" r:id="rId11"/>
    <p:sldId id="597" r:id="rId12"/>
    <p:sldId id="598" r:id="rId13"/>
    <p:sldId id="583" r:id="rId14"/>
    <p:sldId id="584" r:id="rId15"/>
    <p:sldId id="585" r:id="rId16"/>
    <p:sldId id="586" r:id="rId17"/>
    <p:sldId id="587" r:id="rId18"/>
    <p:sldId id="588" r:id="rId19"/>
    <p:sldId id="611" r:id="rId20"/>
    <p:sldId id="589" r:id="rId21"/>
    <p:sldId id="581" r:id="rId22"/>
    <p:sldId id="590" r:id="rId23"/>
    <p:sldId id="591" r:id="rId24"/>
    <p:sldId id="599" r:id="rId25"/>
    <p:sldId id="600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592" r:id="rId34"/>
    <p:sldId id="593" r:id="rId35"/>
    <p:sldId id="613" r:id="rId36"/>
    <p:sldId id="616" r:id="rId37"/>
    <p:sldId id="612" r:id="rId38"/>
    <p:sldId id="614" r:id="rId39"/>
    <p:sldId id="615" r:id="rId40"/>
    <p:sldId id="608" r:id="rId41"/>
    <p:sldId id="617" r:id="rId42"/>
    <p:sldId id="618" r:id="rId43"/>
    <p:sldId id="619" r:id="rId44"/>
    <p:sldId id="620" r:id="rId45"/>
    <p:sldId id="622" r:id="rId46"/>
    <p:sldId id="610" r:id="rId47"/>
    <p:sldId id="609" r:id="rId48"/>
    <p:sldId id="62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0505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34" autoAdjust="0"/>
    <p:restoredTop sz="94660"/>
  </p:normalViewPr>
  <p:slideViewPr>
    <p:cSldViewPr>
      <p:cViewPr>
        <p:scale>
          <a:sx n="60" d="100"/>
          <a:sy n="60" d="100"/>
        </p:scale>
        <p:origin x="-984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04/12/2013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84A9-21A9-4992-818E-4D17484A8063}" type="slidenum">
              <a:rPr lang="en-CA" smtClean="0">
                <a:solidFill>
                  <a:prstClr val="black"/>
                </a:solidFill>
              </a:rPr>
              <a:pPr/>
              <a:t>30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84A9-21A9-4992-818E-4D17484A8063}" type="slidenum">
              <a:rPr lang="en-CA" smtClean="0">
                <a:solidFill>
                  <a:prstClr val="black"/>
                </a:solidFill>
              </a:rPr>
              <a:pPr/>
              <a:t>31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84A9-21A9-4992-818E-4D17484A8063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D64-9977-4998-BE1B-BF59116AAE44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AAB-B98D-4D01-BB10-9E719E1D713A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EE03-4E6D-4AA7-B4B6-663ECD9D3C38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09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D14-0BB7-4573-BCB1-D51FC2ACAE84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7D-E5A6-4314-9349-CD1305962D24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C72D-FF4A-4547-963A-5F70F4B46ED3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72C-6871-4DCC-83A6-359FB4D89B6B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9AB-811C-4594-81D6-204BD72C7C81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0E6-AE77-44C6-8858-7CACA14CE847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B38B-A217-4D16-B468-01DD9C4091F1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FD2B-9CF7-4084-819C-E5F60001DA8D}" type="datetime1">
              <a:rPr lang="en-US" smtClean="0">
                <a:solidFill>
                  <a:srgbClr val="1D3641"/>
                </a:solidFill>
              </a:rPr>
              <a:pPr/>
              <a:t>12/4/2013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12/4/2013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6553200" cy="807504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4800" b="1" dirty="0" smtClean="0">
                <a:solidFill>
                  <a:srgbClr val="7030A0"/>
                </a:solidFill>
                <a:latin typeface="Berlin Sans FB" pitchFamily="34" charset="0"/>
              </a:rPr>
              <a:t>5.1 Acids and Bases</a:t>
            </a:r>
            <a:endParaRPr lang="en-CA" sz="4800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</a:t>
            </a:fld>
            <a:endParaRPr lang="en-US" dirty="0">
              <a:solidFill>
                <a:srgbClr val="1D364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2457450" cy="31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3771900" cy="251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3810000" cy="399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nts and Settings\a.vlacil\Desktop\Science 10\6. 5.1 Acids and Bases\pics\crm3s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581400"/>
            <a:ext cx="5029201" cy="318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pH Scale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63051"/>
            <a:ext cx="9144000" cy="1727749"/>
          </a:xfrm>
          <a:noFill/>
        </p:spPr>
        <p:txBody>
          <a:bodyPr wrap="none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ACIDS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: solutions that have pH from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0 – 7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(not including 7)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endParaRPr lang="en-CA" sz="32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24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pH Scale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63051"/>
            <a:ext cx="9144000" cy="1727749"/>
          </a:xfrm>
          <a:noFill/>
        </p:spPr>
        <p:txBody>
          <a:bodyPr wrap="none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ACIDS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: solutions that have pH from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0 – 7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(not including 7)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0000CC"/>
                </a:solidFill>
                <a:latin typeface="Berlin Sans FB" pitchFamily="34" charset="0"/>
              </a:rPr>
              <a:t>BASES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: solutions </a:t>
            </a: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>that have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pH </a:t>
            </a: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>from </a:t>
            </a:r>
            <a:r>
              <a:rPr lang="en-CA" sz="3200" b="1" dirty="0" smtClean="0">
                <a:solidFill>
                  <a:srgbClr val="0000CC"/>
                </a:solidFill>
                <a:latin typeface="Berlin Sans FB" pitchFamily="34" charset="0"/>
              </a:rPr>
              <a:t>7 </a:t>
            </a:r>
            <a:r>
              <a:rPr lang="en-CA" sz="3200" b="1" dirty="0">
                <a:solidFill>
                  <a:srgbClr val="0000CC"/>
                </a:solidFill>
                <a:latin typeface="Berlin Sans FB" pitchFamily="34" charset="0"/>
              </a:rPr>
              <a:t>– </a:t>
            </a:r>
            <a:r>
              <a:rPr lang="en-CA" sz="3200" b="1" dirty="0" smtClean="0">
                <a:solidFill>
                  <a:srgbClr val="0000CC"/>
                </a:solidFill>
                <a:latin typeface="Berlin Sans FB" pitchFamily="34" charset="0"/>
              </a:rPr>
              <a:t>14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(not including 7)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endParaRPr lang="en-CA" sz="32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24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pH Scale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63051"/>
            <a:ext cx="9144000" cy="1727749"/>
          </a:xfrm>
          <a:noFill/>
        </p:spPr>
        <p:txBody>
          <a:bodyPr wrap="none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ACIDS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: solutions that have pH from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0 – 7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(not including 7)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0000CC"/>
                </a:solidFill>
                <a:latin typeface="Berlin Sans FB" pitchFamily="34" charset="0"/>
              </a:rPr>
              <a:t>BASES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: solutions </a:t>
            </a: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>that have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pH </a:t>
            </a: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>from </a:t>
            </a:r>
            <a:r>
              <a:rPr lang="en-CA" sz="3200" b="1" dirty="0" smtClean="0">
                <a:solidFill>
                  <a:srgbClr val="0000CC"/>
                </a:solidFill>
                <a:latin typeface="Berlin Sans FB" pitchFamily="34" charset="0"/>
              </a:rPr>
              <a:t>7 </a:t>
            </a:r>
            <a:r>
              <a:rPr lang="en-CA" sz="3200" b="1" dirty="0">
                <a:solidFill>
                  <a:srgbClr val="0000CC"/>
                </a:solidFill>
                <a:latin typeface="Berlin Sans FB" pitchFamily="34" charset="0"/>
              </a:rPr>
              <a:t>– </a:t>
            </a:r>
            <a:r>
              <a:rPr lang="en-CA" sz="3200" b="1" dirty="0" smtClean="0">
                <a:solidFill>
                  <a:srgbClr val="0000CC"/>
                </a:solidFill>
                <a:latin typeface="Berlin Sans FB" pitchFamily="34" charset="0"/>
              </a:rPr>
              <a:t>14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(not including 7)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7030A0"/>
                </a:solidFill>
                <a:latin typeface="Berlin Sans FB" pitchFamily="34" charset="0"/>
              </a:rPr>
              <a:t>NEUTRAL SOLUTIONS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: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produce solutions where </a:t>
            </a:r>
            <a:r>
              <a:rPr lang="en-CA" sz="3200" b="1" dirty="0" smtClean="0">
                <a:solidFill>
                  <a:srgbClr val="7030A0"/>
                </a:solidFill>
                <a:latin typeface="Berlin Sans FB" pitchFamily="34" charset="0"/>
              </a:rPr>
              <a:t>pH = 7</a:t>
            </a:r>
            <a:endParaRPr lang="en-CA" sz="32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24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pH Scale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63051"/>
            <a:ext cx="9144000" cy="2514600"/>
          </a:xfrm>
          <a:noFill/>
        </p:spPr>
        <p:txBody>
          <a:bodyPr wrap="square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 - 1 unit of change of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pH = 10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times change in the degree 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   of acidity/basicity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For example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: </a:t>
            </a: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tomatoes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 (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pH = 4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) is 10 times more acidic    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than </a:t>
            </a: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bananas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pH = 5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)</a:t>
            </a:r>
            <a:endParaRPr lang="en-CA" sz="3200" dirty="0">
              <a:solidFill>
                <a:srgbClr val="050507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46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5335" y="0"/>
            <a:ext cx="8664859" cy="1828800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>How many times are 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en-CA" sz="2800" b="1" dirty="0" smtClean="0">
                <a:solidFill>
                  <a:srgbClr val="0000CC"/>
                </a:solidFill>
                <a:latin typeface="Agency FB" pitchFamily="34" charset="0"/>
              </a:rPr>
              <a:t>lemons</a:t>
            </a: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> more acidic than </a:t>
            </a:r>
            <a:r>
              <a:rPr lang="en-CA" sz="2800" b="1" dirty="0" smtClean="0">
                <a:solidFill>
                  <a:srgbClr val="0000CC"/>
                </a:solidFill>
                <a:latin typeface="Agency FB" pitchFamily="34" charset="0"/>
              </a:rPr>
              <a:t>tomatoes</a:t>
            </a: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>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en-CA" sz="2800" b="1" dirty="0" smtClean="0">
                <a:solidFill>
                  <a:srgbClr val="0000CC"/>
                </a:solidFill>
                <a:latin typeface="Agency FB" pitchFamily="34" charset="0"/>
              </a:rPr>
              <a:t>milk</a:t>
            </a: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> less acidic than </a:t>
            </a:r>
            <a:r>
              <a:rPr lang="en-CA" sz="2800" b="1" dirty="0" smtClean="0">
                <a:solidFill>
                  <a:srgbClr val="0000CC"/>
                </a:solidFill>
                <a:latin typeface="Agency FB" pitchFamily="34" charset="0"/>
              </a:rPr>
              <a:t>grapes</a:t>
            </a: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>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en-CA" sz="2800" b="1" dirty="0" smtClean="0">
                <a:solidFill>
                  <a:srgbClr val="0000CC"/>
                </a:solidFill>
                <a:latin typeface="Agency FB" pitchFamily="34" charset="0"/>
              </a:rPr>
              <a:t>oven</a:t>
            </a: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> </a:t>
            </a:r>
            <a:r>
              <a:rPr lang="en-CA" sz="2800" b="1" dirty="0" smtClean="0">
                <a:solidFill>
                  <a:srgbClr val="0000CC"/>
                </a:solidFill>
                <a:latin typeface="Agency FB" pitchFamily="34" charset="0"/>
              </a:rPr>
              <a:t>cleaner</a:t>
            </a: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> more basic than </a:t>
            </a:r>
            <a:r>
              <a:rPr lang="en-CA" sz="2800" b="1" dirty="0" smtClean="0">
                <a:solidFill>
                  <a:srgbClr val="0000CC"/>
                </a:solidFill>
                <a:latin typeface="Agency FB" pitchFamily="34" charset="0"/>
              </a:rPr>
              <a:t>soap </a:t>
            </a:r>
          </a:p>
          <a:p>
            <a:pPr marL="742950" indent="-742950" algn="ctr">
              <a:buFont typeface="+mj-lt"/>
              <a:buAutoNum type="alphaLcParenR"/>
            </a:pPr>
            <a:endParaRPr lang="en-CA" sz="2400" b="1" dirty="0">
              <a:solidFill>
                <a:srgbClr val="050507"/>
              </a:solidFill>
              <a:latin typeface="Agency FB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080" y="1853651"/>
            <a:ext cx="3003331" cy="1270549"/>
          </a:xfrm>
          <a:noFill/>
        </p:spPr>
        <p:txBody>
          <a:bodyPr wrap="square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tomatoes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 (pH = 4)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lemons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(pH = 2)</a:t>
            </a:r>
            <a:endParaRPr lang="en-CA" sz="3200" dirty="0">
              <a:solidFill>
                <a:srgbClr val="050507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4200" y="1828800"/>
            <a:ext cx="2525109" cy="1143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milk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(pH = 6)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grapes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(pH = 3)</a:t>
            </a:r>
            <a:endParaRPr lang="en-CA" sz="3200" dirty="0">
              <a:solidFill>
                <a:srgbClr val="050507"/>
              </a:solidFill>
              <a:latin typeface="Berlin Sans FB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1200" y="1828800"/>
            <a:ext cx="3352800" cy="1143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oven cleaner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(pH = 13)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0000CC"/>
                </a:solidFill>
                <a:latin typeface="Agency FB" pitchFamily="34" charset="0"/>
              </a:rPr>
              <a:t>soap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(pH = 10)</a:t>
            </a:r>
            <a:endParaRPr lang="en-CA" sz="3200" dirty="0">
              <a:solidFill>
                <a:srgbClr val="050507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5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-15766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pH INDICATORS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" y="1406858"/>
            <a:ext cx="2371725" cy="299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555542"/>
            <a:ext cx="4600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1" y="4630344"/>
            <a:ext cx="2274013" cy="223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32" y="4993822"/>
            <a:ext cx="27813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50" y="866745"/>
            <a:ext cx="2832538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Litmus Paper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5433" y="2093877"/>
            <a:ext cx="3716557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Universal Indicator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2780" y="5455840"/>
            <a:ext cx="2832538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pH paper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430" y="4579291"/>
            <a:ext cx="2832538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Digital pH meter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8372" y="0"/>
            <a:ext cx="4955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Many acids/bases are colorless (like water)that’s why we need a way to tell them apart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Chemicals that change color depending on the pH of the solution they are placed in</a:t>
            </a:r>
            <a:endParaRPr lang="en-US" sz="2400" b="1" dirty="0">
              <a:solidFill>
                <a:srgbClr val="050507"/>
              </a:solidFill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60" y="1113343"/>
            <a:ext cx="3105315" cy="310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-15766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pH INDICATORS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866745"/>
            <a:ext cx="2832538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Litmus Paper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6747" y="866745"/>
            <a:ext cx="5877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b="1" dirty="0">
                <a:latin typeface="Agency FB" pitchFamily="34" charset="0"/>
              </a:rPr>
              <a:t>Litmus paper comes in two forms, </a:t>
            </a:r>
            <a:r>
              <a:rPr lang="en-CA" sz="2400" b="1" dirty="0">
                <a:solidFill>
                  <a:srgbClr val="FF0000"/>
                </a:solidFill>
                <a:latin typeface="Berlin Sans FB" pitchFamily="34" charset="0"/>
              </a:rPr>
              <a:t>red</a:t>
            </a:r>
            <a:r>
              <a:rPr lang="en-CA" sz="24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2400" b="1" dirty="0">
                <a:latin typeface="Agency FB" pitchFamily="34" charset="0"/>
              </a:rPr>
              <a:t>and </a:t>
            </a:r>
            <a:r>
              <a:rPr lang="en-CA" sz="2400" b="1" dirty="0">
                <a:solidFill>
                  <a:srgbClr val="0000CC"/>
                </a:solidFill>
                <a:latin typeface="Berlin Sans FB" pitchFamily="34" charset="0"/>
              </a:rPr>
              <a:t>blue</a:t>
            </a:r>
            <a:r>
              <a:rPr lang="en-CA" sz="2400" b="1" dirty="0">
                <a:latin typeface="Agency FB" pitchFamily="34" charset="0"/>
              </a:rPr>
              <a:t>. </a:t>
            </a:r>
            <a:endParaRPr lang="en-CA" sz="2400" b="1" dirty="0" smtClean="0">
              <a:latin typeface="Agency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400" b="1" dirty="0" smtClean="0">
                <a:latin typeface="Agency FB" pitchFamily="34" charset="0"/>
              </a:rPr>
              <a:t>When </a:t>
            </a:r>
            <a:r>
              <a:rPr lang="en-CA" sz="2400" b="1" dirty="0">
                <a:solidFill>
                  <a:srgbClr val="0000CC"/>
                </a:solidFill>
                <a:latin typeface="Berlin Sans FB" pitchFamily="34" charset="0"/>
              </a:rPr>
              <a:t>blue litmus </a:t>
            </a:r>
            <a:r>
              <a:rPr lang="en-CA" sz="2400" b="1" dirty="0" smtClean="0">
                <a:latin typeface="Agency FB" pitchFamily="34" charset="0"/>
              </a:rPr>
              <a:t>is placed </a:t>
            </a:r>
            <a:r>
              <a:rPr lang="en-CA" sz="2400" b="1" dirty="0">
                <a:latin typeface="Agency FB" pitchFamily="34" charset="0"/>
              </a:rPr>
              <a:t>in a solution that is acidic (below pH 7), the </a:t>
            </a:r>
            <a:r>
              <a:rPr lang="en-CA" sz="2400" b="1" dirty="0">
                <a:solidFill>
                  <a:srgbClr val="0000CC"/>
                </a:solidFill>
                <a:latin typeface="Berlin Sans FB" pitchFamily="34" charset="0"/>
              </a:rPr>
              <a:t>blue litmus </a:t>
            </a:r>
            <a:r>
              <a:rPr lang="en-CA" sz="2400" b="1" dirty="0" smtClean="0">
                <a:latin typeface="Agency FB" pitchFamily="34" charset="0"/>
              </a:rPr>
              <a:t>paper turns </a:t>
            </a:r>
            <a:r>
              <a:rPr lang="en-CA" sz="2400" b="1" dirty="0">
                <a:solidFill>
                  <a:srgbClr val="FF0000"/>
                </a:solidFill>
                <a:latin typeface="Berlin Sans FB" pitchFamily="34" charset="0"/>
              </a:rPr>
              <a:t>red</a:t>
            </a:r>
            <a:r>
              <a:rPr lang="en-CA" sz="2400" b="1" dirty="0">
                <a:latin typeface="Agency FB" pitchFamily="34" charset="0"/>
              </a:rPr>
              <a:t>. </a:t>
            </a:r>
            <a:endParaRPr lang="en-CA" sz="2400" b="1" dirty="0" smtClean="0">
              <a:latin typeface="Agency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400" b="1" dirty="0" smtClean="0">
                <a:latin typeface="Agency FB" pitchFamily="34" charset="0"/>
              </a:rPr>
              <a:t>When </a:t>
            </a:r>
            <a:r>
              <a:rPr lang="en-CA" sz="2400" b="1" dirty="0">
                <a:solidFill>
                  <a:srgbClr val="FF0000"/>
                </a:solidFill>
                <a:latin typeface="Berlin Sans FB" pitchFamily="34" charset="0"/>
              </a:rPr>
              <a:t>red</a:t>
            </a:r>
            <a:r>
              <a:rPr lang="en-CA" sz="2400" b="1" dirty="0">
                <a:latin typeface="Berlin Sans FB" pitchFamily="34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Berlin Sans FB" pitchFamily="34" charset="0"/>
              </a:rPr>
              <a:t>litmus</a:t>
            </a:r>
            <a:r>
              <a:rPr lang="en-CA" sz="2400" b="1" dirty="0">
                <a:latin typeface="Berlin Sans FB" pitchFamily="34" charset="0"/>
              </a:rPr>
              <a:t> </a:t>
            </a:r>
            <a:r>
              <a:rPr lang="en-CA" sz="2400" b="1" dirty="0">
                <a:latin typeface="Agency FB" pitchFamily="34" charset="0"/>
              </a:rPr>
              <a:t>paper is placed into a solution that is </a:t>
            </a:r>
            <a:r>
              <a:rPr lang="en-CA" sz="2400" b="1" dirty="0" smtClean="0">
                <a:latin typeface="Agency FB" pitchFamily="34" charset="0"/>
              </a:rPr>
              <a:t>basic (above </a:t>
            </a:r>
            <a:r>
              <a:rPr lang="en-CA" sz="2400" b="1" dirty="0">
                <a:latin typeface="Agency FB" pitchFamily="34" charset="0"/>
              </a:rPr>
              <a:t>pH 7), the </a:t>
            </a:r>
            <a:r>
              <a:rPr lang="en-CA" sz="2400" b="1" dirty="0">
                <a:solidFill>
                  <a:srgbClr val="FF0000"/>
                </a:solidFill>
                <a:latin typeface="Berlin Sans FB" pitchFamily="34" charset="0"/>
              </a:rPr>
              <a:t>red</a:t>
            </a:r>
            <a:r>
              <a:rPr lang="en-CA" sz="2400" b="1" dirty="0">
                <a:latin typeface="Berlin Sans FB" pitchFamily="34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Berlin Sans FB" pitchFamily="34" charset="0"/>
              </a:rPr>
              <a:t>litmus</a:t>
            </a:r>
            <a:r>
              <a:rPr lang="en-CA" sz="2400" b="1" dirty="0">
                <a:latin typeface="Berlin Sans FB" pitchFamily="34" charset="0"/>
              </a:rPr>
              <a:t> </a:t>
            </a:r>
            <a:r>
              <a:rPr lang="en-CA" sz="2400" b="1" dirty="0">
                <a:latin typeface="Agency FB" pitchFamily="34" charset="0"/>
              </a:rPr>
              <a:t>paper changes to </a:t>
            </a:r>
            <a:r>
              <a:rPr lang="en-CA" sz="2400" b="1" dirty="0">
                <a:solidFill>
                  <a:srgbClr val="0000CC"/>
                </a:solidFill>
                <a:latin typeface="Berlin Sans FB" pitchFamily="34" charset="0"/>
              </a:rPr>
              <a:t>blue</a:t>
            </a:r>
            <a:r>
              <a:rPr lang="en-CA" sz="2400" b="1" dirty="0">
                <a:latin typeface="Agency FB" pitchFamily="34" charset="0"/>
              </a:rPr>
              <a:t>. </a:t>
            </a:r>
            <a:endParaRPr lang="en-CA" sz="2400" b="1" dirty="0" smtClean="0">
              <a:latin typeface="Agency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Agency FB" pitchFamily="34" charset="0"/>
              </a:rPr>
              <a:t>If </a:t>
            </a:r>
            <a:r>
              <a:rPr lang="en-US" sz="2400" b="1" dirty="0" smtClean="0">
                <a:solidFill>
                  <a:srgbClr val="0000CC"/>
                </a:solidFill>
                <a:latin typeface="Berlin Sans FB" pitchFamily="34" charset="0"/>
              </a:rPr>
              <a:t>blue litmus </a:t>
            </a:r>
            <a:r>
              <a:rPr lang="en-US" sz="2400" b="1" dirty="0" smtClean="0">
                <a:latin typeface="Agency FB" pitchFamily="34" charset="0"/>
              </a:rPr>
              <a:t>stays </a:t>
            </a:r>
            <a:r>
              <a:rPr lang="en-US" sz="2400" b="1" dirty="0" smtClean="0">
                <a:solidFill>
                  <a:srgbClr val="0000CC"/>
                </a:solidFill>
                <a:latin typeface="Berlin Sans FB" pitchFamily="34" charset="0"/>
              </a:rPr>
              <a:t>blue </a:t>
            </a:r>
            <a:r>
              <a:rPr lang="en-US" sz="2400" b="1" dirty="0" smtClean="0">
                <a:latin typeface="Agency FB" pitchFamily="34" charset="0"/>
              </a:rPr>
              <a:t>= </a:t>
            </a:r>
            <a:r>
              <a:rPr lang="en-US" sz="2400" b="1" dirty="0" smtClean="0">
                <a:solidFill>
                  <a:srgbClr val="7030A0"/>
                </a:solidFill>
                <a:latin typeface="Berlin Sans FB" pitchFamily="34" charset="0"/>
              </a:rPr>
              <a:t>NEUTRAL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Agency FB" pitchFamily="34" charset="0"/>
              </a:rPr>
              <a:t>If </a:t>
            </a:r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red</a:t>
            </a:r>
            <a:r>
              <a:rPr lang="en-US" sz="2400" b="1" dirty="0" smtClean="0">
                <a:latin typeface="Berlin Sans FB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litmus</a:t>
            </a:r>
            <a:r>
              <a:rPr lang="en-US" sz="2400" b="1" dirty="0" smtClean="0">
                <a:latin typeface="Berlin Sans FB" pitchFamily="34" charset="0"/>
              </a:rPr>
              <a:t> </a:t>
            </a:r>
            <a:r>
              <a:rPr lang="en-US" sz="2400" b="1" dirty="0">
                <a:latin typeface="Agency FB" pitchFamily="34" charset="0"/>
              </a:rPr>
              <a:t>stays </a:t>
            </a:r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red</a:t>
            </a:r>
            <a:r>
              <a:rPr lang="en-US" sz="2400" b="1" dirty="0" smtClean="0">
                <a:latin typeface="Berlin Sans FB" pitchFamily="34" charset="0"/>
              </a:rPr>
              <a:t> </a:t>
            </a:r>
            <a:r>
              <a:rPr lang="en-US" sz="2400" b="1" dirty="0" smtClean="0">
                <a:latin typeface="Agency FB" pitchFamily="34" charset="0"/>
              </a:rPr>
              <a:t>= </a:t>
            </a:r>
            <a:r>
              <a:rPr lang="en-US" sz="2400" b="1" dirty="0">
                <a:solidFill>
                  <a:srgbClr val="7030A0"/>
                </a:solidFill>
                <a:latin typeface="Berlin Sans FB" pitchFamily="34" charset="0"/>
              </a:rPr>
              <a:t>NEUTRAL SOLUTION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solidFill>
                <a:srgbClr val="050507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85727"/>
            <a:ext cx="2666999" cy="296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198" y="4524574"/>
            <a:ext cx="3195802" cy="23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198" y="451419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55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-15766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pH INDICATORS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28600"/>
            <a:ext cx="2832538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pH paper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77694"/>
            <a:ext cx="911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Paper that turns different color depending on the acidity/basicity of the solution</a:t>
            </a:r>
            <a:endParaRPr lang="en-US" sz="2400" b="1" dirty="0">
              <a:solidFill>
                <a:srgbClr val="050507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286000"/>
            <a:ext cx="57419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95400"/>
            <a:ext cx="5562599" cy="32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295400"/>
            <a:ext cx="3657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98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-15766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pH INDICATORS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1" y="861397"/>
            <a:ext cx="46005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6800" y="228600"/>
            <a:ext cx="3716557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Universal Indicator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069" y="3441687"/>
            <a:ext cx="399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A liquid that turns </a:t>
            </a:r>
            <a:r>
              <a:rPr lang="en-US" sz="2800" b="1" dirty="0" smtClean="0">
                <a:solidFill>
                  <a:srgbClr val="7030A0"/>
                </a:solidFill>
                <a:latin typeface="Berlin Sans FB" pitchFamily="34" charset="0"/>
                <a:cs typeface="Aharoni" pitchFamily="2" charset="-79"/>
              </a:rPr>
              <a:t>different color</a:t>
            </a:r>
            <a:r>
              <a:rPr lang="en-US" sz="2800" b="1" dirty="0" smtClean="0">
                <a:solidFill>
                  <a:srgbClr val="7030A0"/>
                </a:solidFill>
                <a:latin typeface="Agency FB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when you add </a:t>
            </a:r>
            <a:r>
              <a:rPr lang="en-US" sz="2800" b="1" dirty="0" smtClean="0">
                <a:solidFill>
                  <a:srgbClr val="FF0000"/>
                </a:solidFill>
                <a:latin typeface="Berlin Sans FB" pitchFamily="34" charset="0"/>
                <a:cs typeface="Aharoni" pitchFamily="2" charset="-79"/>
              </a:rPr>
              <a:t>acid</a:t>
            </a:r>
            <a:r>
              <a:rPr lang="en-US" sz="2800" b="1" dirty="0" smtClean="0">
                <a:solidFill>
                  <a:srgbClr val="050507"/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or </a:t>
            </a:r>
            <a:r>
              <a:rPr lang="en-US" sz="2800" b="1" dirty="0" smtClean="0">
                <a:solidFill>
                  <a:srgbClr val="0000CC"/>
                </a:solidFill>
                <a:latin typeface="Berlin Sans FB" pitchFamily="34" charset="0"/>
                <a:cs typeface="Aharoni" pitchFamily="2" charset="-79"/>
              </a:rPr>
              <a:t>base</a:t>
            </a:r>
            <a:r>
              <a:rPr lang="en-US" sz="2800" b="1" dirty="0" smtClean="0">
                <a:solidFill>
                  <a:srgbClr val="050507"/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to it (i.e. when the acidity or basicity changes)</a:t>
            </a:r>
            <a:endParaRPr lang="en-US" sz="2400" b="1" dirty="0">
              <a:solidFill>
                <a:srgbClr val="050507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6" y="861397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414" y="3581400"/>
            <a:ext cx="46329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94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-15766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pH INDICATORS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28600"/>
            <a:ext cx="3716557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Universal Indicator</a:t>
            </a:r>
            <a:endParaRPr lang="en-US" sz="24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11231"/>
            <a:ext cx="399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A liquid that turns </a:t>
            </a:r>
            <a:r>
              <a:rPr lang="en-US" sz="2800" b="1" dirty="0" smtClean="0">
                <a:solidFill>
                  <a:srgbClr val="7030A0"/>
                </a:solidFill>
                <a:latin typeface="Berlin Sans FB" pitchFamily="34" charset="0"/>
                <a:cs typeface="Aharoni" pitchFamily="2" charset="-79"/>
              </a:rPr>
              <a:t>different color</a:t>
            </a:r>
            <a:r>
              <a:rPr lang="en-US" sz="2800" b="1" dirty="0" smtClean="0">
                <a:solidFill>
                  <a:srgbClr val="7030A0"/>
                </a:solidFill>
                <a:latin typeface="Agency FB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when you add </a:t>
            </a:r>
            <a:r>
              <a:rPr lang="en-US" sz="2800" b="1" dirty="0" smtClean="0">
                <a:solidFill>
                  <a:srgbClr val="FF0000"/>
                </a:solidFill>
                <a:latin typeface="Berlin Sans FB" pitchFamily="34" charset="0"/>
                <a:cs typeface="Aharoni" pitchFamily="2" charset="-79"/>
              </a:rPr>
              <a:t>acid</a:t>
            </a:r>
            <a:r>
              <a:rPr lang="en-US" sz="2800" b="1" dirty="0" smtClean="0">
                <a:solidFill>
                  <a:srgbClr val="050507"/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or </a:t>
            </a:r>
            <a:r>
              <a:rPr lang="en-US" sz="2800" b="1" dirty="0" smtClean="0">
                <a:solidFill>
                  <a:srgbClr val="0000CC"/>
                </a:solidFill>
                <a:latin typeface="Berlin Sans FB" pitchFamily="34" charset="0"/>
                <a:cs typeface="Aharoni" pitchFamily="2" charset="-79"/>
              </a:rPr>
              <a:t>base</a:t>
            </a:r>
            <a:r>
              <a:rPr lang="en-US" sz="2800" b="1" dirty="0" smtClean="0">
                <a:solidFill>
                  <a:srgbClr val="050507"/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to it (i.e. when the acidity or basicity changes)</a:t>
            </a:r>
            <a:endParaRPr lang="en-US" sz="2400" b="1" dirty="0">
              <a:solidFill>
                <a:srgbClr val="050507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897770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94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What are 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acids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and how do they taste like?</a:t>
            </a:r>
            <a:endParaRPr kumimoji="0" lang="en-CA" sz="4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1600200"/>
            <a:ext cx="8610599" cy="1754326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acids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or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acidic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solutions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 you know?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535" y="3428999"/>
            <a:ext cx="4381365" cy="32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29000"/>
            <a:ext cx="4381364" cy="328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0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-15766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pH INDICATORS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88" y="2232844"/>
            <a:ext cx="410776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0" y="762000"/>
            <a:ext cx="2832538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50507"/>
                </a:solidFill>
                <a:latin typeface="Aharoni" pitchFamily="2" charset="-79"/>
                <a:cs typeface="Aharoni" pitchFamily="2" charset="-79"/>
              </a:rPr>
              <a:t>Digital pH meter</a:t>
            </a:r>
            <a:endParaRPr lang="en-US" sz="3200" b="1" dirty="0">
              <a:solidFill>
                <a:srgbClr val="05050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8372" y="-77321"/>
            <a:ext cx="495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50507"/>
                </a:solidFill>
                <a:latin typeface="Agency FB" pitchFamily="34" charset="0"/>
                <a:cs typeface="Aharoni" pitchFamily="2" charset="-79"/>
              </a:rPr>
              <a:t>The most accurate meter</a:t>
            </a:r>
            <a:endParaRPr lang="en-US" sz="4000" b="1" dirty="0">
              <a:solidFill>
                <a:srgbClr val="050507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761" y="630565"/>
            <a:ext cx="4514849" cy="293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199"/>
            <a:ext cx="4351610" cy="27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1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FOA – Acidic, Basic, or Neutral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3999" cy="2057400"/>
          </a:xfrm>
          <a:solidFill>
            <a:srgbClr val="00FF00"/>
          </a:solidFill>
        </p:spPr>
        <p:txBody>
          <a:bodyPr wrap="none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1. Predict whether each liquid is 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ACIDIC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, </a:t>
            </a:r>
            <a:r>
              <a:rPr lang="en-CA" sz="3200" b="1" dirty="0" smtClean="0">
                <a:solidFill>
                  <a:srgbClr val="0000CC"/>
                </a:solidFill>
                <a:latin typeface="Berlin Sans FB" pitchFamily="34" charset="0"/>
              </a:rPr>
              <a:t>BASIC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, or </a:t>
            </a:r>
            <a:r>
              <a:rPr lang="en-CA" sz="3200" b="1" dirty="0" smtClean="0">
                <a:solidFill>
                  <a:srgbClr val="7030A0"/>
                </a:solidFill>
                <a:latin typeface="Berlin Sans FB" pitchFamily="34" charset="0"/>
              </a:rPr>
              <a:t>NEUTRAL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?</a:t>
            </a: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2. Use </a:t>
            </a:r>
            <a:r>
              <a:rPr lang="en-CA" sz="3200" b="1" dirty="0" smtClean="0">
                <a:solidFill>
                  <a:srgbClr val="050507"/>
                </a:solidFill>
                <a:latin typeface="Berlin Sans FB" pitchFamily="34" charset="0"/>
              </a:rPr>
              <a:t>pH paper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to verify </a:t>
            </a:r>
            <a:r>
              <a:rPr lang="en-CA" sz="3200" b="1" dirty="0">
                <a:solidFill>
                  <a:srgbClr val="050507"/>
                </a:solidFill>
                <a:latin typeface="Agency FB" pitchFamily="34" charset="0"/>
              </a:rPr>
              <a:t>your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predictions</a:t>
            </a:r>
            <a:b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3. Create a </a:t>
            </a:r>
            <a:r>
              <a:rPr lang="en-CA" sz="3200" b="1" dirty="0" smtClean="0">
                <a:solidFill>
                  <a:srgbClr val="FFFF00"/>
                </a:solidFill>
                <a:latin typeface="Berlin Sans FB" pitchFamily="34" charset="0"/>
              </a:rPr>
              <a:t>pH scale </a:t>
            </a:r>
            <a:r>
              <a:rPr lang="en-CA" sz="3200" b="1" dirty="0" smtClean="0">
                <a:solidFill>
                  <a:srgbClr val="050507"/>
                </a:solidFill>
                <a:latin typeface="Agency FB" pitchFamily="34" charset="0"/>
              </a:rPr>
              <a:t>to show your results</a:t>
            </a:r>
            <a:endParaRPr lang="en-CA" sz="3200" dirty="0">
              <a:solidFill>
                <a:srgbClr val="050507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6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FF0000"/>
                </a:solidFill>
                <a:latin typeface="Broadway" pitchFamily="82" charset="0"/>
              </a:rPr>
              <a:t>Read textbook  (</a:t>
            </a:r>
            <a:r>
              <a:rPr lang="en-CA" sz="3600" b="1" dirty="0" smtClean="0">
                <a:solidFill>
                  <a:srgbClr val="002060"/>
                </a:solidFill>
                <a:latin typeface="Broadway" pitchFamily="82" charset="0"/>
              </a:rPr>
              <a:t>pg. 220 – 224</a:t>
            </a:r>
            <a:r>
              <a:rPr lang="en-CA" sz="3600" b="1" dirty="0" smtClean="0">
                <a:solidFill>
                  <a:srgbClr val="FF0000"/>
                </a:solidFill>
                <a:latin typeface="Broadway" pitchFamily="82" charset="0"/>
              </a:rPr>
              <a:t>) and answer the questions</a:t>
            </a:r>
            <a:endParaRPr lang="en-CA" sz="36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9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15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400" b="1" dirty="0" smtClean="0">
                <a:solidFill>
                  <a:srgbClr val="0000CC"/>
                </a:solidFill>
                <a:latin typeface="Broadway" pitchFamily="82" charset="0"/>
              </a:rPr>
              <a:t>Naming of Acids </a:t>
            </a:r>
            <a:endParaRPr lang="en-CA" sz="44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852020" cy="435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4064"/>
            <a:ext cx="8496944" cy="1052736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26" y="1052736"/>
            <a:ext cx="9122474" cy="3456384"/>
          </a:xfrm>
        </p:spPr>
        <p:txBody>
          <a:bodyPr>
            <a:noAutofit/>
          </a:bodyPr>
          <a:lstStyle/>
          <a:p>
            <a:pPr marL="45720" indent="0" algn="ctr" eaLnBrk="1" hangingPunct="1">
              <a:buNone/>
            </a:pPr>
            <a:r>
              <a:rPr lang="en-CA" sz="2400" b="1" u="sng" dirty="0" smtClean="0">
                <a:solidFill>
                  <a:schemeClr val="tx1"/>
                </a:solidFill>
              </a:rPr>
              <a:t>A SIMPLE DESCRIPTION:</a:t>
            </a:r>
          </a:p>
          <a:p>
            <a:pPr marL="45720" indent="0" algn="ctr" eaLnBrk="1" hangingPunct="1">
              <a:buNone/>
            </a:pPr>
            <a:r>
              <a:rPr lang="en-CA" sz="2800" b="1" dirty="0" smtClean="0">
                <a:solidFill>
                  <a:schemeClr val="tx1"/>
                </a:solidFill>
              </a:rPr>
              <a:t>An acid is a compound which has its formula starting with “</a:t>
            </a:r>
            <a:r>
              <a:rPr lang="en-CA" sz="2800" b="1" dirty="0" smtClean="0">
                <a:solidFill>
                  <a:srgbClr val="FF0000"/>
                </a:solidFill>
                <a:latin typeface="Berlin Sans FB Demi" pitchFamily="34" charset="0"/>
              </a:rPr>
              <a:t>H</a:t>
            </a:r>
            <a:r>
              <a:rPr lang="en-CA" sz="2800" b="1" dirty="0" smtClean="0">
                <a:solidFill>
                  <a:schemeClr val="tx1"/>
                </a:solidFill>
              </a:rPr>
              <a:t>”</a:t>
            </a:r>
          </a:p>
          <a:p>
            <a:pPr marL="45720" indent="0" algn="ctr">
              <a:buNone/>
            </a:pPr>
            <a:r>
              <a:rPr lang="en-CA" sz="2800" b="1" dirty="0">
                <a:solidFill>
                  <a:schemeClr val="tx1"/>
                </a:solidFill>
              </a:rPr>
              <a:t>The formula of an acid is one or more </a:t>
            </a:r>
            <a:r>
              <a:rPr lang="en-CA" sz="2800" b="1" dirty="0" err="1">
                <a:solidFill>
                  <a:srgbClr val="FF0000"/>
                </a:solidFill>
              </a:rPr>
              <a:t>hydrogens</a:t>
            </a:r>
            <a:r>
              <a:rPr lang="en-CA" sz="2800" b="1" dirty="0">
                <a:solidFill>
                  <a:srgbClr val="FF0000"/>
                </a:solidFill>
              </a:rPr>
              <a:t> </a:t>
            </a:r>
            <a:r>
              <a:rPr lang="en-CA" sz="2800" b="1" dirty="0">
                <a:solidFill>
                  <a:schemeClr val="tx1"/>
                </a:solidFill>
              </a:rPr>
              <a:t>bonded to a </a:t>
            </a:r>
            <a:r>
              <a:rPr lang="en-CA" sz="2800" b="1" dirty="0">
                <a:solidFill>
                  <a:srgbClr val="FF0000"/>
                </a:solidFill>
              </a:rPr>
              <a:t>monatomic</a:t>
            </a:r>
            <a:r>
              <a:rPr lang="en-CA" sz="2800" b="1" dirty="0">
                <a:solidFill>
                  <a:schemeClr val="tx1"/>
                </a:solidFill>
              </a:rPr>
              <a:t> or </a:t>
            </a:r>
            <a:r>
              <a:rPr lang="en-CA" sz="2800" b="1" dirty="0">
                <a:solidFill>
                  <a:srgbClr val="FF0000"/>
                </a:solidFill>
              </a:rPr>
              <a:t>polyatomic</a:t>
            </a:r>
            <a:r>
              <a:rPr lang="en-CA" sz="2800" b="1" dirty="0">
                <a:solidFill>
                  <a:schemeClr val="tx1"/>
                </a:solidFill>
              </a:rPr>
              <a:t> anion. </a:t>
            </a:r>
            <a:endParaRPr lang="en-CA" sz="28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CA" sz="2800" b="1" dirty="0" smtClean="0">
                <a:solidFill>
                  <a:schemeClr val="tx1"/>
                </a:solidFill>
              </a:rPr>
              <a:t>The </a:t>
            </a:r>
            <a:r>
              <a:rPr lang="en-CA" sz="2800" b="1" dirty="0">
                <a:solidFill>
                  <a:schemeClr val="tx1"/>
                </a:solidFill>
              </a:rPr>
              <a:t>way that the acid is named is determined by the </a:t>
            </a:r>
            <a:r>
              <a:rPr lang="en-CA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suffix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800" b="1" dirty="0">
                <a:solidFill>
                  <a:schemeClr val="tx1"/>
                </a:solidFill>
              </a:rPr>
              <a:t>of the </a:t>
            </a:r>
            <a:r>
              <a:rPr lang="en-CA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anion</a:t>
            </a:r>
            <a:r>
              <a:rPr lang="en-CA" sz="2400" b="1" dirty="0">
                <a:solidFill>
                  <a:schemeClr val="tx1"/>
                </a:solidFill>
              </a:rPr>
              <a:t>.</a:t>
            </a:r>
            <a:endParaRPr lang="en-CA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115616" y="5395635"/>
            <a:ext cx="7338528" cy="1015663"/>
          </a:xfrm>
          <a:prstGeom prst="rect">
            <a:avLst/>
          </a:prstGeom>
          <a:solidFill>
            <a:srgbClr val="92D05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WHAT IS AN ACID?</a:t>
            </a:r>
            <a:endParaRPr lang="en-CA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4424338"/>
            <a:ext cx="702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HF, 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7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26" y="1052736"/>
            <a:ext cx="8763000" cy="10081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</a:rPr>
              <a:t>The </a:t>
            </a:r>
            <a:r>
              <a:rPr lang="en-CA" sz="3200" b="1" dirty="0">
                <a:solidFill>
                  <a:schemeClr val="tx1"/>
                </a:solidFill>
              </a:rPr>
              <a:t>way that the acid is named is determined by </a:t>
            </a:r>
            <a:r>
              <a:rPr lang="en-CA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suffix </a:t>
            </a:r>
            <a:r>
              <a:rPr lang="en-CA" sz="3200" b="1" dirty="0">
                <a:solidFill>
                  <a:schemeClr val="tx1"/>
                </a:solidFill>
              </a:rPr>
              <a:t>of the anion.</a:t>
            </a:r>
            <a:endParaRPr lang="en-CA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14600"/>
            <a:ext cx="1919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7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7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72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252" y="3437970"/>
            <a:ext cx="27558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itr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ate</a:t>
            </a:r>
            <a:endParaRPr lang="en-C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9444" y="3437970"/>
            <a:ext cx="2555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nitr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0315" y="3437970"/>
            <a:ext cx="2741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nitr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ide</a:t>
            </a:r>
            <a:endParaRPr lang="en-C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0912" y="2528415"/>
            <a:ext cx="1919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7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7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72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522" y="2486851"/>
            <a:ext cx="1293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7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</a:t>
            </a:r>
            <a:endParaRPr lang="en-CA" sz="72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0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9600" y="3356992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2561" y="4869160"/>
            <a:ext cx="562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195244" y="1977859"/>
            <a:ext cx="6597457" cy="92333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this compound</a:t>
            </a:r>
            <a:endParaRPr lang="en-CA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2568" y="5050403"/>
            <a:ext cx="561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ide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922" y="3605917"/>
            <a:ext cx="139012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195244" y="1977859"/>
            <a:ext cx="6597457" cy="92333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this compound</a:t>
            </a:r>
            <a:endParaRPr lang="en-CA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7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4361" y="4941168"/>
            <a:ext cx="5482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hydrogen 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6939" y="3645024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195244" y="1977859"/>
            <a:ext cx="6597457" cy="92333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this compound</a:t>
            </a:r>
            <a:endParaRPr lang="en-CA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26" y="1052736"/>
            <a:ext cx="8763000" cy="1157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way that the acid is named is determined by </a:t>
            </a:r>
            <a:r>
              <a:rPr lang="en-C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suffix </a:t>
            </a:r>
            <a:r>
              <a:rPr lang="en-CA" dirty="0">
                <a:solidFill>
                  <a:schemeClr val="tx1"/>
                </a:solidFill>
              </a:rPr>
              <a:t>of the anion.</a:t>
            </a:r>
            <a:endParaRPr lang="en-CA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397" y="2060848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098683"/>
            <a:ext cx="25971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ate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903" y="3098681"/>
            <a:ext cx="2417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326" y="3098682"/>
            <a:ext cx="24817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ide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6700" y="2046874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922" y="2060848"/>
            <a:ext cx="139012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4276" y="3633634"/>
            <a:ext cx="8152787" cy="707886"/>
          </a:xfrm>
          <a:prstGeom prst="rect">
            <a:avLst/>
          </a:prstGeom>
          <a:solidFill>
            <a:srgbClr val="FF00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naming is different though:</a:t>
            </a:r>
            <a:endParaRPr lang="en-CA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83" y="4595936"/>
            <a:ext cx="25971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ate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357" y="6252119"/>
            <a:ext cx="2417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50" y="5442451"/>
            <a:ext cx="24817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de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6786" y="4472825"/>
            <a:ext cx="2618025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088" y="5333404"/>
            <a:ext cx="355648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hydro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nitr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6831" y="6129009"/>
            <a:ext cx="3017173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ous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52428" y="4826766"/>
            <a:ext cx="1800200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52428" y="5692218"/>
            <a:ext cx="1800200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52428" y="6482951"/>
            <a:ext cx="1800200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0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What are 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acids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and how do they taste like?</a:t>
            </a:r>
            <a:endParaRPr kumimoji="0" lang="en-CA" sz="4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1510308"/>
            <a:ext cx="3810001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Taste: </a:t>
            </a:r>
          </a:p>
          <a:p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50507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sour, tart, tangy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50507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781301" cy="241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2" y="1510309"/>
            <a:ext cx="4571998" cy="29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629279"/>
            <a:ext cx="4838700" cy="319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0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3648" y="1340768"/>
            <a:ext cx="6948830" cy="108012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6600" dirty="0" smtClean="0">
                <a:solidFill>
                  <a:schemeClr val="bg1"/>
                </a:solidFill>
                <a:latin typeface="Arial Black" pitchFamily="34" charset="0"/>
              </a:rPr>
              <a:t>In general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2" y="2708920"/>
            <a:ext cx="4230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___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ide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2" y="3675316"/>
            <a:ext cx="4256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___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ate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6284" y="4653136"/>
            <a:ext cx="4256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1697" y="2708920"/>
            <a:ext cx="4184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hydro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9198" y="3675316"/>
            <a:ext cx="3547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0306" y="4666303"/>
            <a:ext cx="3645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99242" y="3072943"/>
            <a:ext cx="639688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99242" y="4029259"/>
            <a:ext cx="639688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9486" y="5020246"/>
            <a:ext cx="639688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3648" y="1340768"/>
            <a:ext cx="6948830" cy="108012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6600" dirty="0" smtClean="0">
                <a:solidFill>
                  <a:schemeClr val="bg1"/>
                </a:solidFill>
                <a:latin typeface="Arial Black" pitchFamily="34" charset="0"/>
              </a:rPr>
              <a:t>Examples: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952" y="575327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HF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228" y="3675316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2601198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475" y="4829940"/>
            <a:ext cx="204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2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7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40768"/>
            <a:ext cx="9144000" cy="108012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6600" dirty="0" smtClean="0">
                <a:solidFill>
                  <a:schemeClr val="bg1"/>
                </a:solidFill>
                <a:latin typeface="Arial Black" pitchFamily="34" charset="0"/>
              </a:rPr>
              <a:t>What is the </a:t>
            </a:r>
            <a:r>
              <a:rPr lang="en-CA" sz="6600" dirty="0" smtClean="0">
                <a:solidFill>
                  <a:srgbClr val="0000CC"/>
                </a:solidFill>
                <a:latin typeface="Arial Black" pitchFamily="34" charset="0"/>
              </a:rPr>
              <a:t>suffix</a:t>
            </a:r>
            <a:r>
              <a:rPr lang="en-CA" sz="66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7899" y="2708920"/>
            <a:ext cx="43540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ydrochloric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8786" y="3804843"/>
            <a:ext cx="3539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ulphuric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5349" y="5045384"/>
            <a:ext cx="3366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chlorous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952" y="575327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HF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228" y="3675316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2601198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475" y="4829940"/>
            <a:ext cx="204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4008" y="5964331"/>
            <a:ext cx="4278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hydrofluoric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601198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ide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0026" y="3675316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ate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6777" y="4829940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657" y="5753270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ide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9512" y="-14064"/>
            <a:ext cx="8496944" cy="11388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720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Naming Acids</a:t>
            </a:r>
            <a:endParaRPr lang="en-CA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9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12" grpId="0"/>
      <p:bldP spid="13" grpId="0"/>
      <p:bldP spid="14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FF0000"/>
                </a:solidFill>
                <a:latin typeface="Broadway" pitchFamily="82" charset="0"/>
              </a:rPr>
              <a:t>Read textbook  (</a:t>
            </a:r>
            <a:r>
              <a:rPr lang="en-CA" sz="3600" b="1" dirty="0" smtClean="0">
                <a:solidFill>
                  <a:srgbClr val="0000CC"/>
                </a:solidFill>
                <a:latin typeface="Broadway" pitchFamily="82" charset="0"/>
              </a:rPr>
              <a:t>pg. 225 – 226</a:t>
            </a:r>
            <a:r>
              <a:rPr lang="en-CA" sz="3600" b="1" dirty="0" smtClean="0">
                <a:solidFill>
                  <a:srgbClr val="FF0000"/>
                </a:solidFill>
                <a:latin typeface="Broadway" pitchFamily="82" charset="0"/>
              </a:rPr>
              <a:t>) and answer the questions</a:t>
            </a:r>
            <a:endParaRPr lang="en-CA" sz="36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0330"/>
            <a:ext cx="9144000" cy="302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99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FF0000"/>
                </a:solidFill>
                <a:latin typeface="Broadway" pitchFamily="82" charset="0"/>
              </a:rPr>
              <a:t>Read textbook  (</a:t>
            </a:r>
            <a:r>
              <a:rPr lang="en-CA" sz="3600" b="1" dirty="0" smtClean="0">
                <a:solidFill>
                  <a:srgbClr val="0000CC"/>
                </a:solidFill>
                <a:latin typeface="Broadway" pitchFamily="82" charset="0"/>
              </a:rPr>
              <a:t>pg. 225 – 227</a:t>
            </a:r>
            <a:r>
              <a:rPr lang="en-CA" sz="3600" b="1" dirty="0" smtClean="0">
                <a:solidFill>
                  <a:srgbClr val="FF0000"/>
                </a:solidFill>
                <a:latin typeface="Broadway" pitchFamily="82" charset="0"/>
              </a:rPr>
              <a:t>) and answer the questions</a:t>
            </a:r>
            <a:endParaRPr lang="en-CA" sz="36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49" y="1371601"/>
            <a:ext cx="91630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0000CC"/>
                </a:solidFill>
                <a:latin typeface="Broadway" pitchFamily="82" charset="0"/>
              </a:rPr>
              <a:t>Workbook (pg. 84 – 85)</a:t>
            </a:r>
            <a:endParaRPr lang="en-CA" sz="36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08619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438400" y="2895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2895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2895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28956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24800" y="2895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2200" y="3581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9000" y="3581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35814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0800" y="3581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48600" y="3581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8400" y="4267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4267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00" y="42672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42672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48600" y="4267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0000CC"/>
                </a:solidFill>
                <a:latin typeface="Broadway" pitchFamily="82" charset="0"/>
              </a:rPr>
              <a:t>Workbook (pg. 84 – 85)</a:t>
            </a:r>
            <a:endParaRPr lang="en-CA" sz="36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91440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62200" y="3200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3200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200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32004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32766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3886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38862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3886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3886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48600" y="3886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52800" y="4495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44958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43600" y="4495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48600" y="4495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0000CC"/>
                </a:solidFill>
                <a:latin typeface="Broadway" pitchFamily="82" charset="0"/>
              </a:rPr>
              <a:t>Workbook (pg. 84 – 85)</a:t>
            </a:r>
            <a:endParaRPr lang="en-CA" sz="36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1" y="533400"/>
            <a:ext cx="904938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14800" y="2438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1000" y="2362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30480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48600" y="30480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36576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4800" y="36576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8600" y="43434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77200" y="43434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50292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77200" y="5029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57150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24800" y="56388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0000CC"/>
                </a:solidFill>
                <a:latin typeface="Broadway" pitchFamily="82" charset="0"/>
              </a:rPr>
              <a:t>Workbook (pg. 86)</a:t>
            </a:r>
            <a:endParaRPr lang="en-CA" sz="36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01421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1752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447800"/>
            <a:ext cx="1476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286000"/>
            <a:ext cx="2009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971800"/>
            <a:ext cx="1762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3733800"/>
            <a:ext cx="2000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495800"/>
            <a:ext cx="1295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5334000"/>
            <a:ext cx="2066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6019800"/>
            <a:ext cx="2124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799"/>
            <a:ext cx="9144000" cy="61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1162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219200"/>
            <a:ext cx="1371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57200"/>
            <a:ext cx="581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1981200"/>
            <a:ext cx="1285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581400"/>
            <a:ext cx="1304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44196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5029200"/>
            <a:ext cx="1400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594360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What are 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bases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and how do they taste like?</a:t>
            </a:r>
            <a:endParaRPr kumimoji="0" lang="en-CA" sz="44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9" y="1600200"/>
            <a:ext cx="8610599" cy="1754326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bases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or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basic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solutions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 you know?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354526"/>
            <a:ext cx="5614988" cy="348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912" y="3390900"/>
            <a:ext cx="3186176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33697"/>
            <a:ext cx="1219201" cy="292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70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400" b="1" dirty="0" smtClean="0">
                <a:solidFill>
                  <a:srgbClr val="0000CC"/>
                </a:solidFill>
                <a:latin typeface="Broadway" pitchFamily="82" charset="0"/>
              </a:rPr>
              <a:t>Production of Ions</a:t>
            </a:r>
            <a:endParaRPr lang="en-CA" sz="44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04800" y="990600"/>
            <a:ext cx="2863552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Acids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53000" y="914400"/>
            <a:ext cx="3429000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3195105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HF, 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2209800"/>
            <a:ext cx="4504759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NaOH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Ca(OH)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KOH, NH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400" b="1" dirty="0" smtClean="0">
                <a:solidFill>
                  <a:srgbClr val="0000CC"/>
                </a:solidFill>
                <a:latin typeface="Broadway" pitchFamily="82" charset="0"/>
              </a:rPr>
              <a:t>Production of Ions</a:t>
            </a:r>
            <a:endParaRPr lang="en-CA" sz="44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04800" y="990600"/>
            <a:ext cx="2863552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Acids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53000" y="914400"/>
            <a:ext cx="3429000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3195105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F,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2209800"/>
            <a:ext cx="4504759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NaOH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Ca(OH)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KOH, NH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990600" y="44196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367761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Produce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H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400" b="1" dirty="0" smtClean="0">
                <a:solidFill>
                  <a:srgbClr val="0000CC"/>
                </a:solidFill>
                <a:latin typeface="Broadway" pitchFamily="82" charset="0"/>
              </a:rPr>
              <a:t>Production of Ions</a:t>
            </a:r>
            <a:endParaRPr lang="en-CA" sz="4400" u="sng" dirty="0">
              <a:solidFill>
                <a:srgbClr val="0000CC"/>
              </a:solidFill>
              <a:latin typeface="Broadway" pitchFamily="8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04800" y="990600"/>
            <a:ext cx="2863552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Acids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53000" y="914400"/>
            <a:ext cx="3429000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3195105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F,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2209800"/>
            <a:ext cx="4504759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Ca(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NH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990600" y="44196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367761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Produce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H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715000" y="44958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0" y="5562600"/>
            <a:ext cx="405752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Produce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OH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400" b="1" dirty="0" smtClean="0">
                <a:solidFill>
                  <a:srgbClr val="0000CC"/>
                </a:solidFill>
                <a:latin typeface="Berlin Sans FB" pitchFamily="34" charset="0"/>
              </a:rPr>
              <a:t>Testing for </a:t>
            </a:r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pH</a:t>
            </a:r>
            <a:r>
              <a:rPr lang="en-CA" sz="4400" b="1" dirty="0" smtClean="0">
                <a:solidFill>
                  <a:srgbClr val="0000CC"/>
                </a:solidFill>
                <a:latin typeface="Berlin Sans FB" pitchFamily="34" charset="0"/>
              </a:rPr>
              <a:t> = test for </a:t>
            </a:r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44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endParaRPr lang="en-CA" sz="4400" u="sng" baseline="300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04800" y="990600"/>
            <a:ext cx="2863552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Acids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3195105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F,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990600" y="44196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367761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Produce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H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334000" cy="31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1000" y="4038600"/>
            <a:ext cx="4724400" cy="1143000"/>
          </a:xfrm>
          <a:noFill/>
        </p:spPr>
        <p:txBody>
          <a:bodyPr wrap="none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CA" sz="3600" b="1" dirty="0" smtClean="0">
                <a:latin typeface="Berlin Sans FB" pitchFamily="34" charset="0"/>
              </a:rPr>
              <a:t>pH</a:t>
            </a:r>
            <a:r>
              <a:rPr lang="en-CA" sz="3600" dirty="0" smtClean="0">
                <a:solidFill>
                  <a:srgbClr val="0000CC"/>
                </a:solidFill>
                <a:latin typeface="Berlin Sans FB" pitchFamily="34" charset="0"/>
              </a:rPr>
              <a:t> = the amount of 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36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3600" dirty="0" smtClean="0">
                <a:solidFill>
                  <a:srgbClr val="0000CC"/>
                </a:solidFill>
                <a:latin typeface="Berlin Sans FB" pitchFamily="34" charset="0"/>
              </a:rPr>
              <a:t/>
            </a:r>
            <a:br>
              <a:rPr lang="en-CA" sz="3600" dirty="0" smtClean="0">
                <a:solidFill>
                  <a:srgbClr val="0000CC"/>
                </a:solidFill>
                <a:latin typeface="Berlin Sans FB" pitchFamily="34" charset="0"/>
              </a:rPr>
            </a:br>
            <a:r>
              <a:rPr lang="en-CA" sz="3600" dirty="0" smtClean="0">
                <a:solidFill>
                  <a:srgbClr val="0000CC"/>
                </a:solidFill>
                <a:latin typeface="Berlin Sans FB" pitchFamily="34" charset="0"/>
              </a:rPr>
              <a:t>in a solution</a:t>
            </a:r>
            <a:endParaRPr lang="en-CA" sz="36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38600" y="5257800"/>
            <a:ext cx="5105400" cy="16002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/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 amount of 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</a:t>
            </a:r>
            <a:r>
              <a:rPr kumimoji="0" lang="en-CA" sz="3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+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</a:p>
          <a:p>
            <a:pPr lvl="0" algn="ctr"/>
            <a:r>
              <a:rPr lang="en-CA" sz="3600" b="1" dirty="0" smtClean="0">
                <a:latin typeface="Berlin Sans FB" pitchFamily="34" charset="0"/>
              </a:rPr>
              <a:t>=</a:t>
            </a:r>
          </a:p>
          <a:p>
            <a:pPr lvl="0" algn="ctr"/>
            <a:r>
              <a:rPr lang="en-CA" sz="3600" b="1" dirty="0" smtClean="0">
                <a:solidFill>
                  <a:srgbClr val="0000CC"/>
                </a:solidFill>
                <a:latin typeface="Berlin Sans FB" pitchFamily="34" charset="0"/>
              </a:rPr>
              <a:t>CONCENTRATION</a:t>
            </a:r>
            <a:r>
              <a:rPr lang="en-CA" sz="3600" dirty="0" smtClean="0">
                <a:latin typeface="Berlin Sans FB" pitchFamily="34" charset="0"/>
              </a:rPr>
              <a:t> of</a:t>
            </a:r>
            <a:r>
              <a:rPr lang="en-CA" sz="3600" b="1" dirty="0" smtClean="0">
                <a:latin typeface="Berlin Sans FB" pitchFamily="34" charset="0"/>
              </a:rPr>
              <a:t> 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36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r>
              <a:rPr lang="en-CA" sz="3600" dirty="0" smtClean="0">
                <a:solidFill>
                  <a:srgbClr val="0000CC"/>
                </a:solidFill>
                <a:latin typeface="Berlin Sans FB" pitchFamily="34" charset="0"/>
              </a:rPr>
              <a:t> </a:t>
            </a:r>
          </a:p>
          <a:p>
            <a:pPr lvl="0" algn="ctr"/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/>
            </a:r>
            <a:b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</a:b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400" b="1" dirty="0" smtClean="0">
                <a:solidFill>
                  <a:srgbClr val="0000CC"/>
                </a:solidFill>
                <a:latin typeface="Berlin Sans FB" pitchFamily="34" charset="0"/>
              </a:rPr>
              <a:t>Testing for </a:t>
            </a:r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pH</a:t>
            </a:r>
            <a:r>
              <a:rPr lang="en-CA" sz="4400" b="1" dirty="0" smtClean="0">
                <a:solidFill>
                  <a:srgbClr val="0000CC"/>
                </a:solidFill>
                <a:latin typeface="Berlin Sans FB" pitchFamily="34" charset="0"/>
              </a:rPr>
              <a:t> = test for </a:t>
            </a:r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44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endParaRPr lang="en-CA" sz="4400" u="sng" baseline="300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838200"/>
            <a:ext cx="9144000" cy="6858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/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Low 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pH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= LOT OF 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</a:t>
            </a:r>
            <a:r>
              <a:rPr kumimoji="0" lang="en-CA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+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= </a:t>
            </a:r>
            <a:r>
              <a:rPr kumimoji="0" lang="en-CA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high concentration of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32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600200"/>
            <a:ext cx="9144000" cy="6858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/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High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pH</a:t>
            </a: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= VERY LITTLE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</a:t>
            </a:r>
            <a:r>
              <a:rPr kumimoji="0" lang="en-CA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+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 = </a:t>
            </a:r>
            <a:r>
              <a:rPr lang="en-CA" sz="2800" dirty="0" smtClean="0">
                <a:solidFill>
                  <a:srgbClr val="0000CC"/>
                </a:solidFill>
                <a:latin typeface="Berlin Sans FB" pitchFamily="34" charset="0"/>
              </a:rPr>
              <a:t>low concentration </a:t>
            </a:r>
            <a:r>
              <a:rPr lang="en-CA" sz="2800" dirty="0" smtClean="0">
                <a:solidFill>
                  <a:srgbClr val="0000CC"/>
                </a:solidFill>
                <a:latin typeface="Berlin Sans FB" pitchFamily="34" charset="0"/>
              </a:rPr>
              <a:t>of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2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14600"/>
            <a:ext cx="9144000" cy="437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8600" y="3124200"/>
            <a:ext cx="8676862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44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</a:t>
            </a:r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 OH</a:t>
            </a:r>
            <a:r>
              <a:rPr lang="en-CA" sz="44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 Chemical 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Opposites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400" b="1" dirty="0" smtClean="0">
                <a:solidFill>
                  <a:srgbClr val="0000CC"/>
                </a:solidFill>
                <a:latin typeface="Berlin Sans FB" pitchFamily="34" charset="0"/>
              </a:rPr>
              <a:t>Testing for </a:t>
            </a:r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pH</a:t>
            </a:r>
            <a:r>
              <a:rPr lang="en-CA" sz="4400" b="1" dirty="0" smtClean="0">
                <a:solidFill>
                  <a:srgbClr val="0000CC"/>
                </a:solidFill>
                <a:latin typeface="Berlin Sans FB" pitchFamily="34" charset="0"/>
              </a:rPr>
              <a:t> = test for </a:t>
            </a:r>
            <a:r>
              <a:rPr lang="en-CA" sz="44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44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endParaRPr lang="en-CA" sz="4400" u="sng" baseline="300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838200"/>
            <a:ext cx="9144000" cy="6858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/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Low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pH</a:t>
            </a: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= </a:t>
            </a:r>
            <a:r>
              <a:rPr lang="en-CA" sz="2800" dirty="0" smtClean="0">
                <a:solidFill>
                  <a:srgbClr val="0000CC"/>
                </a:solidFill>
                <a:latin typeface="Berlin Sans FB" pitchFamily="34" charset="0"/>
              </a:rPr>
              <a:t>VERY LITTLE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O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</a:t>
            </a:r>
            <a:r>
              <a:rPr kumimoji="0" lang="en-CA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-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=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low concentration of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OH</a:t>
            </a:r>
            <a:r>
              <a:rPr lang="en-CA" sz="2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600200"/>
            <a:ext cx="9144000" cy="6858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/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High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pH</a:t>
            </a: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= </a:t>
            </a:r>
            <a:r>
              <a:rPr lang="en-CA" sz="2800" dirty="0" smtClean="0">
                <a:solidFill>
                  <a:srgbClr val="0000CC"/>
                </a:solidFill>
                <a:latin typeface="Berlin Sans FB" pitchFamily="34" charset="0"/>
              </a:rPr>
              <a:t>LOT OF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OH</a:t>
            </a:r>
            <a:r>
              <a:rPr lang="en-CA" sz="2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-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= </a:t>
            </a:r>
            <a:r>
              <a:rPr lang="en-CA" sz="2800" dirty="0" smtClean="0">
                <a:solidFill>
                  <a:srgbClr val="0000CC"/>
                </a:solidFill>
                <a:latin typeface="Berlin Sans FB" pitchFamily="34" charset="0"/>
              </a:rPr>
              <a:t>high concentration of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OH</a:t>
            </a:r>
            <a:r>
              <a:rPr lang="en-CA" sz="2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75531" cy="437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solidFill>
                  <a:srgbClr val="002060"/>
                </a:solidFill>
                <a:latin typeface="Berlin Sans FB" pitchFamily="34" charset="0"/>
              </a:rPr>
              <a:t>Neutralization = balance of 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36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3600" b="1" dirty="0" smtClean="0">
                <a:solidFill>
                  <a:srgbClr val="002060"/>
                </a:solidFill>
                <a:latin typeface="Berlin Sans FB" pitchFamily="34" charset="0"/>
              </a:rPr>
              <a:t>and 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OH</a:t>
            </a:r>
            <a:r>
              <a:rPr lang="en-CA" sz="36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r>
              <a:rPr lang="en-CA" sz="3600" b="1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endParaRPr lang="en-CA" sz="3600" u="sng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23698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kumimoji="0" lang="en-CA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When acids (containing </a:t>
            </a:r>
            <a:r>
              <a:rPr lang="en-CA" sz="3600" b="1" dirty="0" smtClean="0">
                <a:solidFill>
                  <a:srgbClr val="FFFF00"/>
                </a:solidFill>
                <a:latin typeface="Berlin Sans FB" pitchFamily="34" charset="0"/>
              </a:rPr>
              <a:t>H</a:t>
            </a:r>
            <a:r>
              <a:rPr lang="en-CA" sz="3600" b="1" baseline="30000" dirty="0" smtClean="0">
                <a:solidFill>
                  <a:srgbClr val="FFFF00"/>
                </a:solidFill>
                <a:latin typeface="Berlin Sans FB" pitchFamily="34" charset="0"/>
              </a:rPr>
              <a:t>+</a:t>
            </a:r>
            <a:r>
              <a:rPr lang="en-CA" sz="3600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  <a:r>
              <a:rPr lang="en-CA" sz="3600" b="1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kumimoji="0" lang="en-CA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combine with bases (containing </a:t>
            </a:r>
            <a:r>
              <a:rPr lang="en-CA" sz="3600" b="1" dirty="0" smtClean="0">
                <a:solidFill>
                  <a:srgbClr val="FFFF00"/>
                </a:solidFill>
                <a:latin typeface="Berlin Sans FB" pitchFamily="34" charset="0"/>
              </a:rPr>
              <a:t>OH</a:t>
            </a:r>
            <a:r>
              <a:rPr lang="en-CA" sz="3600" b="1" baseline="30000" dirty="0" smtClean="0">
                <a:solidFill>
                  <a:srgbClr val="FFFF00"/>
                </a:solidFill>
                <a:latin typeface="Berlin Sans FB" pitchFamily="34" charset="0"/>
              </a:rPr>
              <a:t>-</a:t>
            </a:r>
            <a:r>
              <a:rPr lang="en-CA" sz="3600" dirty="0" smtClean="0">
                <a:solidFill>
                  <a:schemeClr val="bg1"/>
                </a:solidFill>
                <a:latin typeface="Berlin Sans FB" pitchFamily="34" charset="0"/>
              </a:rPr>
              <a:t>),</a:t>
            </a:r>
            <a:r>
              <a:rPr lang="en-CA" sz="3600" b="1" baseline="30000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kumimoji="0" lang="en-CA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they form water</a:t>
            </a:r>
          </a:p>
          <a:p>
            <a:pPr algn="ctr">
              <a:defRPr/>
            </a:pPr>
            <a:r>
              <a:rPr lang="en-CA" sz="3600" dirty="0" smtClean="0"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=</a:t>
            </a:r>
          </a:p>
          <a:p>
            <a:pPr algn="ctr"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NEUTRAL SOLUTION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7170" name="Picture 2" descr="http://chemistry-discussion.2689615.n2.nabble.com/file/n4421025/update100029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86200" y="3352800"/>
            <a:ext cx="5029200" cy="83099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4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4800" b="1" dirty="0" smtClean="0">
                <a:solidFill>
                  <a:srgbClr val="002060"/>
                </a:solidFill>
                <a:latin typeface="Berlin Sans FB" pitchFamily="34" charset="0"/>
              </a:rPr>
              <a:t>+ </a:t>
            </a: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OH</a:t>
            </a:r>
            <a:r>
              <a:rPr lang="en-CA" sz="4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r>
              <a:rPr lang="en-CA" sz="4800" b="1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CA" sz="4800" b="1" dirty="0" smtClean="0">
                <a:solidFill>
                  <a:srgbClr val="002060"/>
                </a:solidFill>
                <a:latin typeface="Berlin Sans FB" pitchFamily="34" charset="0"/>
                <a:sym typeface="Wingdings" pitchFamily="2" charset="2"/>
              </a:rPr>
              <a:t></a:t>
            </a: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 HOH</a:t>
            </a:r>
            <a:endParaRPr lang="en-CA" sz="4800" u="sng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86200" y="4419600"/>
            <a:ext cx="5029200" cy="83099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4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+</a:t>
            </a: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4800" b="1" dirty="0" smtClean="0">
                <a:solidFill>
                  <a:srgbClr val="002060"/>
                </a:solidFill>
                <a:latin typeface="Berlin Sans FB" pitchFamily="34" charset="0"/>
              </a:rPr>
              <a:t>+ </a:t>
            </a: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OH</a:t>
            </a:r>
            <a:r>
              <a:rPr lang="en-CA" sz="4800" b="1" baseline="30000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r>
              <a:rPr lang="en-CA" sz="4800" b="1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CA" sz="4800" b="1" dirty="0" smtClean="0">
                <a:solidFill>
                  <a:srgbClr val="002060"/>
                </a:solidFill>
                <a:latin typeface="Berlin Sans FB" pitchFamily="34" charset="0"/>
                <a:sym typeface="Wingdings" pitchFamily="2" charset="2"/>
              </a:rPr>
              <a:t></a:t>
            </a: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 H</a:t>
            </a:r>
            <a:r>
              <a:rPr lang="en-CA" sz="4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O</a:t>
            </a:r>
            <a:endParaRPr lang="en-CA" sz="4800" u="sng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8623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latin typeface="Berlin Sans FB" pitchFamily="34" charset="0"/>
              </a:rPr>
              <a:t>Complete</a:t>
            </a:r>
          </a:p>
          <a:p>
            <a:pPr algn="ctr">
              <a:defRPr/>
            </a:pPr>
            <a:r>
              <a:rPr lang="en-CA" sz="3600" b="1" dirty="0" smtClean="0">
                <a:solidFill>
                  <a:srgbClr val="0000CC"/>
                </a:solidFill>
                <a:latin typeface="Berlin Sans FB" pitchFamily="34" charset="0"/>
              </a:rPr>
              <a:t>BLM 2 – 25 Acids and Bases</a:t>
            </a:r>
          </a:p>
          <a:p>
            <a:pPr algn="ctr">
              <a:defRPr/>
            </a:pPr>
            <a:endParaRPr lang="en-CA" sz="3600" b="1" dirty="0" smtClean="0">
              <a:solidFill>
                <a:srgbClr val="0000CC"/>
              </a:solidFill>
              <a:latin typeface="Berlin Sans FB" pitchFamily="34" charset="0"/>
            </a:endParaRPr>
          </a:p>
          <a:p>
            <a:pPr algn="ctr">
              <a:defRPr/>
            </a:pPr>
            <a:r>
              <a:rPr lang="en-CA" sz="3600" b="1" dirty="0" smtClean="0">
                <a:solidFill>
                  <a:srgbClr val="0000CC"/>
                </a:solidFill>
                <a:latin typeface="Berlin Sans FB" pitchFamily="34" charset="0"/>
              </a:rPr>
              <a:t>BLM 2 – 26 Working with Acids and Bases</a:t>
            </a:r>
            <a:endParaRPr lang="en-CA" sz="3600" u="sng" dirty="0">
              <a:solidFill>
                <a:srgbClr val="0000CC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CA" sz="3600" b="1" dirty="0" smtClean="0">
                <a:latin typeface="Berlin Sans FB" pitchFamily="34" charset="0"/>
              </a:rPr>
              <a:t>Complete</a:t>
            </a:r>
          </a:p>
          <a:p>
            <a:pPr algn="ctr">
              <a:defRPr/>
            </a:pPr>
            <a:r>
              <a:rPr lang="en-CA" sz="3600" b="1" smtClean="0">
                <a:solidFill>
                  <a:srgbClr val="0000CC"/>
                </a:solidFill>
                <a:latin typeface="Berlin Sans FB" pitchFamily="34" charset="0"/>
              </a:rPr>
              <a:t>5.1 Check Your Understanding</a:t>
            </a:r>
            <a:endParaRPr lang="en-CA" sz="3600" u="sng" dirty="0">
              <a:solidFill>
                <a:srgbClr val="0000CC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510308"/>
            <a:ext cx="4648201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Taste: </a:t>
            </a:r>
          </a:p>
          <a:p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50507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Bitter, feel slippery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50507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What are 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bases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and how do they taste like?</a:t>
            </a:r>
            <a:endParaRPr kumimoji="0" lang="en-CA" sz="44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" y="3049191"/>
            <a:ext cx="2331759" cy="350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10308"/>
            <a:ext cx="3228975" cy="214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057650"/>
            <a:ext cx="49911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9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Acids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and 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Bases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should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be handled with care sometimes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379"/>
            <a:ext cx="1981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34671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0329"/>
            <a:ext cx="3009900" cy="563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2229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006596"/>
            <a:ext cx="2247900" cy="28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70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pH Scale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63051"/>
            <a:ext cx="9144000" cy="2062103"/>
          </a:xfrm>
          <a:noFill/>
        </p:spPr>
        <p:txBody>
          <a:bodyPr wrap="square" anchor="t" anchorCtr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Is a number scale for measuring how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acidic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or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basic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   something is</a:t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</a:br>
            <a:endParaRPr lang="en-CA" sz="2800" dirty="0">
              <a:solidFill>
                <a:srgbClr val="050507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pH Scale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63051"/>
            <a:ext cx="9144000" cy="2616101"/>
          </a:xfrm>
          <a:noFill/>
        </p:spPr>
        <p:txBody>
          <a:bodyPr wrap="square" anchor="t" anchorCtr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Is a number scale for measuring how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acidic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or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basic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   something is</a:t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- it goes from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0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to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14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</a:br>
            <a:endParaRPr lang="en-CA" sz="2800" dirty="0">
              <a:solidFill>
                <a:srgbClr val="050507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pH Scale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63051"/>
            <a:ext cx="9144000" cy="2739211"/>
          </a:xfrm>
          <a:noFill/>
        </p:spPr>
        <p:txBody>
          <a:bodyPr wrap="square" anchor="t" anchorCtr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Is a number scale for measuring how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acidic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or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basic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   something is</a:t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- it goes from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0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to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14</a:t>
            </a: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rgbClr val="050507"/>
                </a:solidFill>
                <a:latin typeface="Agency FB" pitchFamily="34" charset="0"/>
              </a:rPr>
              <a:t> - </a:t>
            </a:r>
            <a:r>
              <a:rPr lang="en-CA" sz="3600" b="1" dirty="0" smtClean="0">
                <a:solidFill>
                  <a:srgbClr val="0000CC"/>
                </a:solidFill>
                <a:latin typeface="Agency FB" pitchFamily="34" charset="0"/>
              </a:rPr>
              <a:t>no units</a:t>
            </a:r>
            <a: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  <a:t/>
            </a:r>
            <a:br>
              <a:rPr lang="en-CA" sz="2800" b="1" dirty="0" smtClean="0">
                <a:solidFill>
                  <a:srgbClr val="050507"/>
                </a:solidFill>
                <a:latin typeface="Agency FB" pitchFamily="34" charset="0"/>
              </a:rPr>
            </a:br>
            <a:endParaRPr lang="en-CA" sz="2800" dirty="0">
              <a:solidFill>
                <a:srgbClr val="050507"/>
              </a:solidFill>
              <a:latin typeface="Berlin Sans FB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75531" cy="376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984</Words>
  <Application>Microsoft Office PowerPoint</Application>
  <PresentationFormat>On-screen Show (4:3)</PresentationFormat>
  <Paragraphs>206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5.1 Acids and Bases</vt:lpstr>
      <vt:lpstr>Slide 2</vt:lpstr>
      <vt:lpstr>Slide 3</vt:lpstr>
      <vt:lpstr>Slide 4</vt:lpstr>
      <vt:lpstr>Slide 5</vt:lpstr>
      <vt:lpstr>Slide 6</vt:lpstr>
      <vt:lpstr> Is a number scale for measuring how acidic or basic     something is  </vt:lpstr>
      <vt:lpstr> Is a number scale for measuring how acidic or basic     something is  - it goes from 0 to 14  </vt:lpstr>
      <vt:lpstr> Is a number scale for measuring how acidic or basic     something is  - it goes from 0 to 14  - no units </vt:lpstr>
      <vt:lpstr>ACIDS: solutions that have pH from 0 – 7 (not including 7) </vt:lpstr>
      <vt:lpstr>ACIDS: solutions that have pH from 0 – 7 (not including 7) BASES: solutions that have pH from 7 – 14 (not including 7) </vt:lpstr>
      <vt:lpstr>ACIDS: solutions that have pH from 0 – 7 (not including 7) BASES: solutions that have pH from 7 – 14 (not including 7) NEUTRAL SOLUTIONS: produce solutions where pH = 7</vt:lpstr>
      <vt:lpstr> - 1 unit of change of pH = 10 times change in the degree      of acidity/basicity  For example: tomatoes (pH = 4) is 10 times more acidic      than bananas (pH = 5)</vt:lpstr>
      <vt:lpstr>tomatoes (pH = 4) lemons (pH = 2)</vt:lpstr>
      <vt:lpstr>Slide 15</vt:lpstr>
      <vt:lpstr>Slide 16</vt:lpstr>
      <vt:lpstr>Slide 17</vt:lpstr>
      <vt:lpstr>Slide 18</vt:lpstr>
      <vt:lpstr>Slide 19</vt:lpstr>
      <vt:lpstr>Slide 20</vt:lpstr>
      <vt:lpstr>1. Predict whether each liquid is  ACIDIC, BASIC, or NEUTRAL? 2. Use pH paper to verify your predictions 3. Create a pH scale to show your results</vt:lpstr>
      <vt:lpstr>Slide 22</vt:lpstr>
      <vt:lpstr>Slide 23</vt:lpstr>
      <vt:lpstr>Naming Acids</vt:lpstr>
      <vt:lpstr>Naming Acids</vt:lpstr>
      <vt:lpstr>Naming Acids</vt:lpstr>
      <vt:lpstr>Naming Acids</vt:lpstr>
      <vt:lpstr>Naming Acids</vt:lpstr>
      <vt:lpstr>Naming Acids</vt:lpstr>
      <vt:lpstr>Naming Acids</vt:lpstr>
      <vt:lpstr>Naming Acids</vt:lpstr>
      <vt:lpstr>Naming Acids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pH = the amount of H+  in a solution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218</cp:revision>
  <dcterms:created xsi:type="dcterms:W3CDTF">2012-06-28T04:25:18Z</dcterms:created>
  <dcterms:modified xsi:type="dcterms:W3CDTF">2013-12-04T17:17:08Z</dcterms:modified>
</cp:coreProperties>
</file>