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40" r:id="rId3"/>
    <p:sldMasterId id="2147483852" r:id="rId4"/>
  </p:sldMasterIdLst>
  <p:notesMasterIdLst>
    <p:notesMasterId r:id="rId67"/>
  </p:notesMasterIdLst>
  <p:sldIdLst>
    <p:sldId id="517" r:id="rId5"/>
    <p:sldId id="518" r:id="rId6"/>
    <p:sldId id="519" r:id="rId7"/>
    <p:sldId id="520" r:id="rId8"/>
    <p:sldId id="521" r:id="rId9"/>
    <p:sldId id="522" r:id="rId10"/>
    <p:sldId id="523" r:id="rId11"/>
    <p:sldId id="528" r:id="rId12"/>
    <p:sldId id="524" r:id="rId13"/>
    <p:sldId id="600" r:id="rId14"/>
    <p:sldId id="576" r:id="rId15"/>
    <p:sldId id="525" r:id="rId16"/>
    <p:sldId id="526" r:id="rId17"/>
    <p:sldId id="590" r:id="rId18"/>
    <p:sldId id="601" r:id="rId19"/>
    <p:sldId id="595" r:id="rId20"/>
    <p:sldId id="606" r:id="rId21"/>
    <p:sldId id="592" r:id="rId22"/>
    <p:sldId id="596" r:id="rId23"/>
    <p:sldId id="597" r:id="rId24"/>
    <p:sldId id="591" r:id="rId25"/>
    <p:sldId id="594" r:id="rId26"/>
    <p:sldId id="598" r:id="rId27"/>
    <p:sldId id="534" r:id="rId28"/>
    <p:sldId id="530" r:id="rId29"/>
    <p:sldId id="531" r:id="rId30"/>
    <p:sldId id="532" r:id="rId31"/>
    <p:sldId id="533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6" r:id="rId44"/>
    <p:sldId id="547" r:id="rId45"/>
    <p:sldId id="548" r:id="rId46"/>
    <p:sldId id="549" r:id="rId47"/>
    <p:sldId id="550" r:id="rId48"/>
    <p:sldId id="551" r:id="rId49"/>
    <p:sldId id="552" r:id="rId50"/>
    <p:sldId id="553" r:id="rId51"/>
    <p:sldId id="554" r:id="rId52"/>
    <p:sldId id="603" r:id="rId53"/>
    <p:sldId id="555" r:id="rId54"/>
    <p:sldId id="556" r:id="rId55"/>
    <p:sldId id="557" r:id="rId56"/>
    <p:sldId id="558" r:id="rId57"/>
    <p:sldId id="559" r:id="rId58"/>
    <p:sldId id="560" r:id="rId59"/>
    <p:sldId id="561" r:id="rId60"/>
    <p:sldId id="562" r:id="rId61"/>
    <p:sldId id="588" r:id="rId62"/>
    <p:sldId id="589" r:id="rId63"/>
    <p:sldId id="575" r:id="rId64"/>
    <p:sldId id="604" r:id="rId65"/>
    <p:sldId id="60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0505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34" autoAdjust="0"/>
    <p:restoredTop sz="94660"/>
  </p:normalViewPr>
  <p:slideViewPr>
    <p:cSldViewPr>
      <p:cViewPr>
        <p:scale>
          <a:sx n="50" d="100"/>
          <a:sy n="50" d="100"/>
        </p:scale>
        <p:origin x="-1866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30/10/2013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ED4EA-9EF6-4B8F-A1F5-3D53A7BDC781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5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27E-2875-41A2-9C08-D5357FADDCDD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4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DA65-1DF1-40D4-ACB7-30A4F93DE285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22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15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9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15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48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55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77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25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0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1F95-78BC-49AC-9A57-2C2BB43FC327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57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02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933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996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C04-CA0F-4F8C-A08F-DC6F12F63616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076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D4C-3692-4D8C-A9C7-FA153DB6DBC7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522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10/30/2013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65A0-C32F-4963-90FE-9106D8CE75FB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4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FDD-E2EE-452C-8A3D-30B1739880B1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5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72B6-F430-4DE3-B382-FD1E47F4E35A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3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2627FE-BCE6-436C-ACF3-5F63358BB329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1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9F5FF8-FACB-4AA7-8323-74686B65CFE3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9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0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073E87">
                    <a:shade val="90000"/>
                  </a:srgbClr>
                </a:solidFill>
              </a:rPr>
              <a:pPr/>
              <a:t>10/30/2013</a:t>
            </a:fld>
            <a:endParaRPr lang="en-US" dirty="0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73E87">
                    <a:shade val="90000"/>
                  </a:srgbClr>
                </a:solidFill>
              </a:rPr>
              <a:t>Footer Text</a:t>
            </a:r>
            <a:endParaRPr lang="en-US" dirty="0">
              <a:solidFill>
                <a:srgbClr val="073E87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073E87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73E87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547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10/30/2013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200"/>
            <a:ext cx="9144000" cy="71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50304"/>
            <a:ext cx="9144000" cy="700608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4800" dirty="0" smtClean="0">
                <a:solidFill>
                  <a:srgbClr val="7030A0"/>
                </a:solidFill>
              </a:rPr>
              <a:t>4.3 CHEMICAL EQUATIONS</a:t>
            </a:r>
            <a:endParaRPr lang="en-CA" sz="4800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</a:t>
            </a:fld>
            <a:endParaRPr lang="en-US" dirty="0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2910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CA" sz="5400" dirty="0" smtClean="0">
                <a:solidFill>
                  <a:schemeClr val="bg1"/>
                </a:solidFill>
                <a:latin typeface="Berlin Sans FB Demi" pitchFamily="34" charset="0"/>
              </a:rPr>
              <a:t>A Chemical Equation</a:t>
            </a:r>
            <a:endParaRPr lang="en-CA" sz="5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8245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23431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638800"/>
            <a:ext cx="2371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295400"/>
            <a:ext cx="1638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410200"/>
            <a:ext cx="2190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wn Arrow 13"/>
          <p:cNvSpPr/>
          <p:nvPr/>
        </p:nvSpPr>
        <p:spPr>
          <a:xfrm rot="10800000">
            <a:off x="3124200" y="4191000"/>
            <a:ext cx="533400" cy="1066800"/>
          </a:xfrm>
          <a:prstGeom prst="downArrow">
            <a:avLst>
              <a:gd name="adj1" fmla="val 50000"/>
              <a:gd name="adj2" fmla="val 5166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486400" y="2209800"/>
            <a:ext cx="609600" cy="1295400"/>
          </a:xfrm>
          <a:prstGeom prst="downArrow">
            <a:avLst>
              <a:gd name="adj1" fmla="val 50000"/>
              <a:gd name="adj2" fmla="val 5166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514600" y="2971800"/>
            <a:ext cx="990600" cy="762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2971800"/>
            <a:ext cx="914400" cy="7620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6819900" y="4762500"/>
            <a:ext cx="990600" cy="1588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96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The meaning a </a:t>
            </a:r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27074"/>
          </a:xfrm>
          <a:solidFill>
            <a:srgbClr val="FFC000"/>
          </a:solidFill>
        </p:spPr>
        <p:txBody>
          <a:bodyPr wrap="none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CA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chemical equation </a:t>
            </a:r>
            <a:r>
              <a:rPr lang="en-CA" sz="4000" b="1" dirty="0">
                <a:solidFill>
                  <a:schemeClr val="tx1"/>
                </a:solidFill>
                <a:latin typeface="Agency FB" pitchFamily="34" charset="0"/>
              </a:rPr>
              <a:t>for a reaction gives </a:t>
            </a:r>
            <a:r>
              <a:rPr lang="en-CA" sz="4000" b="1" dirty="0" smtClean="0">
                <a:solidFill>
                  <a:schemeClr val="tx1"/>
                </a:solidFill>
                <a:latin typeface="Agency FB" pitchFamily="34" charset="0"/>
              </a:rPr>
              <a:t/>
            </a:r>
            <a:br>
              <a:rPr lang="en-CA" sz="4000" b="1" dirty="0" smtClean="0">
                <a:solidFill>
                  <a:schemeClr val="tx1"/>
                </a:solidFill>
                <a:latin typeface="Agency FB" pitchFamily="34" charset="0"/>
              </a:rPr>
            </a:br>
            <a:r>
              <a:rPr lang="en-CA" sz="4000" b="1" dirty="0" smtClean="0">
                <a:solidFill>
                  <a:schemeClr val="tx1"/>
                </a:solidFill>
                <a:latin typeface="Agency FB" pitchFamily="34" charset="0"/>
              </a:rPr>
              <a:t>two </a:t>
            </a:r>
            <a:r>
              <a:rPr lang="en-CA" sz="4000" b="1" dirty="0">
                <a:solidFill>
                  <a:schemeClr val="tx1"/>
                </a:solidFill>
                <a:latin typeface="Agency FB" pitchFamily="34" charset="0"/>
              </a:rPr>
              <a:t>important types of information</a:t>
            </a:r>
            <a:r>
              <a:rPr lang="en-CA" sz="4000" b="1" dirty="0" smtClean="0">
                <a:solidFill>
                  <a:schemeClr val="tx1"/>
                </a:solidFill>
                <a:latin typeface="Agency FB" pitchFamily="34" charset="0"/>
              </a:rPr>
              <a:t>:</a:t>
            </a:r>
            <a:endParaRPr lang="en-CA" sz="40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12975" cy="9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19" y="2819400"/>
            <a:ext cx="8892481" cy="792088"/>
          </a:xfrm>
          <a:prstGeom prst="rect">
            <a:avLst/>
          </a:prstGeom>
          <a:solidFill>
            <a:srgbClr val="FF0000"/>
          </a:solidFill>
        </p:spPr>
        <p:txBody>
          <a:bodyPr vert="horz" wrap="none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sz="2800" dirty="0" smtClean="0">
                <a:solidFill>
                  <a:schemeClr val="bg1"/>
                </a:solidFill>
                <a:latin typeface="Berlin Sans FB" pitchFamily="34" charset="0"/>
              </a:rPr>
              <a:t>Th</a:t>
            </a:r>
            <a:r>
              <a:rPr lang="en-CA" sz="3600" dirty="0" smtClean="0">
                <a:solidFill>
                  <a:schemeClr val="bg1"/>
                </a:solidFill>
                <a:latin typeface="Berlin Sans FB" pitchFamily="34" charset="0"/>
              </a:rPr>
              <a:t>e Nature Of The Reactants And Products</a:t>
            </a:r>
            <a:endParaRPr lang="en-CA" sz="3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733800"/>
            <a:ext cx="6014933" cy="1296144"/>
          </a:xfrm>
          <a:prstGeom prst="rect">
            <a:avLst/>
          </a:prstGeom>
          <a:solidFill>
            <a:srgbClr val="00B0F0"/>
          </a:solidFill>
        </p:spPr>
        <p:txBody>
          <a:bodyPr vert="horz" wrap="none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sz="3600" dirty="0" smtClean="0">
                <a:solidFill>
                  <a:srgbClr val="002060"/>
                </a:solidFill>
                <a:latin typeface="Berlin Sans FB" pitchFamily="34" charset="0"/>
              </a:rPr>
              <a:t>The Relative Number Of </a:t>
            </a:r>
          </a:p>
          <a:p>
            <a:pPr algn="ctr">
              <a:spcBef>
                <a:spcPts val="0"/>
              </a:spcBef>
            </a:pPr>
            <a:r>
              <a:rPr lang="en-CA" sz="3600" dirty="0" smtClean="0">
                <a:solidFill>
                  <a:srgbClr val="002060"/>
                </a:solidFill>
                <a:latin typeface="Berlin Sans FB" pitchFamily="34" charset="0"/>
              </a:rPr>
              <a:t>Reactants And Products</a:t>
            </a:r>
            <a:endParaRPr lang="en-CA" sz="36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0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9176927" cy="9143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chemeClr val="bg1"/>
                </a:solidFill>
                <a:latin typeface="Berlin Sans FB Demi" pitchFamily="34" charset="0"/>
              </a:rPr>
              <a:t>1. The Nature Of The Reactants And Products</a:t>
            </a:r>
            <a:endParaRPr lang="en-CA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" y="1295400"/>
            <a:ext cx="909413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78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25615"/>
            <a:ext cx="9144000" cy="167519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chemeClr val="tx1"/>
                </a:solidFill>
                <a:latin typeface="Berlin Sans FB Demi" pitchFamily="34" charset="0"/>
              </a:rPr>
              <a:t>2. The Relative Number Of Reactants and Products</a:t>
            </a:r>
            <a:endParaRPr lang="en-CA" sz="4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" y="1988840"/>
            <a:ext cx="9047785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95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r>
              <a:rPr lang="en-CA" sz="3200" b="1" dirty="0" smtClean="0">
                <a:latin typeface="Agency FB" pitchFamily="34" charset="0"/>
              </a:rPr>
              <a:t>Refer to the following balanced chemical equation to answer these </a:t>
            </a:r>
            <a:r>
              <a:rPr lang="en-US" sz="3200" b="1" dirty="0" smtClean="0">
                <a:latin typeface="Agency FB" pitchFamily="34" charset="0"/>
              </a:rPr>
              <a:t>questions: </a:t>
            </a:r>
            <a:br>
              <a:rPr lang="en-US" sz="3200" b="1" dirty="0" smtClean="0">
                <a:latin typeface="Agency FB" pitchFamily="34" charset="0"/>
              </a:rPr>
            </a:br>
            <a:r>
              <a:rPr lang="en-US" sz="4000" b="1" dirty="0" smtClean="0">
                <a:solidFill>
                  <a:srgbClr val="0000CC"/>
                </a:solidFill>
                <a:latin typeface="Agency FB" pitchFamily="34" charset="0"/>
              </a:rPr>
              <a:t>3H</a:t>
            </a:r>
            <a:r>
              <a:rPr lang="en-US" sz="4000" b="1" baseline="-25000" dirty="0" smtClean="0">
                <a:solidFill>
                  <a:srgbClr val="0000CC"/>
                </a:solidFill>
                <a:latin typeface="Agency FB" pitchFamily="34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Agency FB" pitchFamily="34" charset="0"/>
              </a:rPr>
              <a:t>  + N</a:t>
            </a:r>
            <a:r>
              <a:rPr lang="en-US" sz="4000" b="1" baseline="-25000" dirty="0" smtClean="0">
                <a:solidFill>
                  <a:srgbClr val="0000CC"/>
                </a:solidFill>
                <a:latin typeface="Agency FB" pitchFamily="34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Agency FB" pitchFamily="34" charset="0"/>
              </a:rPr>
              <a:t> ➔ 2NH</a:t>
            </a:r>
            <a:r>
              <a:rPr lang="en-US" sz="4000" b="1" baseline="-25000" dirty="0" smtClean="0">
                <a:solidFill>
                  <a:srgbClr val="0000CC"/>
                </a:solidFill>
                <a:latin typeface="Agency FB" pitchFamily="34" charset="0"/>
              </a:rPr>
              <a:t>3</a:t>
            </a:r>
            <a:endParaRPr lang="en-US" sz="3200" b="1" baseline="-25000" dirty="0" smtClean="0">
              <a:solidFill>
                <a:srgbClr val="0000CC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dirty="0" smtClean="0">
                <a:latin typeface="Berlin Sans FB" pitchFamily="34" charset="0"/>
              </a:rPr>
              <a:t>1. List the names of the reactants.</a:t>
            </a:r>
          </a:p>
          <a:p>
            <a:pPr>
              <a:buNone/>
            </a:pPr>
            <a:r>
              <a:rPr lang="en-CA" dirty="0" smtClean="0">
                <a:latin typeface="Berlin Sans FB" pitchFamily="34" charset="0"/>
              </a:rPr>
              <a:t>2. Give the formula of the product.</a:t>
            </a:r>
          </a:p>
          <a:p>
            <a:pPr>
              <a:buNone/>
            </a:pPr>
            <a:r>
              <a:rPr lang="en-CA" dirty="0" smtClean="0">
                <a:latin typeface="Berlin Sans FB" pitchFamily="34" charset="0"/>
              </a:rPr>
              <a:t>3. How many molecules of hydrogen (H</a:t>
            </a:r>
            <a:r>
              <a:rPr lang="en-CA" baseline="-25000" dirty="0" smtClean="0"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) will combine exactly with one molecule of nitrogen (N</a:t>
            </a:r>
            <a:r>
              <a:rPr lang="en-CA" baseline="-25000" dirty="0" smtClean="0"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)?</a:t>
            </a:r>
          </a:p>
          <a:p>
            <a:pPr>
              <a:buNone/>
            </a:pPr>
            <a:r>
              <a:rPr lang="en-CA" dirty="0" smtClean="0">
                <a:latin typeface="Berlin Sans FB" pitchFamily="34" charset="0"/>
              </a:rPr>
              <a:t>4. How many molecules of nitrogen are required to produce 10 molecules of ammonia (NH</a:t>
            </a:r>
            <a:r>
              <a:rPr lang="en-CA" baseline="-25000" dirty="0" smtClean="0">
                <a:latin typeface="Berlin Sans FB" pitchFamily="34" charset="0"/>
              </a:rPr>
              <a:t>3</a:t>
            </a:r>
            <a:r>
              <a:rPr lang="en-CA" dirty="0" smtClean="0">
                <a:latin typeface="Berlin Sans FB" pitchFamily="34" charset="0"/>
              </a:rPr>
              <a:t>)?</a:t>
            </a:r>
          </a:p>
          <a:p>
            <a:pPr>
              <a:buNone/>
            </a:pPr>
            <a:r>
              <a:rPr lang="en-CA" dirty="0" smtClean="0">
                <a:latin typeface="Berlin Sans FB" pitchFamily="34" charset="0"/>
              </a:rPr>
              <a:t>5. What is the symbol that means “produces” in a chemical reaction?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14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15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Conservation of mass in Chemical Reactions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What happens when atoms of Aluminum and bromine are brought together and ignited</a:t>
            </a: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?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(video)</a:t>
            </a: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16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Conservation of mass in Chemical Reactions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gency FB" pitchFamily="34" charset="0"/>
              </a:rPr>
              <a:t>What happens when atoms of Aluminum and bromine are brought together and ignited?  </a:t>
            </a:r>
            <a:endParaRPr lang="en-US" sz="40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3429000"/>
            <a:ext cx="53340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</a:rPr>
              <a:t>Are new atoms created?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4648200"/>
            <a:ext cx="6934200" cy="762000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</a:rPr>
              <a:t>Are some atoms destroyed?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Conservation of mass in Chemical Reactions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gency FB" pitchFamily="34" charset="0"/>
              </a:rPr>
              <a:t>John Dalton found out that: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18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7894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581400" cy="421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Conservation of mass in Chemical Reactions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gency FB" pitchFamily="34" charset="0"/>
              </a:rPr>
              <a:t>John Dalton found out that: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19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3581400" cy="421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2057400"/>
            <a:ext cx="4572000" cy="1600200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radley Hand ITC" pitchFamily="66" charset="0"/>
              </a:rPr>
              <a:t>Atoms re arrange themselves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radley Hand ITC" pitchFamily="66" charset="0"/>
              </a:rPr>
              <a:t> during chemical reactions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Bradley Hand ITC" pitchFamily="66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62870"/>
            <a:ext cx="5181600" cy="299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0" y="5257800"/>
            <a:ext cx="5334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0"/>
            <a:ext cx="9144000" cy="892696"/>
          </a:xfrm>
        </p:spPr>
        <p:txBody>
          <a:bodyPr anchor="t" anchorCtr="0"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03382"/>
            <a:ext cx="9036496" cy="122178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dirty="0" smtClean="0">
                <a:solidFill>
                  <a:srgbClr val="C6E7FC">
                    <a:lumMod val="60000"/>
                    <a:lumOff val="40000"/>
                  </a:srgbClr>
                </a:solidFill>
                <a:latin typeface="Arial Black" pitchFamily="34" charset="0"/>
              </a:rPr>
              <a:t>How Do you Know whether a </a:t>
            </a:r>
            <a:r>
              <a:rPr lang="en-CA" sz="3200" dirty="0" smtClean="0">
                <a:solidFill>
                  <a:srgbClr val="FFFF00"/>
                </a:solidFill>
                <a:latin typeface="Arial Black" pitchFamily="34" charset="0"/>
              </a:rPr>
              <a:t>chemical reaction</a:t>
            </a:r>
            <a:r>
              <a:rPr lang="en-CA" sz="3200" dirty="0" smtClean="0">
                <a:solidFill>
                  <a:srgbClr val="C6E7FC">
                    <a:lumMod val="60000"/>
                    <a:lumOff val="40000"/>
                  </a:srgbClr>
                </a:solidFill>
                <a:latin typeface="Arial Black" pitchFamily="34" charset="0"/>
              </a:rPr>
              <a:t> happened?</a:t>
            </a:r>
            <a:endParaRPr lang="en-CA" sz="3200" dirty="0">
              <a:solidFill>
                <a:srgbClr val="C6E7FC">
                  <a:lumMod val="60000"/>
                  <a:lumOff val="40000"/>
                </a:srgbClr>
              </a:solidFill>
              <a:latin typeface="Arial Black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441"/>
            <a:ext cx="3198328" cy="47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3" y="2106442"/>
            <a:ext cx="2659547" cy="4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28" y="2106441"/>
            <a:ext cx="3286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64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Conservation of mass in Chemical Reactions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20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399"/>
            <a:ext cx="6553200" cy="25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gency FB" pitchFamily="34" charset="0"/>
              </a:rPr>
              <a:t>John Dalton found out that: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0" y="4419600"/>
            <a:ext cx="45720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radley Hand ITC" pitchFamily="66" charset="0"/>
              </a:rPr>
              <a:t>Total number of  atoms before the reaction = total number of atoms after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Bradley Hand ITC" pitchFamily="66" charset="0"/>
              </a:rPr>
              <a:t> a reaction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 descr="http://upload.wikimedia.org/wikipedia/commons/thumb/1/15/Nuclear_fission.svg/220px-Nuclear_fission.svg.png"/>
          <p:cNvSpPr>
            <a:spLocks noChangeAspect="1" noChangeArrowheads="1"/>
          </p:cNvSpPr>
          <p:nvPr/>
        </p:nvSpPr>
        <p:spPr bwMode="auto">
          <a:xfrm>
            <a:off x="155575" y="-1562100"/>
            <a:ext cx="2095500" cy="326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6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5400" b="1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ATOMIC THEORY by </a:t>
            </a:r>
            <a:r>
              <a:rPr lang="en-CA" sz="5400" b="1" dirty="0" smtClean="0">
                <a:solidFill>
                  <a:srgbClr val="FF0000"/>
                </a:solidFill>
                <a:latin typeface="Britannic Bold" pitchFamily="34" charset="0"/>
                <a:cs typeface="Aharoni" pitchFamily="2" charset="-79"/>
              </a:rPr>
              <a:t>DALTON</a:t>
            </a:r>
            <a:endParaRPr lang="en-CA" sz="5400" b="1" dirty="0">
              <a:solidFill>
                <a:srgbClr val="FF000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1000150"/>
            <a:ext cx="9144000" cy="8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Atoms can neither be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nor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destroyed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chemical reactions.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-304800" y="1905000"/>
            <a:ext cx="10145216" cy="5576606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984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Conservation of Mass in Chemical Reactions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gency FB" pitchFamily="34" charset="0"/>
              </a:rPr>
              <a:t>Antoine Lavoisier found out: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22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752600"/>
            <a:ext cx="2905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59860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This principle is called </a:t>
            </a:r>
            <a:r>
              <a:rPr lang="en-US" b="1" dirty="0" smtClean="0">
                <a:solidFill>
                  <a:srgbClr val="0000CC"/>
                </a:solidFill>
                <a:latin typeface="Berlin Sans FB" pitchFamily="34" charset="0"/>
              </a:rPr>
              <a:t>The Law of Conservation of Mass</a:t>
            </a:r>
            <a:endParaRPr lang="en-US" b="1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gency FB" pitchFamily="34" charset="0"/>
              </a:rPr>
              <a:t>Antoine Lavoisier found out:</a:t>
            </a:r>
            <a:endParaRPr lang="en-US" sz="3600" b="1" dirty="0">
              <a:latin typeface="Agency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23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4876800" cy="297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81600" y="1524000"/>
            <a:ext cx="3733800" cy="5029200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b="1" dirty="0" smtClean="0">
                <a:latin typeface="Arial Narrow" pitchFamily="34" charset="0"/>
              </a:rPr>
              <a:t>Mass </a:t>
            </a:r>
            <a:r>
              <a:rPr lang="en-CA" sz="3600" b="1" dirty="0" smtClean="0">
                <a:latin typeface="Arial Narrow" pitchFamily="34" charset="0"/>
              </a:rPr>
              <a:t>is conserved in a chemical reaction: </a:t>
            </a:r>
          </a:p>
          <a:p>
            <a:pPr algn="ctr"/>
            <a:r>
              <a:rPr lang="en-CA" sz="3600" b="1" dirty="0" smtClean="0">
                <a:latin typeface="Bradley Hand ITC" pitchFamily="66" charset="0"/>
              </a:rPr>
              <a:t>the total mass of the products is always equal to the total mass of the reactants in a chemical reaction</a:t>
            </a:r>
            <a:r>
              <a:rPr lang="en-CA" sz="3600" dirty="0" smtClean="0"/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Bradley Hand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5105400" cy="49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07504" y="914400"/>
            <a:ext cx="9251504" cy="1872208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Based on </a:t>
            </a:r>
            <a:r>
              <a:rPr lang="en-CA" sz="3600" b="1" dirty="0" smtClean="0">
                <a:solidFill>
                  <a:srgbClr val="7030A0"/>
                </a:solidFill>
                <a:latin typeface="Berlin Sans FB" pitchFamily="34" charset="0"/>
              </a:rPr>
              <a:t>The Law of Conservation of Mass</a:t>
            </a:r>
            <a:r>
              <a:rPr lang="en-CA" sz="3600" b="1" dirty="0" smtClean="0">
                <a:solidFill>
                  <a:srgbClr val="7030A0"/>
                </a:solidFill>
                <a:latin typeface="Agency FB" pitchFamily="34" charset="0"/>
              </a:rPr>
              <a:t>,</a:t>
            </a:r>
          </a:p>
          <a:p>
            <a:pPr algn="ctr"/>
            <a:r>
              <a:rPr lang="en-CA" sz="3600" b="1" dirty="0" smtClean="0">
                <a:solidFill>
                  <a:prstClr val="black"/>
                </a:solidFill>
                <a:latin typeface="Agency FB" pitchFamily="34" charset="0"/>
              </a:rPr>
              <a:t>we have to make sure that each side of the chemical equation has the </a:t>
            </a:r>
            <a:r>
              <a:rPr lang="en-CA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same number of each type of atom</a:t>
            </a:r>
            <a:endParaRPr lang="en-CA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185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3000" y="4800600"/>
            <a:ext cx="64770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00CC"/>
                </a:solidFill>
                <a:latin typeface="Berlin Sans FB Demi" pitchFamily="34" charset="0"/>
              </a:rPr>
              <a:t>We call this </a:t>
            </a:r>
          </a:p>
          <a:p>
            <a:pPr algn="ctr"/>
            <a:r>
              <a:rPr lang="en-CA" sz="3600" dirty="0" smtClean="0">
                <a:solidFill>
                  <a:srgbClr val="7030A0"/>
                </a:solidFill>
                <a:latin typeface="Berlin Sans FB Demi" pitchFamily="34" charset="0"/>
              </a:rPr>
              <a:t>BALANCING THE EQUATION</a:t>
            </a:r>
            <a:endParaRPr lang="en-CA" sz="36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1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arrow.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25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2812" y="4481420"/>
            <a:ext cx="8906036" cy="17969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FF0000"/>
                </a:solidFill>
                <a:latin typeface="Berlin Sans FB Demi" pitchFamily="34" charset="0"/>
              </a:rPr>
              <a:t>Look at the equation…</a:t>
            </a:r>
          </a:p>
          <a:p>
            <a:pPr algn="ctr"/>
            <a:r>
              <a:rPr lang="en-CA" sz="4000" dirty="0" smtClean="0">
                <a:solidFill>
                  <a:srgbClr val="002060"/>
                </a:solidFill>
                <a:latin typeface="Berlin Sans FB Demi" pitchFamily="34" charset="0"/>
              </a:rPr>
              <a:t>Is there the same number of each type of atom on either side? </a:t>
            </a:r>
            <a:endParaRPr lang="en-CA" sz="40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1" y="3593748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32198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3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26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91880" y="4142255"/>
            <a:ext cx="2848909" cy="260260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rgbClr val="002060"/>
                </a:solidFill>
                <a:latin typeface="Berlin Sans FB Demi" pitchFamily="34" charset="0"/>
              </a:rPr>
              <a:t>Look at the equation…</a:t>
            </a:r>
          </a:p>
          <a:p>
            <a:pPr algn="ctr"/>
            <a:r>
              <a:rPr lang="en-CA" sz="2800" dirty="0" smtClean="0">
                <a:solidFill>
                  <a:srgbClr val="002060"/>
                </a:solidFill>
                <a:latin typeface="Berlin Sans FB Demi" pitchFamily="34" charset="0"/>
              </a:rPr>
              <a:t>Is there the same number of each type of atom on either side? </a:t>
            </a:r>
            <a:endParaRPr lang="en-CA" sz="28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768" y="444481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3610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4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13860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968" y="446175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7200" y="5153034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200" y="5930793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arrow.</a:t>
            </a:r>
          </a:p>
        </p:txBody>
      </p:sp>
    </p:spTree>
    <p:extLst>
      <p:ext uri="{BB962C8B-B14F-4D97-AF65-F5344CB8AC3E}">
        <p14:creationId xmlns="" xmlns:p14="http://schemas.microsoft.com/office/powerpoint/2010/main" val="2250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27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508603"/>
            <a:ext cx="3208949" cy="2236253"/>
          </a:xfrm>
          <a:prstGeom prst="rect">
            <a:avLst/>
          </a:prstGeom>
          <a:solidFill>
            <a:srgbClr val="0000CC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3800" dirty="0" smtClean="0">
                <a:solidFill>
                  <a:srgbClr val="FFFF00"/>
                </a:solidFill>
                <a:latin typeface="Berlin Sans FB Demi" pitchFamily="34" charset="0"/>
              </a:rPr>
              <a:t>NO!</a:t>
            </a:r>
            <a:endParaRPr lang="en-CA" sz="28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768" y="444481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3610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4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13860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968" y="446175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7200" y="5153034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200" y="5930793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arrow.</a:t>
            </a:r>
          </a:p>
        </p:txBody>
      </p:sp>
    </p:spTree>
    <p:extLst>
      <p:ext uri="{BB962C8B-B14F-4D97-AF65-F5344CB8AC3E}">
        <p14:creationId xmlns="" xmlns:p14="http://schemas.microsoft.com/office/powerpoint/2010/main" val="3586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28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0" y="4648200"/>
            <a:ext cx="3352800" cy="1752600"/>
          </a:xfrm>
          <a:prstGeom prst="rect">
            <a:avLst/>
          </a:prstGeom>
          <a:solidFill>
            <a:srgbClr val="92D05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We </a:t>
            </a:r>
            <a:r>
              <a:rPr lang="en-CA" sz="3600" u="sng" dirty="0" smtClean="0">
                <a:solidFill>
                  <a:srgbClr val="0000CC"/>
                </a:solidFill>
                <a:latin typeface="Berlin Sans FB Demi" pitchFamily="34" charset="0"/>
              </a:rPr>
              <a:t>must</a:t>
            </a:r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 even this difference </a:t>
            </a:r>
          </a:p>
          <a:p>
            <a:pPr algn="ctr"/>
            <a:r>
              <a:rPr lang="en-CA" sz="3600" dirty="0" smtClean="0">
                <a:solidFill>
                  <a:srgbClr val="FF0000"/>
                </a:solidFill>
                <a:latin typeface="Berlin Sans FB Demi" pitchFamily="34" charset="0"/>
              </a:rPr>
              <a:t>out!</a:t>
            </a:r>
            <a:endParaRPr lang="en-CA" sz="36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768" y="444481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3610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4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13860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968" y="446175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7200" y="5153034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200" y="5930793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B050"/>
                </a:solidFill>
                <a:latin typeface="Berlin Sans FB Demi" pitchFamily="34" charset="0"/>
              </a:rPr>
              <a:t>We call this </a:t>
            </a:r>
            <a:r>
              <a:rPr lang="en-CA" sz="3600" dirty="0" smtClean="0">
                <a:solidFill>
                  <a:srgbClr val="7030A0"/>
                </a:solidFill>
                <a:latin typeface="Berlin Sans FB Demi" pitchFamily="34" charset="0"/>
              </a:rPr>
              <a:t>BALANCING THE EQUATION</a:t>
            </a:r>
            <a:endParaRPr lang="en-CA" sz="36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arrow.</a:t>
            </a:r>
          </a:p>
        </p:txBody>
      </p:sp>
    </p:spTree>
    <p:extLst>
      <p:ext uri="{BB962C8B-B14F-4D97-AF65-F5344CB8AC3E}">
        <p14:creationId xmlns="" xmlns:p14="http://schemas.microsoft.com/office/powerpoint/2010/main" val="36048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0198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1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-243408"/>
            <a:ext cx="9144000" cy="1136104"/>
          </a:xfrm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070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Energy (temperature) CHANGE</a:t>
            </a:r>
            <a:endParaRPr lang="en-CA" sz="36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" y="1605866"/>
            <a:ext cx="3887479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" y="3701367"/>
            <a:ext cx="4585856" cy="31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914057" y="1699067"/>
            <a:ext cx="5236902" cy="17281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C000"/>
                </a:solidFill>
                <a:latin typeface="Berlin Sans FB Demi" pitchFamily="34" charset="0"/>
              </a:rPr>
              <a:t>Energy, in the form of heat, light, sound or electricity, is produced </a:t>
            </a:r>
            <a:endParaRPr lang="en-CA" sz="3600" dirty="0">
              <a:solidFill>
                <a:srgbClr val="FFC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75" y="3701367"/>
            <a:ext cx="4545484" cy="31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52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2060848"/>
            <a:ext cx="9123408" cy="866868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srgbClr val="7030A0"/>
                </a:solidFill>
                <a:latin typeface="Bernard MT Condensed" pitchFamily="18" charset="0"/>
                <a:cs typeface="Arial" pitchFamily="34" charset="0"/>
              </a:rPr>
              <a:t>Easy Way To Balance an Equation?</a:t>
            </a:r>
            <a:endParaRPr lang="en-CA" sz="4800" b="1" dirty="0">
              <a:solidFill>
                <a:srgbClr val="7030A0"/>
              </a:solidFill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997204" y="2924944"/>
            <a:ext cx="5188664" cy="374441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dirty="0" smtClean="0">
                <a:solidFill>
                  <a:srgbClr val="00B050"/>
                </a:solidFill>
                <a:latin typeface="Berlin Sans FB Demi" pitchFamily="34" charset="0"/>
              </a:rPr>
              <a:t>Practice,</a:t>
            </a:r>
          </a:p>
          <a:p>
            <a:pPr algn="ctr"/>
            <a:r>
              <a:rPr lang="en-CA" sz="8000" dirty="0" smtClean="0">
                <a:solidFill>
                  <a:srgbClr val="00B050"/>
                </a:solidFill>
                <a:latin typeface="Berlin Sans FB Demi" pitchFamily="34" charset="0"/>
              </a:rPr>
              <a:t>Practice,</a:t>
            </a:r>
          </a:p>
          <a:p>
            <a:pPr algn="ctr"/>
            <a:r>
              <a:rPr lang="en-CA" sz="8000" dirty="0" smtClean="0">
                <a:solidFill>
                  <a:srgbClr val="00B050"/>
                </a:solidFill>
                <a:latin typeface="Berlin Sans FB Demi" pitchFamily="34" charset="0"/>
              </a:rPr>
              <a:t>Practice!</a:t>
            </a:r>
            <a:endParaRPr lang="en-CA" sz="80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2060848"/>
            <a:ext cx="9123408" cy="866868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srgbClr val="7030A0"/>
                </a:solidFill>
                <a:latin typeface="Bernard MT Condensed" pitchFamily="18" charset="0"/>
                <a:cs typeface="Arial" pitchFamily="34" charset="0"/>
              </a:rPr>
              <a:t>Easy Way To Balance an Equation?</a:t>
            </a:r>
            <a:endParaRPr lang="en-CA" sz="4800" b="1" dirty="0">
              <a:solidFill>
                <a:srgbClr val="7030A0"/>
              </a:solidFill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33326" y="2927716"/>
            <a:ext cx="9090755" cy="3864750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dirty="0" smtClean="0">
                <a:solidFill>
                  <a:srgbClr val="00B050"/>
                </a:solidFill>
                <a:latin typeface="Berlin Sans FB Demi" pitchFamily="34" charset="0"/>
              </a:rPr>
              <a:t>Our textbook offers many helpful hints!</a:t>
            </a:r>
          </a:p>
          <a:p>
            <a:pPr algn="ctr"/>
            <a:r>
              <a:rPr lang="en-CA" sz="6600" dirty="0" smtClean="0">
                <a:solidFill>
                  <a:srgbClr val="7030A0"/>
                </a:solidFill>
                <a:latin typeface="Berlin Sans FB Demi" pitchFamily="34" charset="0"/>
              </a:rPr>
              <a:t>You Can Develop Your Own Way!</a:t>
            </a:r>
            <a:endParaRPr lang="en-CA" sz="66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4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425" y="2100216"/>
            <a:ext cx="9123408" cy="132878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How many different atoms do we have? </a:t>
            </a:r>
            <a:endParaRPr lang="en-CA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936" y="548406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1781" y="549836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3269" y="549836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6774" y="5531681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3521" y="5498359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56014" y="2924944"/>
            <a:ext cx="2886227" cy="1883773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3800" dirty="0">
                <a:solidFill>
                  <a:srgbClr val="00B050"/>
                </a:solidFill>
                <a:latin typeface="Berlin Sans FB Demi" pitchFamily="34" charset="0"/>
              </a:rPr>
              <a:t>5</a:t>
            </a:r>
            <a:endParaRPr lang="en-CA" sz="138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0198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8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 animBg="1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2413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How many of </a:t>
            </a:r>
            <a:r>
              <a:rPr lang="en-CA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atom </a:t>
            </a:r>
            <a:r>
              <a:rPr lang="en-CA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each side do we have? </a:t>
            </a:r>
            <a:endParaRPr lang="en-CA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905000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1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. Hint: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are always the easiest to balance (using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en-CA" sz="4000" b="1" baseline="-250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2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O,</a:t>
            </a:r>
            <a:r>
              <a:rPr lang="en-CA" sz="4000" b="1" dirty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en-CA" sz="4000" b="1" baseline="-250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2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,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or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4000" b="1" baseline="-250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2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). So do them at the end!</a:t>
            </a:r>
            <a:endParaRPr lang="en-CA" sz="4000" b="1" dirty="0">
              <a:solidFill>
                <a:srgbClr val="0000CC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7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905000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2. Leave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, H and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 P 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(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P</a:t>
            </a:r>
            <a:r>
              <a:rPr lang="en-CA" sz="40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is balanced right now) alone for now. </a:t>
            </a:r>
            <a:endParaRPr lang="en-CA" sz="4000" b="1" dirty="0">
              <a:solidFill>
                <a:srgbClr val="0000CC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3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3. Balance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</a:t>
            </a:r>
            <a:endParaRPr lang="en-CA" sz="66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083446" y="3488866"/>
            <a:ext cx="4822904" cy="3369133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Multiply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NH</a:t>
            </a:r>
            <a:r>
              <a:rPr lang="en-CA" sz="5400" b="1" baseline="-250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3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by 3 to get 3 nitrogen atoms on the right side</a:t>
            </a:r>
            <a:endParaRPr lang="en-CA" sz="5400" b="1" dirty="0">
              <a:solidFill>
                <a:srgbClr val="0000CC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905000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4. Adjust the number of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</a:t>
            </a:r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66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6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1905000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4. Adjust the number of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</a:t>
            </a:r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66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0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1905000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4. Adjust the number of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</a:t>
            </a:r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66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5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-243408"/>
            <a:ext cx="9144000" cy="1136104"/>
          </a:xfrm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2809"/>
            <a:ext cx="4098936" cy="31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84517" y="836712"/>
            <a:ext cx="5715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COLOR CHANGE</a:t>
            </a:r>
            <a:endParaRPr lang="en-CA" sz="48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37" y="3742809"/>
            <a:ext cx="4928666" cy="31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022"/>
            <a:ext cx="3284517" cy="280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284516" y="1484783"/>
            <a:ext cx="5859483" cy="2258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C000"/>
                </a:solidFill>
                <a:latin typeface="Berlin Sans FB Demi" pitchFamily="34" charset="0"/>
              </a:rPr>
              <a:t>The final product(s) may have a different color than the colors of the starting materials. </a:t>
            </a:r>
            <a:endParaRPr lang="en-CA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6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40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5. Balance </a:t>
            </a:r>
            <a:r>
              <a:rPr lang="en-CA" sz="66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Na</a:t>
            </a:r>
            <a:endParaRPr lang="en-CA" sz="66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083446" y="3488866"/>
            <a:ext cx="4822904" cy="3252501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Multiply </a:t>
            </a:r>
            <a:r>
              <a:rPr lang="en-CA" sz="5400" b="1" dirty="0" err="1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NaOH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by 3 to get 3 sodium atoms on the right side</a:t>
            </a:r>
            <a:endParaRPr lang="en-CA" sz="5400" b="1" dirty="0">
              <a:solidFill>
                <a:srgbClr val="0000CC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8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41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1752600"/>
            <a:ext cx="9123408" cy="910952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6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. Adjust the number of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Na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54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0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1752600"/>
            <a:ext cx="9123408" cy="910952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6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. Adjust the number of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Na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54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4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1752600"/>
            <a:ext cx="9123408" cy="910952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6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. Adjust the number of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Na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54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1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1752600"/>
            <a:ext cx="9123408" cy="910952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6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. Adjust the number of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Na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,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endParaRPr lang="en-CA" sz="54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2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7. Balance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and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using 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en-CA" sz="5400" b="1" baseline="-25000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2</a:t>
            </a:r>
            <a:r>
              <a:rPr lang="en-CA" sz="5400" b="1" dirty="0" smtClean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endParaRPr lang="en-CA" sz="5400" b="1" dirty="0">
              <a:solidFill>
                <a:srgbClr val="FF000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051448" y="4117799"/>
            <a:ext cx="4822904" cy="117829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Multiply </a:t>
            </a:r>
            <a:r>
              <a:rPr lang="en-CA" sz="5400" b="1" dirty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H</a:t>
            </a:r>
            <a:r>
              <a:rPr lang="en-CA" sz="5400" b="1" baseline="-25000" dirty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2</a:t>
            </a:r>
            <a:r>
              <a:rPr lang="en-CA" sz="5400" b="1" dirty="0">
                <a:solidFill>
                  <a:srgbClr val="FF0000"/>
                </a:solidFill>
                <a:latin typeface="Agency FB" pitchFamily="34" charset="0"/>
                <a:cs typeface="Arial" pitchFamily="34" charset="0"/>
              </a:rPr>
              <a:t>O</a:t>
            </a:r>
            <a:r>
              <a:rPr lang="en-CA" sz="5400" b="1" dirty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 </a:t>
            </a:r>
            <a:r>
              <a:rPr lang="en-CA" sz="5400" b="1" dirty="0" smtClean="0">
                <a:solidFill>
                  <a:srgbClr val="0000CC"/>
                </a:solidFill>
                <a:latin typeface="Agency FB" pitchFamily="34" charset="0"/>
                <a:cs typeface="Arial" pitchFamily="34" charset="0"/>
              </a:rPr>
              <a:t>by 3</a:t>
            </a:r>
            <a:endParaRPr lang="en-CA" sz="5400" b="1" dirty="0">
              <a:solidFill>
                <a:srgbClr val="0000CC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026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7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8. Adjust the number </a:t>
            </a:r>
            <a:r>
              <a:rPr lang="en-CA" sz="54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O </a:t>
            </a:r>
            <a:r>
              <a:rPr lang="en-CA" sz="54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and</a:t>
            </a:r>
            <a:r>
              <a:rPr lang="en-CA" sz="54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 H</a:t>
            </a:r>
            <a:endParaRPr lang="en-CA" sz="5400" b="1" dirty="0">
              <a:solidFill>
                <a:srgbClr val="7030A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026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6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47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8. Adjust the number </a:t>
            </a:r>
            <a:r>
              <a:rPr lang="en-CA" sz="54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O </a:t>
            </a:r>
            <a:r>
              <a:rPr lang="en-CA" sz="54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and</a:t>
            </a:r>
            <a:r>
              <a:rPr lang="en-CA" sz="54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 H</a:t>
            </a:r>
            <a:endParaRPr lang="en-CA" sz="5400" b="1" dirty="0">
              <a:solidFill>
                <a:srgbClr val="7030A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026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6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4066" y="6224910"/>
            <a:ext cx="7620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PO4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52" y="306896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26" y="370048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26" y="425166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152" y="491939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8336" y="5568532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5615"/>
            <a:ext cx="9198259" cy="86305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Balancing a Chemical Equation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2060848"/>
            <a:ext cx="9123408" cy="1296144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8. Adjust the number </a:t>
            </a:r>
            <a:r>
              <a:rPr lang="en-CA" sz="54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O </a:t>
            </a:r>
            <a:r>
              <a:rPr lang="en-CA" sz="5400" b="1" dirty="0" smtClean="0">
                <a:solidFill>
                  <a:srgbClr val="00B0F0"/>
                </a:solidFill>
                <a:latin typeface="Agency FB" pitchFamily="34" charset="0"/>
                <a:cs typeface="Arial" pitchFamily="34" charset="0"/>
              </a:rPr>
              <a:t>and</a:t>
            </a:r>
            <a:r>
              <a:rPr lang="en-CA" sz="54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 H</a:t>
            </a:r>
            <a:endParaRPr lang="en-CA" sz="5400" b="1" dirty="0">
              <a:solidFill>
                <a:srgbClr val="7030A0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868" y="3089919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0442" y="372144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15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442" y="427262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7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85868" y="494035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0380" y="558949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0935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0267" y="915017"/>
            <a:ext cx="4140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929574" y="3616334"/>
            <a:ext cx="5188664" cy="1872208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1500" dirty="0" smtClean="0">
                <a:solidFill>
                  <a:srgbClr val="00B050"/>
                </a:solidFill>
                <a:latin typeface="Berlin Sans FB Demi" pitchFamily="34" charset="0"/>
              </a:rPr>
              <a:t>DONE!</a:t>
            </a:r>
            <a:endParaRPr lang="en-CA" sz="115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5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Google</a:t>
            </a:r>
            <a:r>
              <a:rPr lang="en-US" dirty="0" smtClean="0"/>
              <a:t>: SAS Curriculum Pathways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Log in name: </a:t>
            </a:r>
            <a:r>
              <a:rPr lang="en-US" dirty="0" smtClean="0"/>
              <a:t>row57itself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Select</a:t>
            </a:r>
            <a:r>
              <a:rPr lang="en-US" dirty="0" smtClean="0"/>
              <a:t>: Science - </a:t>
            </a:r>
            <a:r>
              <a:rPr lang="en-US" b="1" dirty="0" smtClean="0">
                <a:solidFill>
                  <a:srgbClr val="7030A0"/>
                </a:solidFill>
              </a:rPr>
              <a:t>Chemical Equations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SAS Curriculum Pathway</a:t>
            </a:r>
            <a:endParaRPr lang="en-US" sz="4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36521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0"/>
            <a:ext cx="9144000" cy="892696"/>
          </a:xfrm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21" y="3769782"/>
            <a:ext cx="3210542" cy="30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39"/>
            <a:ext cx="5944221" cy="30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2166" y="836712"/>
            <a:ext cx="5502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STATE CHANGE</a:t>
            </a:r>
            <a:endParaRPr lang="en-CA" sz="48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2166" y="1556793"/>
            <a:ext cx="5491834" cy="223224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C000"/>
                </a:solidFill>
                <a:latin typeface="Berlin Sans FB Demi" pitchFamily="34" charset="0"/>
              </a:rPr>
              <a:t>The final materials may include  a substance in a state that is different from the starting materials</a:t>
            </a:r>
            <a:endParaRPr lang="en-CA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88310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Using Chemical Word Equations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931218"/>
            <a:ext cx="9123408" cy="271380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You have to be able to translate this kind of word equations into “regular” chemical equations:</a:t>
            </a:r>
            <a:endParaRPr lang="en-CA" sz="5400" b="1" dirty="0">
              <a:solidFill>
                <a:prstClr val="black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58336" y="3861048"/>
            <a:ext cx="9123408" cy="271380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Liquid water reacts with powdered sodium oxide to produce aqueous sodium hydroxide</a:t>
            </a:r>
            <a:endParaRPr lang="en-CA" sz="4800" b="1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4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88310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Using Chemical Word Equations</a:t>
            </a:r>
            <a:endParaRPr lang="en-CA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58336" y="931218"/>
            <a:ext cx="9123408" cy="271380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You have to be able to translate this kind of word equations into “regular” chemical equations:</a:t>
            </a:r>
            <a:endParaRPr lang="en-CA" sz="5400" b="1" dirty="0">
              <a:solidFill>
                <a:prstClr val="black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-58336" y="3619872"/>
            <a:ext cx="9123408" cy="271380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Aqueous hydrochloric acid reacts with calcium carbonate crystals, producing aqueous calcium chloride, gaseous carbon dioxide, and liquid water</a:t>
            </a:r>
            <a:endParaRPr lang="en-CA" sz="4400" b="1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 reacts with powdered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hydroxide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28800"/>
            <a:ext cx="5016999" cy="22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6768" y="3772716"/>
            <a:ext cx="9198259" cy="2968652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Words like:</a:t>
            </a:r>
          </a:p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“powder,”</a:t>
            </a:r>
          </a:p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“crystals,”</a:t>
            </a:r>
          </a:p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“precipitate” 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0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 reacts with powdered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hydroxide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28800"/>
            <a:ext cx="5016999" cy="22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6768" y="3772716"/>
            <a:ext cx="9198259" cy="1744516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srgbClr val="FF0000"/>
                </a:solidFill>
                <a:latin typeface="Berlin Sans FB Demi" pitchFamily="34" charset="0"/>
              </a:rPr>
              <a:t>m</a:t>
            </a:r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ean</a:t>
            </a:r>
          </a:p>
          <a:p>
            <a:pPr algn="ctr"/>
            <a:r>
              <a:rPr lang="en-CA" sz="4400" dirty="0">
                <a:solidFill>
                  <a:prstClr val="black"/>
                </a:solidFill>
                <a:latin typeface="Berlin Sans FB Demi" pitchFamily="34" charset="0"/>
              </a:rPr>
              <a:t>t</a:t>
            </a:r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hat particular species is a solid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8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reacts with powdered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hydroxide</a:t>
            </a:r>
          </a:p>
        </p:txBody>
      </p:sp>
    </p:spTree>
    <p:extLst>
      <p:ext uri="{BB962C8B-B14F-4D97-AF65-F5344CB8AC3E}">
        <p14:creationId xmlns="" xmlns:p14="http://schemas.microsoft.com/office/powerpoint/2010/main" val="8383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reacts with powdered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hydroxide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398" y="2060848"/>
            <a:ext cx="2333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834" y="2082626"/>
            <a:ext cx="3123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1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99129" y="2279485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0970" y="2071737"/>
            <a:ext cx="2038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1998" y="3672033"/>
            <a:ext cx="9198259" cy="87225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BALANCE THE EQUATION!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3514" y="1917707"/>
            <a:ext cx="4140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0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54259" y="0"/>
            <a:ext cx="9198259" cy="1975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Aqueous hydrochloric acid reacts with calcium carbonate crystals, producing aqueous calcium chloride, gaseous carbon dioxide, and liquid water</a:t>
            </a:r>
          </a:p>
        </p:txBody>
      </p:sp>
    </p:spTree>
    <p:extLst>
      <p:ext uri="{BB962C8B-B14F-4D97-AF65-F5344CB8AC3E}">
        <p14:creationId xmlns="" xmlns:p14="http://schemas.microsoft.com/office/powerpoint/2010/main" val="15580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150381" y="0"/>
            <a:ext cx="9533607" cy="1975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hydrochloric acid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reacts with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calcium carbonate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 crystals, producing 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calcium chloride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, gaseous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carbon dioxide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, and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liquid 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57232" y="2296346"/>
            <a:ext cx="218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CaCO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2296347"/>
            <a:ext cx="2123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4018" y="2287780"/>
            <a:ext cx="1722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HCl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533974" y="2468249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05108" y="2276872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CaCl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9050" y="2352834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1998" y="3672033"/>
            <a:ext cx="9198259" cy="87225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BALANCE THE EQUATION!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5256" y="2188624"/>
            <a:ext cx="4140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6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/>
      <p:bldP spid="24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54259" y="0"/>
            <a:ext cx="9198259" cy="1975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Aqueous hydrochloric acid reacts with calcium carbonate crystals, producing aqueous calcium chloride, gaseous carbon dioxide, and liquid water</a:t>
            </a:r>
          </a:p>
        </p:txBody>
      </p:sp>
    </p:spTree>
    <p:extLst>
      <p:ext uri="{BB962C8B-B14F-4D97-AF65-F5344CB8AC3E}">
        <p14:creationId xmlns:p14="http://schemas.microsoft.com/office/powerpoint/2010/main" xmlns="" val="24525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150381" y="0"/>
            <a:ext cx="9533607" cy="1975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hydrochloric acid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reacts with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calcium carbonate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 crystals, producing 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calcium chloride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, gaseous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carbon dioxide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, and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liquid 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57232" y="2296346"/>
            <a:ext cx="218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CaCO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2296347"/>
            <a:ext cx="2123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4018" y="2287780"/>
            <a:ext cx="1722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HCl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533974" y="2468249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05108" y="2276872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CaCl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9050" y="2352834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1998" y="3672033"/>
            <a:ext cx="9198259" cy="87225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BALANCE THE EQUATION!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5256" y="2188624"/>
            <a:ext cx="4140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0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/>
      <p:bldP spid="2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-243408"/>
            <a:ext cx="9144000" cy="1136104"/>
          </a:xfrm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337" y="941416"/>
            <a:ext cx="7611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4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ODOR (smell) CHANGE</a:t>
            </a:r>
            <a:endParaRPr lang="en-CA" sz="44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99792" cy="266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6" y="4345041"/>
            <a:ext cx="2794324" cy="25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361536"/>
            <a:ext cx="3626306" cy="24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860"/>
            <a:ext cx="2699791" cy="26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685402" y="1988840"/>
            <a:ext cx="6444208" cy="179015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FFC000"/>
                </a:solidFill>
                <a:latin typeface="Berlin Sans FB Demi" pitchFamily="34" charset="0"/>
              </a:rPr>
              <a:t>The final materials may have different odours than those of the starting materials</a:t>
            </a:r>
            <a:endParaRPr lang="en-CA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2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900" dirty="0" smtClean="0">
                <a:solidFill>
                  <a:srgbClr val="FF0000"/>
                </a:solidFill>
                <a:latin typeface="Berlin Sans FB Demi" pitchFamily="34" charset="0"/>
              </a:rPr>
              <a:t>TEXTBOOK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211</a:t>
            </a: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Practice Problems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60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900" dirty="0" smtClean="0">
                <a:solidFill>
                  <a:srgbClr val="FF0000"/>
                </a:solidFill>
                <a:latin typeface="Berlin Sans FB Demi" pitchFamily="34" charset="0"/>
              </a:rPr>
              <a:t>WORKBOOK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77 - 78</a:t>
            </a: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all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61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8900" dirty="0" smtClean="0">
                <a:solidFill>
                  <a:srgbClr val="FF0000"/>
                </a:solidFill>
                <a:latin typeface="Berlin Sans FB Demi" pitchFamily="34" charset="0"/>
              </a:rPr>
              <a:t>WORKBOOK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77 - 78</a:t>
            </a: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all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62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-243408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en-CA" sz="4400" dirty="0" smtClean="0">
                <a:solidFill>
                  <a:srgbClr val="FFFF00"/>
                </a:solidFill>
                <a:latin typeface="Berlin Sans FB Demi" pitchFamily="34" charset="0"/>
              </a:rPr>
              <a:t>In general…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7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533400"/>
            <a:ext cx="9036496" cy="141374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dirty="0" smtClean="0">
                <a:solidFill>
                  <a:srgbClr val="C6E7FC">
                    <a:lumMod val="60000"/>
                    <a:lumOff val="40000"/>
                  </a:srgbClr>
                </a:solidFill>
                <a:latin typeface="Arial Black" pitchFamily="34" charset="0"/>
              </a:rPr>
              <a:t>A chemical reaction occurs when the starting species form different chemicals</a:t>
            </a:r>
            <a:endParaRPr lang="en-CA" sz="3200" dirty="0">
              <a:solidFill>
                <a:srgbClr val="C6E7FC">
                  <a:lumMod val="60000"/>
                  <a:lumOff val="40000"/>
                </a:srgbClr>
              </a:solidFill>
              <a:latin typeface="Arial Black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7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441"/>
            <a:ext cx="3198328" cy="47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3" y="2106442"/>
            <a:ext cx="2659547" cy="4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28" y="2106441"/>
            <a:ext cx="3286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310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2910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  <a:latin typeface="Berlin Sans FB Demi" pitchFamily="34" charset="0"/>
              </a:rPr>
              <a:t>A Chemical Equation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04" y="914400"/>
            <a:ext cx="8731696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CA" b="1" dirty="0" smtClean="0"/>
              <a:t>Is an equation that shows the chemicals used up and produced during </a:t>
            </a:r>
            <a:r>
              <a:rPr lang="en-CA" b="1" dirty="0" smtClean="0">
                <a:solidFill>
                  <a:srgbClr val="002060"/>
                </a:solidFill>
                <a:latin typeface="Berlin Sans FB" pitchFamily="34" charset="0"/>
              </a:rPr>
              <a:t>a chemical reaction</a:t>
            </a:r>
            <a:endParaRPr lang="en-CA" b="1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33600"/>
            <a:ext cx="8382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REACTANTS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PRODUCTS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352800"/>
            <a:ext cx="71628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</a:t>
            </a:r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NaCl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62" name="Picture 2" descr="http://www.angelo.edu/faculty/kboudrea/demos/sodium_chlorine/Sodium_Chlorine_1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343400"/>
            <a:ext cx="3048000" cy="2286001"/>
          </a:xfrm>
          <a:prstGeom prst="rect">
            <a:avLst/>
          </a:prstGeom>
          <a:noFill/>
        </p:spPr>
      </p:pic>
      <p:pic>
        <p:nvPicPr>
          <p:cNvPr id="40965" name="Picture 5" descr="C:\Documents and Settings\a.vlacil\Desktop\Science 10\5. 4.3 Chemical Equations\pics\NaCl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67200"/>
            <a:ext cx="3352800" cy="2246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96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79141" y="0"/>
            <a:ext cx="8664859" cy="863051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2060"/>
                </a:solidFill>
                <a:latin typeface="Berlin Sans FB Demi" pitchFamily="34" charset="0"/>
              </a:rPr>
              <a:t>Chemical REACTIONS</a:t>
            </a:r>
            <a:endParaRPr lang="en-CA" sz="44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 wrap="none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CA" b="1" dirty="0" smtClean="0">
                <a:solidFill>
                  <a:schemeClr val="tx1"/>
                </a:solidFill>
                <a:latin typeface="Agency FB" pitchFamily="34" charset="0"/>
              </a:rPr>
              <a:t>Can be represented by</a:t>
            </a:r>
            <a:endParaRPr lang="en-CA" u="sng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12975" cy="9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733800"/>
            <a:ext cx="9144000" cy="685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Ethanol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  +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oxygen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   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  <a:sym typeface="Wingdings" pitchFamily="2" charset="2"/>
              </a:rPr>
              <a:t>   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  <a:sym typeface="Wingdings" pitchFamily="2" charset="2"/>
              </a:rPr>
              <a:t>carbon</a:t>
            </a:r>
            <a:r>
              <a:rPr kumimoji="0" lang="en-CA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  <a:sym typeface="Wingdings" pitchFamily="2" charset="2"/>
              </a:rPr>
              <a:t> dioxide </a:t>
            </a:r>
            <a:r>
              <a:rPr kumimoji="0" lang="en-CA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  <a:sym typeface="Wingdings" pitchFamily="2" charset="2"/>
              </a:rPr>
              <a:t>+ </a:t>
            </a:r>
            <a:r>
              <a:rPr kumimoji="0" lang="en-CA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  <a:sym typeface="Wingdings" pitchFamily="2" charset="2"/>
              </a:rPr>
              <a:t>water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gency FB" pitchFamily="34" charset="0"/>
                <a:ea typeface="+mj-ea"/>
                <a:cs typeface="+mj-cs"/>
              </a:rPr>
              <a:t> 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62466" name="Picture 2" descr="http://www.chemistryland.com/CHM130FieldLab/Lab4/flamb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419600"/>
            <a:ext cx="4267200" cy="24384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4419600"/>
            <a:ext cx="4343400" cy="2123658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word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Chemical Equation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2209800"/>
            <a:ext cx="8915400" cy="14465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A </a:t>
            </a: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symbolic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Chemical Equation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oadway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0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1091</TotalTime>
  <Words>2133</Words>
  <Application>Microsoft Office PowerPoint</Application>
  <PresentationFormat>On-screen Show (4:3)</PresentationFormat>
  <Paragraphs>558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1_Pushpin</vt:lpstr>
      <vt:lpstr>2_Flow</vt:lpstr>
      <vt:lpstr>Office Theme</vt:lpstr>
      <vt:lpstr>Concourse</vt:lpstr>
      <vt:lpstr>4.3 CHEMICAL EQUATIONS</vt:lpstr>
      <vt:lpstr>Introduction to Chemical Equations</vt:lpstr>
      <vt:lpstr>Introduction to Chemical Equations</vt:lpstr>
      <vt:lpstr>Introduction to Chemical Equations</vt:lpstr>
      <vt:lpstr>Introduction to Chemical Equations</vt:lpstr>
      <vt:lpstr>Introduction to Chemical Equations</vt:lpstr>
      <vt:lpstr>In general…</vt:lpstr>
      <vt:lpstr>A Chemical Equation</vt:lpstr>
      <vt:lpstr>Can be represented by</vt:lpstr>
      <vt:lpstr>A Chemical Equation</vt:lpstr>
      <vt:lpstr>The chemical equation for a reaction gives  two important types of information:</vt:lpstr>
      <vt:lpstr>Slide 12</vt:lpstr>
      <vt:lpstr>Slide 13</vt:lpstr>
      <vt:lpstr>Refer to the following balanced chemical equation to answer these questions:  3H2  + N2 ➔ 2NH3</vt:lpstr>
      <vt:lpstr>Slide 15</vt:lpstr>
      <vt:lpstr>Conservation of mass in Chemical Reactions</vt:lpstr>
      <vt:lpstr>Conservation of mass in Chemical Reactions</vt:lpstr>
      <vt:lpstr>Conservation of mass in Chemical Reactions</vt:lpstr>
      <vt:lpstr>Conservation of mass in Chemical Reactions</vt:lpstr>
      <vt:lpstr>Conservation of mass in Chemical Reactions</vt:lpstr>
      <vt:lpstr>ATOMIC THEORY by DALTON</vt:lpstr>
      <vt:lpstr>Conservation of Mass in Chemical Reactions</vt:lpstr>
      <vt:lpstr>This principle is called The Law of Conservation of Mass</vt:lpstr>
      <vt:lpstr>Slide 24</vt:lpstr>
      <vt:lpstr>There must be the same number of each type of atom on the product side and on the reactant side of the arrow.</vt:lpstr>
      <vt:lpstr>There must be the same number of each type of atom on the product side and on the reactant side of the arrow.</vt:lpstr>
      <vt:lpstr>There must be the same number of each type of atom on the product side and on the reactant side of the arrow.</vt:lpstr>
      <vt:lpstr>There must be the same number of each type of atom on the product side and on the reactant side of the arrow.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SAS Curriculum Pathway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TEXTBOOK</vt:lpstr>
      <vt:lpstr>WORKBOOK</vt:lpstr>
      <vt:lpstr>WORKBOOK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113</cp:revision>
  <dcterms:created xsi:type="dcterms:W3CDTF">2012-06-28T04:25:18Z</dcterms:created>
  <dcterms:modified xsi:type="dcterms:W3CDTF">2013-10-30T17:21:01Z</dcterms:modified>
</cp:coreProperties>
</file>