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  <p:sldMasterId id="2147483734" r:id="rId2"/>
    <p:sldMasterId id="2147483747" r:id="rId3"/>
  </p:sldMasterIdLst>
  <p:notesMasterIdLst>
    <p:notesMasterId r:id="rId14"/>
  </p:notesMasterIdLst>
  <p:sldIdLst>
    <p:sldId id="628" r:id="rId4"/>
    <p:sldId id="619" r:id="rId5"/>
    <p:sldId id="659" r:id="rId6"/>
    <p:sldId id="661" r:id="rId7"/>
    <p:sldId id="660" r:id="rId8"/>
    <p:sldId id="620" r:id="rId9"/>
    <p:sldId id="621" r:id="rId10"/>
    <p:sldId id="547" r:id="rId11"/>
    <p:sldId id="602" r:id="rId12"/>
    <p:sldId id="62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0000FF"/>
    <a:srgbClr val="FFFFCC"/>
    <a:srgbClr val="FFFF99"/>
    <a:srgbClr val="00FFFF"/>
    <a:srgbClr val="FFFF00"/>
    <a:srgbClr val="FF0066"/>
    <a:srgbClr val="33CC33"/>
    <a:srgbClr val="FFCC66"/>
    <a:srgbClr val="008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951" autoAdjust="0"/>
    <p:restoredTop sz="94673" autoAdjust="0"/>
  </p:normalViewPr>
  <p:slideViewPr>
    <p:cSldViewPr>
      <p:cViewPr>
        <p:scale>
          <a:sx n="80" d="100"/>
          <a:sy n="80" d="100"/>
        </p:scale>
        <p:origin x="-396" y="-6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03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7A75D-FB93-4960-92B8-FBB3FF49AC92}" type="datetimeFigureOut">
              <a:rPr lang="en-CA" smtClean="0"/>
              <a:pPr/>
              <a:t>02/10/2014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3F0055-44A9-461E-ABD7-3BA793885CAC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="" xmlns:p14="http://schemas.microsoft.com/office/powerpoint/2010/main" val="105620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508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586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92251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98587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4860665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7C3A134-F1C3-464B-BF47-54DC2DE08F52}" type="datetimeFigureOut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648F39E-9C37-485F-AC97-16BB4BDF9F49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9362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06230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5943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1714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748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4701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8F39E-9C37-485F-AC97-16BB4BDF9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6016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8F39E-9C37-485F-AC97-16BB4BDF9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10/2/2014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648F39E-9C37-485F-AC97-16BB4BDF9F4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  <p:sldLayoutId id="2147483751" r:id="rId4"/>
    <p:sldLayoutId id="2147483752" r:id="rId5"/>
    <p:sldLayoutId id="2147483753" r:id="rId6"/>
    <p:sldLayoutId id="2147483754" r:id="rId7"/>
    <p:sldLayoutId id="2147483755" r:id="rId8"/>
    <p:sldLayoutId id="2147483756" r:id="rId9"/>
    <p:sldLayoutId id="2147483757" r:id="rId10"/>
    <p:sldLayoutId id="2147483758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639762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3600" dirty="0" smtClean="0">
                <a:latin typeface="Britannic Bold" pitchFamily="34" charset="0"/>
              </a:rPr>
              <a:t>4.2 Names and Formulas of Compounds</a:t>
            </a:r>
            <a:endParaRPr lang="en-US" sz="3600" dirty="0">
              <a:latin typeface="Britannic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57800" y="4495800"/>
            <a:ext cx="3429000" cy="533400"/>
          </a:xfrm>
          <a:solidFill>
            <a:srgbClr val="FFFFCC"/>
          </a:solidFill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dirty="0" smtClean="0">
                <a:solidFill>
                  <a:srgbClr val="7030A0"/>
                </a:solidFill>
                <a:latin typeface="Bauhaus 93" pitchFamily="82" charset="0"/>
              </a:rPr>
              <a:t>Pages 184 - 200</a:t>
            </a:r>
            <a:endParaRPr lang="en-US" dirty="0">
              <a:solidFill>
                <a:srgbClr val="7030A0"/>
              </a:solidFill>
              <a:latin typeface="Bauhaus 93" pitchFamily="8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1" y="1066800"/>
            <a:ext cx="4038600" cy="270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http://www.chem4kids.com/files/art/atom_naming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29200" y="1066800"/>
            <a:ext cx="4064000" cy="3048000"/>
          </a:xfrm>
          <a:prstGeom prst="rect">
            <a:avLst/>
          </a:prstGeom>
          <a:noFill/>
        </p:spPr>
      </p:pic>
      <p:pic>
        <p:nvPicPr>
          <p:cNvPr id="1029" name="Picture 5" descr="C:\Documents and Settings\a.vlacil\Desktop\Science 10 2014\2. CHEMISTRY\4.2 Names and Formulas of Compounds\atom_naming2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600" y="3886200"/>
            <a:ext cx="4286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Berlin Sans FB Demi" pitchFamily="34" charset="0"/>
              </a:rPr>
              <a:t>QUIZ</a:t>
            </a:r>
            <a:endParaRPr lang="en-US" sz="6600" dirty="0">
              <a:solidFill>
                <a:srgbClr val="0000FF"/>
              </a:solidFill>
              <a:latin typeface="Berlin Sans FB Demi" pitchFamily="34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838200"/>
          </a:xfrm>
        </p:spPr>
        <p:txBody>
          <a:bodyPr>
            <a:normAutofit/>
          </a:bodyPr>
          <a:lstStyle/>
          <a:p>
            <a:r>
              <a:rPr lang="en-US" sz="4800" smtClean="0">
                <a:solidFill>
                  <a:srgbClr val="7030A0"/>
                </a:solidFill>
                <a:latin typeface="Berlin Sans FB Demi" pitchFamily="34" charset="0"/>
              </a:rPr>
              <a:t>TBD</a:t>
            </a:r>
            <a:endParaRPr 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12192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CA" sz="2800" b="1" dirty="0" smtClean="0">
                <a:solidFill>
                  <a:schemeClr val="tx1"/>
                </a:solidFill>
                <a:latin typeface="Berlin Sans FB" pitchFamily="34" charset="0"/>
              </a:rPr>
              <a:t>COVALENT COMPOUNDS (molecules): </a:t>
            </a:r>
          </a:p>
          <a:p>
            <a:pPr marL="45720" indent="0" algn="ctr">
              <a:buNone/>
            </a:pPr>
            <a:r>
              <a:rPr lang="en-CA" sz="2400" dirty="0" smtClean="0">
                <a:solidFill>
                  <a:srgbClr val="FF0000"/>
                </a:solidFill>
                <a:latin typeface="Berlin Sans FB" pitchFamily="34" charset="0"/>
              </a:rPr>
              <a:t>contain </a:t>
            </a:r>
            <a:r>
              <a:rPr lang="en-CA" sz="2400" u="sng" dirty="0" smtClean="0">
                <a:solidFill>
                  <a:srgbClr val="0000FF"/>
                </a:solidFill>
                <a:latin typeface="Berlin Sans FB" pitchFamily="34" charset="0"/>
              </a:rPr>
              <a:t>a non metal(s) </a:t>
            </a:r>
            <a:r>
              <a:rPr lang="en-CA" sz="2400" dirty="0" smtClean="0">
                <a:solidFill>
                  <a:srgbClr val="FF0000"/>
                </a:solidFill>
                <a:latin typeface="Berlin Sans FB" pitchFamily="34" charset="0"/>
              </a:rPr>
              <a:t>bonding to </a:t>
            </a:r>
            <a:r>
              <a:rPr lang="en-CA" sz="2400" u="sng" dirty="0" smtClean="0">
                <a:solidFill>
                  <a:srgbClr val="0000FF"/>
                </a:solidFill>
                <a:latin typeface="Berlin Sans FB" pitchFamily="34" charset="0"/>
              </a:rPr>
              <a:t>a non metal(s</a:t>
            </a:r>
            <a:r>
              <a:rPr lang="en-CA" sz="2400" u="sng" dirty="0" smtClean="0">
                <a:solidFill>
                  <a:srgbClr val="0000FF"/>
                </a:solidFill>
                <a:latin typeface="Berlin Sans FB" pitchFamily="34" charset="0"/>
              </a:rPr>
              <a:t>)</a:t>
            </a:r>
            <a:endParaRPr lang="en-CA" sz="2400" u="sng" dirty="0" smtClean="0">
              <a:solidFill>
                <a:srgbClr val="0000FF"/>
              </a:solidFill>
              <a:latin typeface="Berlin Sans FB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76200"/>
            <a:ext cx="8610600" cy="1143000"/>
          </a:xfrm>
          <a:prstGeom prst="rect">
            <a:avLst/>
          </a:prstGeom>
          <a:solidFill>
            <a:srgbClr val="FFFF99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  <a:defRPr/>
            </a:pPr>
            <a:r>
              <a:rPr lang="en-CA" sz="3600" b="0" dirty="0" smtClean="0">
                <a:solidFill>
                  <a:srgbClr val="0000FF"/>
                </a:solidFill>
                <a:latin typeface="Britannic Bold" pitchFamily="34" charset="0"/>
                <a:cs typeface="Aharoni" pitchFamily="2" charset="-79"/>
              </a:rPr>
              <a:t>Naming and Writing Formulas of </a:t>
            </a:r>
            <a:r>
              <a:rPr lang="en-CA" sz="3600" b="0" dirty="0" smtClean="0">
                <a:solidFill>
                  <a:srgbClr val="FF0000"/>
                </a:solidFill>
                <a:latin typeface="Britannic Bold" pitchFamily="34" charset="0"/>
                <a:cs typeface="Aharoni" pitchFamily="2" charset="-79"/>
              </a:rPr>
              <a:t>Covalent Compounds (molecules)</a:t>
            </a:r>
            <a:endParaRPr lang="en-CA" sz="2000" b="0" dirty="0">
              <a:solidFill>
                <a:srgbClr val="FF0000"/>
              </a:solidFill>
              <a:latin typeface="Britannic Bold" pitchFamily="34" charset="0"/>
              <a:cs typeface="Aharoni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96000" y="2743201"/>
            <a:ext cx="2053533" cy="3416320"/>
          </a:xfrm>
          <a:prstGeom prst="rect">
            <a:avLst/>
          </a:prstGeom>
          <a:solidFill>
            <a:srgbClr val="FFFF99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CH</a:t>
            </a:r>
            <a:r>
              <a:rPr lang="en-US" sz="5400" b="1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NO</a:t>
            </a:r>
            <a:r>
              <a:rPr lang="en-US" sz="5400" b="1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CO</a:t>
            </a:r>
            <a:r>
              <a:rPr lang="en-US" sz="5400" b="1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</a:t>
            </a:r>
            <a:r>
              <a:rPr lang="en-US" sz="5400" b="1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endParaRPr lang="en-CA" sz="5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623" y="2346478"/>
            <a:ext cx="5276439" cy="4285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1307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2286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CA" sz="2800" b="1" dirty="0" smtClean="0">
                <a:solidFill>
                  <a:schemeClr val="tx1"/>
                </a:solidFill>
                <a:latin typeface="Berlin Sans FB" pitchFamily="34" charset="0"/>
              </a:rPr>
              <a:t>COVALENT COMPOUNDS (molecules): </a:t>
            </a:r>
          </a:p>
          <a:p>
            <a:pPr marL="45720" indent="0" algn="ctr">
              <a:buNone/>
            </a:pPr>
            <a:r>
              <a:rPr lang="en-CA" sz="2400" dirty="0" smtClean="0">
                <a:solidFill>
                  <a:srgbClr val="FF0000"/>
                </a:solidFill>
                <a:latin typeface="Berlin Sans FB" pitchFamily="34" charset="0"/>
              </a:rPr>
              <a:t>contain </a:t>
            </a:r>
            <a:r>
              <a:rPr lang="en-CA" sz="2400" u="sng" dirty="0" smtClean="0">
                <a:solidFill>
                  <a:srgbClr val="0000FF"/>
                </a:solidFill>
                <a:latin typeface="Berlin Sans FB" pitchFamily="34" charset="0"/>
              </a:rPr>
              <a:t>a non metal(s) </a:t>
            </a:r>
            <a:r>
              <a:rPr lang="en-CA" sz="2400" dirty="0" smtClean="0">
                <a:solidFill>
                  <a:srgbClr val="FF0000"/>
                </a:solidFill>
                <a:latin typeface="Berlin Sans FB" pitchFamily="34" charset="0"/>
              </a:rPr>
              <a:t>bonding to </a:t>
            </a:r>
            <a:r>
              <a:rPr lang="en-CA" sz="2400" u="sng" dirty="0" smtClean="0">
                <a:solidFill>
                  <a:srgbClr val="0000FF"/>
                </a:solidFill>
                <a:latin typeface="Berlin Sans FB" pitchFamily="34" charset="0"/>
              </a:rPr>
              <a:t>a non metal(s)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800" dirty="0">
                <a:solidFill>
                  <a:srgbClr val="002060"/>
                </a:solidFill>
                <a:latin typeface="Berlin Sans FB" pitchFamily="34" charset="0"/>
              </a:rPr>
              <a:t>because </a:t>
            </a:r>
            <a:r>
              <a:rPr lang="en-CA" sz="2800" dirty="0" smtClean="0">
                <a:solidFill>
                  <a:srgbClr val="002060"/>
                </a:solidFill>
                <a:latin typeface="Berlin Sans FB" pitchFamily="34" charset="0"/>
              </a:rPr>
              <a:t>non-metals </a:t>
            </a:r>
            <a:r>
              <a:rPr lang="en-CA" sz="2800" dirty="0">
                <a:solidFill>
                  <a:srgbClr val="002060"/>
                </a:solidFill>
                <a:latin typeface="Berlin Sans FB" pitchFamily="34" charset="0"/>
              </a:rPr>
              <a:t>combine </a:t>
            </a:r>
            <a:r>
              <a:rPr lang="en-CA" sz="2800" b="1" u="sng" dirty="0">
                <a:solidFill>
                  <a:srgbClr val="FF33CC"/>
                </a:solidFill>
                <a:latin typeface="Berlin Sans FB" pitchFamily="34" charset="0"/>
              </a:rPr>
              <a:t>in more than one </a:t>
            </a:r>
            <a:r>
              <a:rPr lang="en-CA" sz="2800" b="1" u="sng" dirty="0" smtClean="0">
                <a:solidFill>
                  <a:srgbClr val="FF33CC"/>
                </a:solidFill>
                <a:latin typeface="Berlin Sans FB" pitchFamily="34" charset="0"/>
              </a:rPr>
              <a:t>ratio </a:t>
            </a:r>
            <a:r>
              <a:rPr lang="en-CA" sz="2800" dirty="0" smtClean="0">
                <a:latin typeface="Berlin Sans FB" pitchFamily="34" charset="0"/>
              </a:rPr>
              <a:t>(i.e. </a:t>
            </a:r>
            <a:r>
              <a:rPr lang="en-CA" sz="2800" dirty="0" smtClean="0">
                <a:solidFill>
                  <a:srgbClr val="0000FF"/>
                </a:solidFill>
                <a:latin typeface="Berlin Sans FB" pitchFamily="34" charset="0"/>
              </a:rPr>
              <a:t>oxygen </a:t>
            </a:r>
            <a:r>
              <a:rPr lang="en-CA" sz="2800" dirty="0" smtClean="0">
                <a:latin typeface="Berlin Sans FB" pitchFamily="34" charset="0"/>
              </a:rPr>
              <a:t>and </a:t>
            </a:r>
            <a:r>
              <a:rPr lang="en-CA" sz="2800" dirty="0" smtClean="0">
                <a:solidFill>
                  <a:srgbClr val="0000FF"/>
                </a:solidFill>
                <a:latin typeface="Berlin Sans FB" pitchFamily="34" charset="0"/>
              </a:rPr>
              <a:t>nitrogen </a:t>
            </a:r>
            <a:r>
              <a:rPr lang="en-CA" sz="2800" dirty="0" smtClean="0">
                <a:latin typeface="Berlin Sans FB" pitchFamily="34" charset="0"/>
              </a:rPr>
              <a:t>can make </a:t>
            </a:r>
            <a:r>
              <a:rPr lang="en-CA" sz="2800" dirty="0" smtClean="0">
                <a:solidFill>
                  <a:srgbClr val="0000FF"/>
                </a:solidFill>
                <a:latin typeface="Berlin Sans FB" pitchFamily="34" charset="0"/>
              </a:rPr>
              <a:t>more than one compound</a:t>
            </a:r>
            <a:r>
              <a:rPr lang="en-CA" sz="2800" dirty="0" smtClean="0">
                <a:latin typeface="Berlin Sans FB" pitchFamily="34" charset="0"/>
              </a:rPr>
              <a:t>), </a:t>
            </a:r>
            <a:endParaRPr lang="en-CA" dirty="0" smtClean="0">
              <a:solidFill>
                <a:srgbClr val="002060"/>
              </a:solidFill>
              <a:latin typeface="Berlin Sans FB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76200"/>
            <a:ext cx="8610600" cy="1143000"/>
          </a:xfrm>
          <a:prstGeom prst="rect">
            <a:avLst/>
          </a:prstGeom>
          <a:solidFill>
            <a:srgbClr val="FFFF99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  <a:defRPr/>
            </a:pPr>
            <a:r>
              <a:rPr lang="en-CA" sz="3600" b="0" dirty="0" smtClean="0">
                <a:solidFill>
                  <a:srgbClr val="0000FF"/>
                </a:solidFill>
                <a:latin typeface="Britannic Bold" pitchFamily="34" charset="0"/>
                <a:cs typeface="Aharoni" pitchFamily="2" charset="-79"/>
              </a:rPr>
              <a:t>Naming and Writing Formulas of </a:t>
            </a:r>
            <a:r>
              <a:rPr lang="en-CA" sz="3600" b="0" dirty="0" smtClean="0">
                <a:solidFill>
                  <a:srgbClr val="FF0000"/>
                </a:solidFill>
                <a:latin typeface="Britannic Bold" pitchFamily="34" charset="0"/>
                <a:cs typeface="Aharoni" pitchFamily="2" charset="-79"/>
              </a:rPr>
              <a:t>Covalent Compounds (molecules)</a:t>
            </a:r>
            <a:endParaRPr lang="en-CA" sz="2000" b="0" dirty="0">
              <a:solidFill>
                <a:srgbClr val="FF0000"/>
              </a:solidFill>
              <a:latin typeface="Britannic Bold" pitchFamily="34" charset="0"/>
              <a:cs typeface="Aharoni" pitchFamily="2" charset="-79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295400" y="4572000"/>
            <a:ext cx="6777933" cy="1754326"/>
          </a:xfrm>
          <a:prstGeom prst="rect">
            <a:avLst/>
          </a:prstGeom>
          <a:solidFill>
            <a:srgbClr val="FFFFCC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NO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or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NO</a:t>
            </a:r>
            <a:r>
              <a:rPr lang="en-US" sz="5400" b="1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or </a:t>
            </a:r>
            <a:endParaRPr lang="en-US" sz="5400" b="1" baseline="-250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r>
              <a:rPr lang="en-US" sz="5400" b="1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r>
              <a:rPr lang="en-US" sz="5400" b="1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or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r>
              <a:rPr lang="en-US" sz="5400" b="1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r>
              <a:rPr lang="en-US" sz="5400" b="1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baseline="-250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7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2286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CA" sz="2800" b="1" dirty="0" smtClean="0">
                <a:solidFill>
                  <a:schemeClr val="tx1"/>
                </a:solidFill>
                <a:latin typeface="Berlin Sans FB" pitchFamily="34" charset="0"/>
              </a:rPr>
              <a:t>COVALENT COMPOUNDS (molecules): </a:t>
            </a:r>
          </a:p>
          <a:p>
            <a:pPr marL="45720" indent="0" algn="ctr">
              <a:buNone/>
            </a:pPr>
            <a:r>
              <a:rPr lang="en-CA" sz="2400" dirty="0" smtClean="0">
                <a:solidFill>
                  <a:srgbClr val="FF0000"/>
                </a:solidFill>
                <a:latin typeface="Berlin Sans FB" pitchFamily="34" charset="0"/>
              </a:rPr>
              <a:t>contain </a:t>
            </a:r>
            <a:r>
              <a:rPr lang="en-CA" sz="2400" u="sng" dirty="0" smtClean="0">
                <a:solidFill>
                  <a:srgbClr val="0000FF"/>
                </a:solidFill>
                <a:latin typeface="Berlin Sans FB" pitchFamily="34" charset="0"/>
              </a:rPr>
              <a:t>a non metal(s) </a:t>
            </a:r>
            <a:r>
              <a:rPr lang="en-CA" sz="2400" dirty="0" smtClean="0">
                <a:solidFill>
                  <a:srgbClr val="FF0000"/>
                </a:solidFill>
                <a:latin typeface="Berlin Sans FB" pitchFamily="34" charset="0"/>
              </a:rPr>
              <a:t>bonding to </a:t>
            </a:r>
            <a:r>
              <a:rPr lang="en-CA" sz="2400" u="sng" dirty="0" smtClean="0">
                <a:solidFill>
                  <a:srgbClr val="0000FF"/>
                </a:solidFill>
                <a:latin typeface="Berlin Sans FB" pitchFamily="34" charset="0"/>
              </a:rPr>
              <a:t>a non metal(s)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800" dirty="0">
                <a:solidFill>
                  <a:srgbClr val="002060"/>
                </a:solidFill>
                <a:latin typeface="Berlin Sans FB" pitchFamily="34" charset="0"/>
              </a:rPr>
              <a:t>because </a:t>
            </a:r>
            <a:r>
              <a:rPr lang="en-CA" sz="2800" dirty="0" smtClean="0">
                <a:solidFill>
                  <a:srgbClr val="002060"/>
                </a:solidFill>
                <a:latin typeface="Berlin Sans FB" pitchFamily="34" charset="0"/>
              </a:rPr>
              <a:t>non-metals </a:t>
            </a:r>
            <a:r>
              <a:rPr lang="en-CA" sz="2800" dirty="0">
                <a:solidFill>
                  <a:srgbClr val="002060"/>
                </a:solidFill>
                <a:latin typeface="Berlin Sans FB" pitchFamily="34" charset="0"/>
              </a:rPr>
              <a:t>combine </a:t>
            </a:r>
            <a:r>
              <a:rPr lang="en-CA" sz="2800" b="1" u="sng" dirty="0">
                <a:solidFill>
                  <a:srgbClr val="FF33CC"/>
                </a:solidFill>
                <a:latin typeface="Berlin Sans FB" pitchFamily="34" charset="0"/>
              </a:rPr>
              <a:t>in more than one </a:t>
            </a:r>
            <a:r>
              <a:rPr lang="en-CA" sz="2800" b="1" u="sng" dirty="0" smtClean="0">
                <a:solidFill>
                  <a:srgbClr val="FF33CC"/>
                </a:solidFill>
                <a:latin typeface="Berlin Sans FB" pitchFamily="34" charset="0"/>
              </a:rPr>
              <a:t>ratio </a:t>
            </a:r>
            <a:r>
              <a:rPr lang="en-CA" sz="2800" dirty="0" smtClean="0">
                <a:latin typeface="Berlin Sans FB" pitchFamily="34" charset="0"/>
              </a:rPr>
              <a:t>(i.e. </a:t>
            </a:r>
            <a:r>
              <a:rPr lang="en-CA" sz="2800" dirty="0" smtClean="0">
                <a:solidFill>
                  <a:srgbClr val="0000FF"/>
                </a:solidFill>
                <a:latin typeface="Berlin Sans FB" pitchFamily="34" charset="0"/>
              </a:rPr>
              <a:t>oxygen </a:t>
            </a:r>
            <a:r>
              <a:rPr lang="en-CA" sz="2800" dirty="0" smtClean="0">
                <a:latin typeface="Berlin Sans FB" pitchFamily="34" charset="0"/>
              </a:rPr>
              <a:t>and </a:t>
            </a:r>
            <a:r>
              <a:rPr lang="en-CA" sz="2800" dirty="0" smtClean="0">
                <a:solidFill>
                  <a:srgbClr val="0000FF"/>
                </a:solidFill>
                <a:latin typeface="Berlin Sans FB" pitchFamily="34" charset="0"/>
              </a:rPr>
              <a:t>nitrogen </a:t>
            </a:r>
            <a:r>
              <a:rPr lang="en-CA" sz="2800" dirty="0" smtClean="0">
                <a:latin typeface="Berlin Sans FB" pitchFamily="34" charset="0"/>
              </a:rPr>
              <a:t>can make </a:t>
            </a:r>
            <a:r>
              <a:rPr lang="en-CA" sz="2800" dirty="0" smtClean="0">
                <a:solidFill>
                  <a:srgbClr val="0000FF"/>
                </a:solidFill>
                <a:latin typeface="Berlin Sans FB" pitchFamily="34" charset="0"/>
              </a:rPr>
              <a:t>more than one compound</a:t>
            </a:r>
            <a:r>
              <a:rPr lang="en-CA" sz="2800" dirty="0" smtClean="0">
                <a:latin typeface="Berlin Sans FB" pitchFamily="34" charset="0"/>
              </a:rPr>
              <a:t>), </a:t>
            </a:r>
            <a:r>
              <a:rPr lang="en-CA" sz="2800" dirty="0" smtClean="0">
                <a:solidFill>
                  <a:srgbClr val="002060"/>
                </a:solidFill>
                <a:latin typeface="Berlin Sans FB" pitchFamily="34" charset="0"/>
              </a:rPr>
              <a:t>we </a:t>
            </a:r>
            <a:r>
              <a:rPr lang="en-CA" sz="2800" dirty="0">
                <a:solidFill>
                  <a:srgbClr val="002060"/>
                </a:solidFill>
                <a:latin typeface="Berlin Sans FB" pitchFamily="34" charset="0"/>
              </a:rPr>
              <a:t>must use </a:t>
            </a:r>
            <a:r>
              <a:rPr lang="en-CA" sz="2800" b="1" u="sng" dirty="0">
                <a:solidFill>
                  <a:srgbClr val="FF33CC"/>
                </a:solidFill>
                <a:latin typeface="Berlin Sans FB" pitchFamily="34" charset="0"/>
              </a:rPr>
              <a:t>prefixes</a:t>
            </a:r>
            <a:r>
              <a:rPr lang="en-CA" sz="2800" b="1" dirty="0">
                <a:solidFill>
                  <a:srgbClr val="FF33CC"/>
                </a:solidFill>
                <a:latin typeface="Berlin Sans FB" pitchFamily="34" charset="0"/>
              </a:rPr>
              <a:t> </a:t>
            </a:r>
            <a:r>
              <a:rPr lang="en-CA" sz="2800" dirty="0">
                <a:solidFill>
                  <a:srgbClr val="002060"/>
                </a:solidFill>
                <a:latin typeface="Berlin Sans FB" pitchFamily="34" charset="0"/>
              </a:rPr>
              <a:t>to indicate the </a:t>
            </a:r>
            <a:r>
              <a:rPr lang="en-CA" sz="2800" u="sng" dirty="0">
                <a:solidFill>
                  <a:srgbClr val="FF0000"/>
                </a:solidFill>
                <a:latin typeface="Berlin Sans FB" pitchFamily="34" charset="0"/>
              </a:rPr>
              <a:t>number of atoms </a:t>
            </a:r>
            <a:r>
              <a:rPr lang="en-CA" sz="2800" dirty="0">
                <a:solidFill>
                  <a:srgbClr val="002060"/>
                </a:solidFill>
                <a:latin typeface="Berlin Sans FB" pitchFamily="34" charset="0"/>
              </a:rPr>
              <a:t>of each element in the formula</a:t>
            </a:r>
            <a:r>
              <a:rPr lang="en-CA" sz="2800" dirty="0" smtClean="0">
                <a:solidFill>
                  <a:srgbClr val="002060"/>
                </a:solidFill>
                <a:latin typeface="Berlin Sans FB" pitchFamily="34" charset="0"/>
              </a:rPr>
              <a:t>.</a:t>
            </a:r>
            <a:endParaRPr lang="en-CA" dirty="0" smtClean="0">
              <a:solidFill>
                <a:srgbClr val="002060"/>
              </a:solidFill>
              <a:latin typeface="Berlin Sans FB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76200"/>
            <a:ext cx="8610600" cy="1143000"/>
          </a:xfrm>
          <a:prstGeom prst="rect">
            <a:avLst/>
          </a:prstGeom>
          <a:solidFill>
            <a:srgbClr val="FFFF99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  <a:defRPr/>
            </a:pPr>
            <a:r>
              <a:rPr lang="en-CA" sz="3600" b="0" dirty="0" smtClean="0">
                <a:solidFill>
                  <a:srgbClr val="0000FF"/>
                </a:solidFill>
                <a:latin typeface="Britannic Bold" pitchFamily="34" charset="0"/>
                <a:cs typeface="Aharoni" pitchFamily="2" charset="-79"/>
              </a:rPr>
              <a:t>Naming and Writing Formulas of </a:t>
            </a:r>
            <a:r>
              <a:rPr lang="en-CA" sz="3600" b="0" dirty="0" smtClean="0">
                <a:solidFill>
                  <a:srgbClr val="FF0000"/>
                </a:solidFill>
                <a:latin typeface="Britannic Bold" pitchFamily="34" charset="0"/>
                <a:cs typeface="Aharoni" pitchFamily="2" charset="-79"/>
              </a:rPr>
              <a:t>Covalent Compounds (molecules)</a:t>
            </a:r>
            <a:endParaRPr lang="en-CA" sz="2000" b="0" dirty="0">
              <a:solidFill>
                <a:srgbClr val="FF0000"/>
              </a:solidFill>
              <a:latin typeface="Britannic Bold" pitchFamily="34" charset="0"/>
              <a:cs typeface="Aharoni" pitchFamily="2" charset="-79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4572000"/>
            <a:ext cx="6777933" cy="1754326"/>
          </a:xfrm>
          <a:prstGeom prst="rect">
            <a:avLst/>
          </a:prstGeom>
          <a:solidFill>
            <a:srgbClr val="FFFFCC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NO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or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NO</a:t>
            </a:r>
            <a:r>
              <a:rPr lang="en-US" sz="5400" b="1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or </a:t>
            </a:r>
            <a:endParaRPr lang="en-US" sz="5400" b="1" baseline="-250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r>
              <a:rPr lang="en-US" sz="5400" b="1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r>
              <a:rPr lang="en-US" sz="5400" b="1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or 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r>
              <a:rPr lang="en-US" sz="5400" b="1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r>
              <a:rPr lang="en-US" sz="5400" b="1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4</a:t>
            </a:r>
            <a:endParaRPr lang="en-US" sz="5400" b="1" baseline="-2500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73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86800" cy="5181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" indent="0" algn="ctr">
              <a:buNone/>
            </a:pPr>
            <a:r>
              <a:rPr lang="en-CA" sz="2800" b="1" dirty="0" smtClean="0">
                <a:solidFill>
                  <a:schemeClr val="tx1"/>
                </a:solidFill>
                <a:latin typeface="Berlin Sans FB" pitchFamily="34" charset="0"/>
              </a:rPr>
              <a:t>COVALENT COMPOUNDS (molecules): </a:t>
            </a:r>
          </a:p>
          <a:p>
            <a:pPr marL="45720" indent="0" algn="ctr">
              <a:buNone/>
            </a:pPr>
            <a:r>
              <a:rPr lang="en-CA" sz="2400" dirty="0" smtClean="0">
                <a:solidFill>
                  <a:srgbClr val="FF0000"/>
                </a:solidFill>
                <a:latin typeface="Berlin Sans FB" pitchFamily="34" charset="0"/>
              </a:rPr>
              <a:t>contain </a:t>
            </a:r>
            <a:r>
              <a:rPr lang="en-CA" sz="2400" u="sng" dirty="0" smtClean="0">
                <a:solidFill>
                  <a:srgbClr val="0000FF"/>
                </a:solidFill>
                <a:latin typeface="Berlin Sans FB" pitchFamily="34" charset="0"/>
              </a:rPr>
              <a:t>a non metal(s) </a:t>
            </a:r>
            <a:r>
              <a:rPr lang="en-CA" sz="2400" dirty="0" smtClean="0">
                <a:solidFill>
                  <a:srgbClr val="FF0000"/>
                </a:solidFill>
                <a:latin typeface="Berlin Sans FB" pitchFamily="34" charset="0"/>
              </a:rPr>
              <a:t>bonding to </a:t>
            </a:r>
            <a:r>
              <a:rPr lang="en-CA" sz="2400" u="sng" dirty="0" smtClean="0">
                <a:solidFill>
                  <a:srgbClr val="0000FF"/>
                </a:solidFill>
                <a:latin typeface="Berlin Sans FB" pitchFamily="34" charset="0"/>
              </a:rPr>
              <a:t>a non metal(s)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2800" dirty="0">
                <a:solidFill>
                  <a:srgbClr val="002060"/>
                </a:solidFill>
                <a:latin typeface="Berlin Sans FB" pitchFamily="34" charset="0"/>
              </a:rPr>
              <a:t>because </a:t>
            </a:r>
            <a:r>
              <a:rPr lang="en-CA" sz="2800" dirty="0" smtClean="0">
                <a:solidFill>
                  <a:srgbClr val="002060"/>
                </a:solidFill>
                <a:latin typeface="Berlin Sans FB" pitchFamily="34" charset="0"/>
              </a:rPr>
              <a:t>non-metals </a:t>
            </a:r>
            <a:r>
              <a:rPr lang="en-CA" sz="2800" dirty="0">
                <a:solidFill>
                  <a:srgbClr val="002060"/>
                </a:solidFill>
                <a:latin typeface="Berlin Sans FB" pitchFamily="34" charset="0"/>
              </a:rPr>
              <a:t>combine </a:t>
            </a:r>
            <a:r>
              <a:rPr lang="en-CA" sz="2800" b="1" u="sng" dirty="0">
                <a:solidFill>
                  <a:srgbClr val="FF33CC"/>
                </a:solidFill>
                <a:latin typeface="Berlin Sans FB" pitchFamily="34" charset="0"/>
              </a:rPr>
              <a:t>in more than one </a:t>
            </a:r>
            <a:r>
              <a:rPr lang="en-CA" sz="2800" b="1" u="sng" dirty="0" smtClean="0">
                <a:solidFill>
                  <a:srgbClr val="FF33CC"/>
                </a:solidFill>
                <a:latin typeface="Berlin Sans FB" pitchFamily="34" charset="0"/>
              </a:rPr>
              <a:t>ratio</a:t>
            </a:r>
            <a:r>
              <a:rPr lang="en-CA" sz="2800" b="1" u="sng" dirty="0" smtClean="0">
                <a:solidFill>
                  <a:srgbClr val="FF33CC"/>
                </a:solidFill>
                <a:latin typeface="Berlin Sans FB" pitchFamily="34" charset="0"/>
              </a:rPr>
              <a:t> </a:t>
            </a:r>
            <a:r>
              <a:rPr lang="en-CA" sz="2800" dirty="0" smtClean="0">
                <a:latin typeface="Berlin Sans FB" pitchFamily="34" charset="0"/>
              </a:rPr>
              <a:t>(i.e</a:t>
            </a:r>
            <a:r>
              <a:rPr lang="en-CA" sz="2800" dirty="0" smtClean="0">
                <a:latin typeface="Berlin Sans FB" pitchFamily="34" charset="0"/>
              </a:rPr>
              <a:t>. </a:t>
            </a:r>
            <a:r>
              <a:rPr lang="en-CA" sz="2800" dirty="0" smtClean="0">
                <a:solidFill>
                  <a:srgbClr val="0000FF"/>
                </a:solidFill>
                <a:latin typeface="Berlin Sans FB" pitchFamily="34" charset="0"/>
              </a:rPr>
              <a:t>oxygen </a:t>
            </a:r>
            <a:r>
              <a:rPr lang="en-CA" sz="2800" dirty="0" smtClean="0">
                <a:latin typeface="Berlin Sans FB" pitchFamily="34" charset="0"/>
              </a:rPr>
              <a:t>and </a:t>
            </a:r>
            <a:r>
              <a:rPr lang="en-CA" sz="2800" dirty="0" smtClean="0">
                <a:solidFill>
                  <a:srgbClr val="0000FF"/>
                </a:solidFill>
                <a:latin typeface="Berlin Sans FB" pitchFamily="34" charset="0"/>
              </a:rPr>
              <a:t>nitrogen </a:t>
            </a:r>
            <a:r>
              <a:rPr lang="en-CA" sz="2800" dirty="0" smtClean="0">
                <a:latin typeface="Berlin Sans FB" pitchFamily="34" charset="0"/>
              </a:rPr>
              <a:t>can make </a:t>
            </a:r>
            <a:r>
              <a:rPr lang="en-CA" sz="2800" dirty="0" smtClean="0">
                <a:solidFill>
                  <a:srgbClr val="0000FF"/>
                </a:solidFill>
                <a:latin typeface="Berlin Sans FB" pitchFamily="34" charset="0"/>
              </a:rPr>
              <a:t>more than one compound</a:t>
            </a:r>
            <a:r>
              <a:rPr lang="en-CA" sz="2800" dirty="0" smtClean="0">
                <a:latin typeface="Berlin Sans FB" pitchFamily="34" charset="0"/>
              </a:rPr>
              <a:t>), </a:t>
            </a:r>
            <a:r>
              <a:rPr lang="en-CA" sz="2800" dirty="0" smtClean="0">
                <a:solidFill>
                  <a:srgbClr val="002060"/>
                </a:solidFill>
                <a:latin typeface="Berlin Sans FB" pitchFamily="34" charset="0"/>
              </a:rPr>
              <a:t>we must use </a:t>
            </a:r>
            <a:r>
              <a:rPr lang="en-CA" sz="2800" b="1" u="sng" dirty="0" smtClean="0">
                <a:solidFill>
                  <a:srgbClr val="FF33CC"/>
                </a:solidFill>
                <a:latin typeface="Berlin Sans FB" pitchFamily="34" charset="0"/>
              </a:rPr>
              <a:t>prefixes</a:t>
            </a:r>
            <a:r>
              <a:rPr lang="en-CA" sz="2800" b="1" dirty="0" smtClean="0">
                <a:solidFill>
                  <a:srgbClr val="FF33CC"/>
                </a:solidFill>
                <a:latin typeface="Berlin Sans FB" pitchFamily="34" charset="0"/>
              </a:rPr>
              <a:t> </a:t>
            </a:r>
            <a:r>
              <a:rPr lang="en-CA" sz="2800" dirty="0" smtClean="0">
                <a:solidFill>
                  <a:srgbClr val="002060"/>
                </a:solidFill>
                <a:latin typeface="Berlin Sans FB" pitchFamily="34" charset="0"/>
              </a:rPr>
              <a:t>to indicate the </a:t>
            </a:r>
            <a:r>
              <a:rPr lang="en-CA" sz="2800" u="sng" dirty="0" smtClean="0">
                <a:solidFill>
                  <a:srgbClr val="FF0000"/>
                </a:solidFill>
                <a:latin typeface="Berlin Sans FB" pitchFamily="34" charset="0"/>
              </a:rPr>
              <a:t>number of atoms </a:t>
            </a:r>
            <a:r>
              <a:rPr lang="en-CA" sz="2800" dirty="0" smtClean="0">
                <a:solidFill>
                  <a:srgbClr val="002060"/>
                </a:solidFill>
                <a:latin typeface="Berlin Sans FB" pitchFamily="34" charset="0"/>
              </a:rPr>
              <a:t>of each element in the formula.</a:t>
            </a:r>
            <a:endParaRPr lang="en-CA" sz="2800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 marL="457200" indent="-457200" algn="ctr">
              <a:buFont typeface="+mj-lt"/>
              <a:buAutoNum type="arabicPeriod"/>
            </a:pPr>
            <a:endParaRPr lang="en-CA" dirty="0" smtClean="0">
              <a:solidFill>
                <a:srgbClr val="002060"/>
              </a:solidFill>
              <a:latin typeface="Berlin Sans FB" pitchFamily="34" charset="0"/>
            </a:endParaRPr>
          </a:p>
          <a:p>
            <a:pPr marL="457200" indent="-457200" algn="ctr">
              <a:buFont typeface="+mj-lt"/>
              <a:buAutoNum type="arabicPeriod"/>
            </a:pPr>
            <a:r>
              <a:rPr lang="en-CA" sz="2800" dirty="0">
                <a:solidFill>
                  <a:srgbClr val="002060"/>
                </a:solidFill>
                <a:latin typeface="Berlin Sans FB" pitchFamily="34" charset="0"/>
              </a:rPr>
              <a:t>if the </a:t>
            </a:r>
            <a:r>
              <a:rPr lang="en-CA" sz="2800" b="1" u="sng" dirty="0">
                <a:solidFill>
                  <a:srgbClr val="FF33CC"/>
                </a:solidFill>
                <a:latin typeface="Berlin Sans FB" pitchFamily="34" charset="0"/>
              </a:rPr>
              <a:t>prefix</a:t>
            </a:r>
            <a:r>
              <a:rPr lang="en-CA" sz="2800" dirty="0">
                <a:solidFill>
                  <a:srgbClr val="002060"/>
                </a:solidFill>
                <a:latin typeface="Berlin Sans FB" pitchFamily="34" charset="0"/>
              </a:rPr>
              <a:t> is followed by a vowel, the final "</a:t>
            </a:r>
            <a:r>
              <a:rPr lang="en-CA" sz="2800" dirty="0">
                <a:solidFill>
                  <a:srgbClr val="FF0000"/>
                </a:solidFill>
                <a:latin typeface="Berlin Sans FB" pitchFamily="34" charset="0"/>
              </a:rPr>
              <a:t>a</a:t>
            </a:r>
            <a:r>
              <a:rPr lang="en-CA" sz="2800" dirty="0">
                <a:solidFill>
                  <a:srgbClr val="002060"/>
                </a:solidFill>
                <a:latin typeface="Berlin Sans FB" pitchFamily="34" charset="0"/>
              </a:rPr>
              <a:t>" or "</a:t>
            </a:r>
            <a:r>
              <a:rPr lang="en-CA" sz="2800" dirty="0">
                <a:solidFill>
                  <a:srgbClr val="FF0000"/>
                </a:solidFill>
                <a:latin typeface="Berlin Sans FB" pitchFamily="34" charset="0"/>
              </a:rPr>
              <a:t>o</a:t>
            </a:r>
            <a:r>
              <a:rPr lang="en-CA" sz="2800" dirty="0">
                <a:solidFill>
                  <a:srgbClr val="002060"/>
                </a:solidFill>
                <a:latin typeface="Berlin Sans FB" pitchFamily="34" charset="0"/>
              </a:rPr>
              <a:t>" is </a:t>
            </a:r>
            <a:r>
              <a:rPr lang="en-CA" sz="2800" dirty="0" smtClean="0">
                <a:solidFill>
                  <a:srgbClr val="002060"/>
                </a:solidFill>
                <a:latin typeface="Berlin Sans FB" pitchFamily="34" charset="0"/>
              </a:rPr>
              <a:t>dropped </a:t>
            </a:r>
            <a:r>
              <a:rPr lang="en-CA" sz="2800" dirty="0" smtClean="0">
                <a:solidFill>
                  <a:srgbClr val="002060"/>
                </a:solidFill>
                <a:latin typeface="Berlin Sans FB" pitchFamily="34" charset="0"/>
              </a:rPr>
              <a:t>(does not apply for  </a:t>
            </a:r>
            <a:r>
              <a:rPr lang="en-CA" sz="2800" b="1" dirty="0" smtClean="0">
                <a:solidFill>
                  <a:srgbClr val="FF33CC"/>
                </a:solidFill>
                <a:latin typeface="Berlin Sans FB" pitchFamily="34" charset="0"/>
              </a:rPr>
              <a:t>prefixes</a:t>
            </a:r>
            <a:r>
              <a:rPr lang="en-CA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CA" sz="2800" dirty="0" smtClean="0">
                <a:solidFill>
                  <a:srgbClr val="0000FF"/>
                </a:solidFill>
                <a:latin typeface="Berlin Sans FB" pitchFamily="34" charset="0"/>
              </a:rPr>
              <a:t>DI-</a:t>
            </a:r>
            <a:r>
              <a:rPr lang="en-CA" sz="2800" dirty="0" smtClean="0">
                <a:solidFill>
                  <a:srgbClr val="000000"/>
                </a:solidFill>
                <a:latin typeface="Berlin Sans FB" pitchFamily="34" charset="0"/>
              </a:rPr>
              <a:t> </a:t>
            </a:r>
            <a:r>
              <a:rPr lang="en-CA" sz="2800" dirty="0" smtClean="0">
                <a:solidFill>
                  <a:srgbClr val="002060"/>
                </a:solidFill>
                <a:latin typeface="Berlin Sans FB" pitchFamily="34" charset="0"/>
              </a:rPr>
              <a:t>or</a:t>
            </a:r>
            <a:r>
              <a:rPr lang="en-CA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" pitchFamily="34" charset="0"/>
              </a:rPr>
              <a:t> </a:t>
            </a:r>
            <a:r>
              <a:rPr lang="en-CA" sz="2800" dirty="0" smtClean="0">
                <a:solidFill>
                  <a:srgbClr val="0000FF"/>
                </a:solidFill>
                <a:latin typeface="Berlin Sans FB" pitchFamily="34" charset="0"/>
              </a:rPr>
              <a:t>TRI-</a:t>
            </a:r>
            <a:r>
              <a:rPr lang="en-CA" sz="2800" dirty="0" smtClean="0">
                <a:solidFill>
                  <a:srgbClr val="002060"/>
                </a:solidFill>
                <a:latin typeface="Berlin Sans FB" pitchFamily="34" charset="0"/>
              </a:rPr>
              <a:t>)</a:t>
            </a:r>
          </a:p>
          <a:p>
            <a:pPr marL="457200" indent="-457200" algn="ctr">
              <a:buFont typeface="+mj-lt"/>
              <a:buAutoNum type="arabicPeriod"/>
            </a:pPr>
            <a:r>
              <a:rPr lang="en-CA" sz="2800" u="sng" dirty="0" smtClean="0">
                <a:solidFill>
                  <a:srgbClr val="000000"/>
                </a:solidFill>
                <a:latin typeface="Berlin Sans FB" pitchFamily="34" charset="0"/>
                <a:cs typeface="Aharoni" pitchFamily="2" charset="-79"/>
              </a:rPr>
              <a:t>EXCEPTION</a:t>
            </a:r>
            <a:r>
              <a:rPr lang="en-CA" sz="2800" dirty="0" smtClean="0">
                <a:solidFill>
                  <a:srgbClr val="000000"/>
                </a:solidFill>
                <a:latin typeface="Berlin Sans FB" pitchFamily="34" charset="0"/>
                <a:cs typeface="Aharoni" pitchFamily="2" charset="-79"/>
              </a:rPr>
              <a:t>: </a:t>
            </a:r>
            <a:r>
              <a:rPr lang="en-CA" sz="2800" dirty="0">
                <a:solidFill>
                  <a:srgbClr val="002060"/>
                </a:solidFill>
                <a:latin typeface="Berlin Sans FB" pitchFamily="34" charset="0"/>
              </a:rPr>
              <a:t>the </a:t>
            </a:r>
            <a:r>
              <a:rPr lang="en-CA" sz="2800" b="1" u="sng" dirty="0">
                <a:solidFill>
                  <a:srgbClr val="FF33CC"/>
                </a:solidFill>
                <a:latin typeface="Berlin Sans FB" pitchFamily="34" charset="0"/>
              </a:rPr>
              <a:t>prefix</a:t>
            </a:r>
            <a:r>
              <a:rPr lang="en-CA" sz="2800" dirty="0">
                <a:solidFill>
                  <a:srgbClr val="002060"/>
                </a:solidFill>
                <a:latin typeface="Berlin Sans FB" pitchFamily="34" charset="0"/>
              </a:rPr>
              <a:t> </a:t>
            </a:r>
            <a:r>
              <a:rPr lang="en-CA" sz="2800" dirty="0" smtClean="0">
                <a:solidFill>
                  <a:srgbClr val="0000FF"/>
                </a:solidFill>
                <a:latin typeface="Berlin Sans FB" pitchFamily="34" charset="0"/>
              </a:rPr>
              <a:t>MONO-</a:t>
            </a:r>
            <a:r>
              <a:rPr lang="en-CA" sz="2800" dirty="0" smtClean="0">
                <a:solidFill>
                  <a:srgbClr val="002060"/>
                </a:solidFill>
                <a:latin typeface="Berlin Sans FB" pitchFamily="34" charset="0"/>
              </a:rPr>
              <a:t> is </a:t>
            </a:r>
            <a:r>
              <a:rPr lang="en-CA" sz="2800" dirty="0">
                <a:solidFill>
                  <a:srgbClr val="002060"/>
                </a:solidFill>
                <a:latin typeface="Berlin Sans FB" pitchFamily="34" charset="0"/>
              </a:rPr>
              <a:t>omitted for the first element </a:t>
            </a:r>
            <a:r>
              <a:rPr lang="en-CA" sz="2800" dirty="0" smtClean="0">
                <a:solidFill>
                  <a:srgbClr val="002060"/>
                </a:solidFill>
                <a:latin typeface="Berlin Sans FB" pitchFamily="34" charset="0"/>
              </a:rPr>
              <a:t>only</a:t>
            </a:r>
            <a:endParaRPr lang="en-CA" sz="2800" dirty="0">
              <a:solidFill>
                <a:srgbClr val="002060"/>
              </a:solidFill>
              <a:latin typeface="Berlin Sans FB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28600" y="76200"/>
            <a:ext cx="8610600" cy="1143000"/>
          </a:xfrm>
          <a:prstGeom prst="rect">
            <a:avLst/>
          </a:prstGeom>
          <a:solidFill>
            <a:srgbClr val="FFFF99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  <a:defRPr/>
            </a:pPr>
            <a:r>
              <a:rPr lang="en-CA" sz="3600" b="0" dirty="0" smtClean="0">
                <a:solidFill>
                  <a:srgbClr val="0000FF"/>
                </a:solidFill>
                <a:latin typeface="Britannic Bold" pitchFamily="34" charset="0"/>
                <a:cs typeface="Aharoni" pitchFamily="2" charset="-79"/>
              </a:rPr>
              <a:t>Naming and Writing Formulas of </a:t>
            </a:r>
            <a:r>
              <a:rPr lang="en-CA" sz="3600" b="0" dirty="0" smtClean="0">
                <a:solidFill>
                  <a:srgbClr val="FF0000"/>
                </a:solidFill>
                <a:latin typeface="Britannic Bold" pitchFamily="34" charset="0"/>
                <a:cs typeface="Aharoni" pitchFamily="2" charset="-79"/>
              </a:rPr>
              <a:t>Covalent Compounds (molecules)</a:t>
            </a:r>
            <a:endParaRPr lang="en-CA" sz="2000" b="0" dirty="0">
              <a:solidFill>
                <a:srgbClr val="FF0000"/>
              </a:solidFill>
              <a:latin typeface="Britannic Bold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073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40765581"/>
              </p:ext>
            </p:extLst>
          </p:nvPr>
        </p:nvGraphicFramePr>
        <p:xfrm>
          <a:off x="1115616" y="548680"/>
          <a:ext cx="6912768" cy="61206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3136"/>
                <a:gridCol w="4109632"/>
              </a:tblGrid>
              <a:tr h="615306">
                <a:tc>
                  <a:txBody>
                    <a:bodyPr/>
                    <a:lstStyle/>
                    <a:p>
                      <a:pPr algn="ctr"/>
                      <a:r>
                        <a:rPr lang="en-CA" sz="3200" dirty="0" smtClean="0">
                          <a:solidFill>
                            <a:srgbClr val="FFFF00"/>
                          </a:solidFill>
                        </a:rPr>
                        <a:t>PREFIXES</a:t>
                      </a:r>
                      <a:endParaRPr lang="en-CA" sz="32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3200" dirty="0" smtClean="0">
                          <a:solidFill>
                            <a:srgbClr val="FFFF00"/>
                          </a:solidFill>
                        </a:rPr>
                        <a:t>Number of atoms</a:t>
                      </a:r>
                      <a:endParaRPr lang="en-CA" sz="32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550537">
                <a:tc>
                  <a:txBody>
                    <a:bodyPr/>
                    <a:lstStyle/>
                    <a:p>
                      <a:pPr algn="ctr"/>
                      <a:r>
                        <a:rPr lang="en-CA" sz="2800" b="1" dirty="0" smtClean="0"/>
                        <a:t>mono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1</a:t>
                      </a:r>
                      <a:endParaRPr lang="en-CA" sz="2800" dirty="0"/>
                    </a:p>
                  </a:txBody>
                  <a:tcPr/>
                </a:tc>
              </a:tr>
              <a:tr h="550537">
                <a:tc>
                  <a:txBody>
                    <a:bodyPr/>
                    <a:lstStyle/>
                    <a:p>
                      <a:pPr algn="ctr"/>
                      <a:r>
                        <a:rPr lang="en-CA" sz="2800" b="1" dirty="0" smtClean="0"/>
                        <a:t>di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2</a:t>
                      </a:r>
                      <a:endParaRPr lang="en-CA" sz="2800" dirty="0"/>
                    </a:p>
                  </a:txBody>
                  <a:tcPr/>
                </a:tc>
              </a:tr>
              <a:tr h="550537">
                <a:tc>
                  <a:txBody>
                    <a:bodyPr/>
                    <a:lstStyle/>
                    <a:p>
                      <a:pPr algn="ctr"/>
                      <a:r>
                        <a:rPr lang="en-CA" sz="2800" b="1" dirty="0" smtClean="0"/>
                        <a:t>tri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3</a:t>
                      </a:r>
                      <a:endParaRPr lang="en-CA" sz="2800" dirty="0"/>
                    </a:p>
                  </a:txBody>
                  <a:tcPr/>
                </a:tc>
              </a:tr>
              <a:tr h="550537">
                <a:tc>
                  <a:txBody>
                    <a:bodyPr/>
                    <a:lstStyle/>
                    <a:p>
                      <a:pPr algn="ctr"/>
                      <a:r>
                        <a:rPr lang="en-CA" sz="2800" b="1" dirty="0" smtClean="0"/>
                        <a:t>tetra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4</a:t>
                      </a:r>
                      <a:endParaRPr lang="en-CA" sz="2800" dirty="0"/>
                    </a:p>
                  </a:txBody>
                  <a:tcPr/>
                </a:tc>
              </a:tr>
              <a:tr h="550537">
                <a:tc>
                  <a:txBody>
                    <a:bodyPr/>
                    <a:lstStyle/>
                    <a:p>
                      <a:pPr algn="ctr"/>
                      <a:r>
                        <a:rPr lang="en-CA" sz="2800" b="1" dirty="0" err="1" smtClean="0"/>
                        <a:t>penta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5</a:t>
                      </a:r>
                      <a:endParaRPr lang="en-CA" sz="2800" dirty="0"/>
                    </a:p>
                  </a:txBody>
                  <a:tcPr/>
                </a:tc>
              </a:tr>
              <a:tr h="550537">
                <a:tc>
                  <a:txBody>
                    <a:bodyPr/>
                    <a:lstStyle/>
                    <a:p>
                      <a:pPr algn="ctr"/>
                      <a:r>
                        <a:rPr lang="en-CA" sz="2800" b="1" dirty="0" err="1" smtClean="0"/>
                        <a:t>hexa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6</a:t>
                      </a:r>
                      <a:endParaRPr lang="en-CA" sz="2800" dirty="0"/>
                    </a:p>
                  </a:txBody>
                  <a:tcPr/>
                </a:tc>
              </a:tr>
              <a:tr h="550537">
                <a:tc>
                  <a:txBody>
                    <a:bodyPr/>
                    <a:lstStyle/>
                    <a:p>
                      <a:pPr algn="ctr"/>
                      <a:r>
                        <a:rPr lang="en-CA" sz="2800" b="1" dirty="0" err="1" smtClean="0"/>
                        <a:t>hepta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7</a:t>
                      </a:r>
                      <a:endParaRPr lang="en-CA" sz="2800" dirty="0"/>
                    </a:p>
                  </a:txBody>
                  <a:tcPr/>
                </a:tc>
              </a:tr>
              <a:tr h="550537">
                <a:tc>
                  <a:txBody>
                    <a:bodyPr/>
                    <a:lstStyle/>
                    <a:p>
                      <a:pPr algn="ctr"/>
                      <a:r>
                        <a:rPr lang="en-CA" sz="2800" b="1" dirty="0" err="1" smtClean="0"/>
                        <a:t>octa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8</a:t>
                      </a:r>
                      <a:endParaRPr lang="en-CA" sz="2800" dirty="0"/>
                    </a:p>
                  </a:txBody>
                  <a:tcPr/>
                </a:tc>
              </a:tr>
              <a:tr h="550537">
                <a:tc>
                  <a:txBody>
                    <a:bodyPr/>
                    <a:lstStyle/>
                    <a:p>
                      <a:pPr algn="ctr"/>
                      <a:r>
                        <a:rPr lang="en-CA" sz="2800" b="1" dirty="0" err="1" smtClean="0"/>
                        <a:t>nona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9</a:t>
                      </a:r>
                      <a:endParaRPr lang="en-CA" sz="2800" dirty="0"/>
                    </a:p>
                  </a:txBody>
                  <a:tcPr/>
                </a:tc>
              </a:tr>
              <a:tr h="550537">
                <a:tc>
                  <a:txBody>
                    <a:bodyPr/>
                    <a:lstStyle/>
                    <a:p>
                      <a:pPr algn="ctr"/>
                      <a:r>
                        <a:rPr lang="en-CA" sz="2800" b="1" dirty="0" err="1" smtClean="0"/>
                        <a:t>deca</a:t>
                      </a:r>
                      <a:endParaRPr lang="en-CA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800" dirty="0" smtClean="0"/>
                        <a:t>10</a:t>
                      </a:r>
                      <a:endParaRPr lang="en-CA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65149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9643" y="1196752"/>
            <a:ext cx="3422938" cy="648072"/>
          </a:xfrm>
          <a:prstGeom prst="rect">
            <a:avLst/>
          </a:prstGeom>
          <a:solidFill>
            <a:srgbClr val="FF0000"/>
          </a:solidFill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CA" sz="3600" dirty="0" smtClean="0">
                <a:solidFill>
                  <a:schemeClr val="bg1"/>
                </a:solidFill>
                <a:latin typeface="Arial Black" pitchFamily="34" charset="0"/>
              </a:rPr>
              <a:t>EXAMPLES:</a:t>
            </a:r>
            <a:endParaRPr lang="en-CA" sz="3600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33794215"/>
              </p:ext>
            </p:extLst>
          </p:nvPr>
        </p:nvGraphicFramePr>
        <p:xfrm>
          <a:off x="152400" y="990600"/>
          <a:ext cx="2896011" cy="5737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4337"/>
                <a:gridCol w="1721674"/>
              </a:tblGrid>
              <a:tr h="854572"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/>
                        <a:t>PREFIX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/>
                        <a:t>Number of atoms</a:t>
                      </a:r>
                      <a:endParaRPr lang="en-CA" sz="2400" b="1" dirty="0"/>
                    </a:p>
                  </a:txBody>
                  <a:tcPr/>
                </a:tc>
              </a:tr>
              <a:tr h="488327"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/>
                        <a:t>mono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/>
                        <a:t>1</a:t>
                      </a:r>
                      <a:endParaRPr lang="en-CA" sz="2400" b="1" dirty="0"/>
                    </a:p>
                  </a:txBody>
                  <a:tcPr/>
                </a:tc>
              </a:tr>
              <a:tr h="488327"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/>
                        <a:t>di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/>
                        <a:t>2</a:t>
                      </a:r>
                      <a:endParaRPr lang="en-CA" sz="2400" b="1" dirty="0"/>
                    </a:p>
                  </a:txBody>
                  <a:tcPr/>
                </a:tc>
              </a:tr>
              <a:tr h="488327"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/>
                        <a:t>tri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/>
                        <a:t>3</a:t>
                      </a:r>
                      <a:endParaRPr lang="en-CA" sz="2400" b="1" dirty="0"/>
                    </a:p>
                  </a:txBody>
                  <a:tcPr/>
                </a:tc>
              </a:tr>
              <a:tr h="488327"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/>
                        <a:t>tetra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/>
                        <a:t>4</a:t>
                      </a:r>
                      <a:endParaRPr lang="en-CA" sz="2400" b="1" dirty="0"/>
                    </a:p>
                  </a:txBody>
                  <a:tcPr/>
                </a:tc>
              </a:tr>
              <a:tr h="488327"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err="1" smtClean="0"/>
                        <a:t>penta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/>
                        <a:t>5</a:t>
                      </a:r>
                      <a:endParaRPr lang="en-CA" sz="2400" b="1" dirty="0"/>
                    </a:p>
                  </a:txBody>
                  <a:tcPr/>
                </a:tc>
              </a:tr>
              <a:tr h="488327"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err="1" smtClean="0"/>
                        <a:t>hexa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/>
                        <a:t>6</a:t>
                      </a:r>
                      <a:endParaRPr lang="en-CA" sz="2400" b="1" dirty="0"/>
                    </a:p>
                  </a:txBody>
                  <a:tcPr/>
                </a:tc>
              </a:tr>
              <a:tr h="488327"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err="1" smtClean="0"/>
                        <a:t>hepta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/>
                        <a:t>7</a:t>
                      </a:r>
                      <a:endParaRPr lang="en-CA" sz="2400" b="1" dirty="0"/>
                    </a:p>
                  </a:txBody>
                  <a:tcPr/>
                </a:tc>
              </a:tr>
              <a:tr h="488327"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err="1" smtClean="0"/>
                        <a:t>octa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/>
                        <a:t>8</a:t>
                      </a:r>
                      <a:endParaRPr lang="en-CA" sz="2400" b="1" dirty="0"/>
                    </a:p>
                  </a:txBody>
                  <a:tcPr/>
                </a:tc>
              </a:tr>
              <a:tr h="488327"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err="1" smtClean="0"/>
                        <a:t>nona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/>
                        <a:t>9</a:t>
                      </a:r>
                      <a:endParaRPr lang="en-CA" sz="2400" b="1" dirty="0"/>
                    </a:p>
                  </a:txBody>
                  <a:tcPr/>
                </a:tc>
              </a:tr>
              <a:tr h="488327"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err="1" smtClean="0"/>
                        <a:t>deca</a:t>
                      </a:r>
                      <a:endParaRPr lang="en-CA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 smtClean="0"/>
                        <a:t>10</a:t>
                      </a:r>
                      <a:endParaRPr lang="en-CA" sz="24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122211" y="2154897"/>
            <a:ext cx="14045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r>
              <a:rPr lang="en-US" sz="5400" b="1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endParaRPr lang="en-CA" sz="5400" b="1" baseline="30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75522" y="3356259"/>
            <a:ext cx="16754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</a:t>
            </a:r>
            <a:r>
              <a:rPr lang="en-US" sz="5400" b="1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O</a:t>
            </a:r>
            <a:r>
              <a:rPr lang="en-US" sz="5400" b="1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5</a:t>
            </a:r>
            <a:endParaRPr lang="en-CA" sz="5400" b="1" baseline="-25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124501" y="4432722"/>
            <a:ext cx="11095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</a:t>
            </a:r>
            <a:endParaRPr lang="en-CA" sz="5400" b="1" baseline="-25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30211" y="5589240"/>
            <a:ext cx="136608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NO</a:t>
            </a:r>
            <a:r>
              <a:rPr lang="en-US" sz="5400" b="1" baseline="-2500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2</a:t>
            </a:r>
            <a:endParaRPr lang="en-CA" sz="5400" b="1" baseline="-25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28156" y="2332911"/>
            <a:ext cx="367440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di</a:t>
            </a:r>
            <a:r>
              <a:rPr lang="en-US" sz="2800" b="1" dirty="0" err="1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nitrogen</a:t>
            </a:r>
            <a:r>
              <a:rPr lang="en-US" sz="2800" b="1" dirty="0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dirty="0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mono</a:t>
            </a:r>
            <a:r>
              <a:rPr lang="en-US" sz="2800" b="1" dirty="0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xide</a:t>
            </a:r>
            <a:endParaRPr lang="en-US" sz="2800" b="1" dirty="0">
              <a:ln w="9000" cmpd="sng">
                <a:solidFill>
                  <a:srgbClr val="5DCEAF">
                    <a:shade val="50000"/>
                    <a:satMod val="120000"/>
                  </a:srgb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619237" y="5989350"/>
            <a:ext cx="26651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nitrogen </a:t>
            </a:r>
            <a:r>
              <a:rPr lang="en-US" sz="2800" b="1" dirty="0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di</a:t>
            </a:r>
            <a:r>
              <a:rPr lang="en-US" sz="2800" b="1" dirty="0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oxide</a:t>
            </a:r>
            <a:endParaRPr lang="en-US" sz="2800" b="1" dirty="0">
              <a:ln w="9000" cmpd="sng">
                <a:solidFill>
                  <a:srgbClr val="5DCEAF">
                    <a:shade val="50000"/>
                    <a:satMod val="120000"/>
                  </a:srgb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949457" y="4632777"/>
            <a:ext cx="388503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mono</a:t>
            </a:r>
            <a:r>
              <a:rPr lang="en-US" sz="2800" b="1" dirty="0" err="1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nitrogen</a:t>
            </a:r>
            <a:r>
              <a:rPr lang="en-US" sz="2800" b="1" dirty="0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dirty="0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mono</a:t>
            </a:r>
            <a:r>
              <a:rPr lang="en-US" sz="2800" b="1" dirty="0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xide</a:t>
            </a:r>
            <a:endParaRPr lang="en-US" sz="2800" b="1" dirty="0">
              <a:ln w="9000" cmpd="sng">
                <a:solidFill>
                  <a:srgbClr val="5DCEAF">
                    <a:shade val="50000"/>
                    <a:satMod val="120000"/>
                  </a:srgb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58114" y="3556314"/>
            <a:ext cx="371928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err="1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di</a:t>
            </a:r>
            <a:r>
              <a:rPr lang="en-US" sz="2800" b="1" dirty="0" err="1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nitrogen</a:t>
            </a:r>
            <a:r>
              <a:rPr lang="en-US" sz="2800" b="1" dirty="0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2800" b="1" dirty="0" err="1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pent</a:t>
            </a:r>
            <a:r>
              <a:rPr lang="en-US" sz="2800" b="1" dirty="0" err="1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oxide</a:t>
            </a:r>
            <a:endParaRPr lang="en-US" sz="2800" b="1" dirty="0">
              <a:ln w="9000" cmpd="sng">
                <a:solidFill>
                  <a:srgbClr val="5DCEAF">
                    <a:shade val="50000"/>
                    <a:satMod val="120000"/>
                  </a:srgb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586403" y="5105961"/>
            <a:ext cx="309411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dirty="0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nitrogen </a:t>
            </a:r>
            <a:r>
              <a:rPr lang="en-US" sz="2800" b="1" dirty="0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mono</a:t>
            </a:r>
            <a:r>
              <a:rPr lang="en-US" sz="2800" b="1" dirty="0" smtClean="0">
                <a:ln w="9000" cmpd="sng">
                  <a:solidFill>
                    <a:srgbClr val="5DCEAF">
                      <a:shade val="50000"/>
                      <a:satMod val="120000"/>
                    </a:srgbClr>
                  </a:solidFill>
                  <a:prstDash val="solid"/>
                </a:ln>
                <a:solidFill>
                  <a:srgbClr val="0070C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xide</a:t>
            </a:r>
            <a:endParaRPr lang="en-US" sz="2800" b="1" dirty="0">
              <a:ln w="9000" cmpd="sng">
                <a:solidFill>
                  <a:srgbClr val="5DCEAF">
                    <a:shade val="50000"/>
                    <a:satMod val="120000"/>
                  </a:srgbClr>
                </a:solidFill>
                <a:prstDash val="solid"/>
              </a:ln>
              <a:solidFill>
                <a:srgbClr val="0070C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Multiply 13"/>
          <p:cNvSpPr/>
          <p:nvPr/>
        </p:nvSpPr>
        <p:spPr>
          <a:xfrm>
            <a:off x="4191000" y="4648200"/>
            <a:ext cx="2262737" cy="510469"/>
          </a:xfrm>
          <a:prstGeom prst="mathMultiply">
            <a:avLst>
              <a:gd name="adj1" fmla="val 19232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228600" y="76200"/>
            <a:ext cx="8610600" cy="838200"/>
          </a:xfrm>
          <a:prstGeom prst="rect">
            <a:avLst/>
          </a:prstGeom>
          <a:solidFill>
            <a:srgbClr val="FFFF99"/>
          </a:solidFill>
          <a:effectLst/>
        </p:spPr>
        <p:txBody>
          <a:bodyPr vert="horz" lIns="91440" tIns="45720" rIns="91440" bIns="45720" rtlCol="0" anchor="t" anchorCtr="0">
            <a:noAutofit/>
          </a:bodyPr>
          <a:lstStyle>
            <a:lvl1pPr marL="320040" indent="-320040" algn="r" defTabSz="914400" rtl="0" eaLnBrk="1" latinLnBrk="0" hangingPunct="1">
              <a:spcBef>
                <a:spcPct val="0"/>
              </a:spcBef>
              <a:buClr>
                <a:schemeClr val="accent6">
                  <a:lumMod val="75000"/>
                </a:schemeClr>
              </a:buClr>
              <a:buSzPct val="128000"/>
              <a:buFont typeface="Georgia" pitchFamily="18" charset="0"/>
              <a:buChar char="*"/>
              <a:defRPr sz="4600" b="1" i="0" kern="120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>
                  <a:reflection blurRad="6350" stA="55000" endA="300" endPos="45500" dir="5400000" sy="-100000" algn="bl" rotWithShape="0"/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indent="0" algn="ctr">
              <a:buFont typeface="Georgia" pitchFamily="18" charset="0"/>
              <a:buNone/>
              <a:defRPr/>
            </a:pPr>
            <a:r>
              <a:rPr lang="en-CA" sz="2400" b="0" dirty="0" smtClean="0">
                <a:solidFill>
                  <a:srgbClr val="0000FF"/>
                </a:solidFill>
                <a:latin typeface="Britannic Bold" pitchFamily="34" charset="0"/>
                <a:cs typeface="Aharoni" pitchFamily="2" charset="-79"/>
              </a:rPr>
              <a:t>Naming and Writing Formulas of Covalent Compounds (molecules)</a:t>
            </a:r>
            <a:endParaRPr lang="en-CA" sz="1400" b="0" dirty="0">
              <a:solidFill>
                <a:srgbClr val="0000FF"/>
              </a:solidFill>
              <a:latin typeface="Britannic Bold" pitchFamily="34" charset="0"/>
              <a:cs typeface="Aharoni" pitchFamily="2" charset="-79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2291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/>
      <p:bldP spid="7" grpId="0"/>
      <p:bldP spid="8" grpId="0"/>
      <p:bldP spid="9" grpId="0"/>
      <p:bldP spid="2" grpId="0"/>
      <p:bldP spid="10" grpId="0"/>
      <p:bldP spid="11" grpId="0"/>
      <p:bldP spid="12" grpId="0"/>
      <p:bldP spid="13" grpId="0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162800" cy="446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828800"/>
            <a:ext cx="8610600" cy="16367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4800" dirty="0" smtClean="0">
                <a:solidFill>
                  <a:srgbClr val="0000FF"/>
                </a:solidFill>
                <a:latin typeface="Berlin Sans FB Demi" pitchFamily="34" charset="0"/>
              </a:rPr>
              <a:t>Showbie</a:t>
            </a:r>
            <a:r>
              <a:rPr lang="en-US" sz="4800" dirty="0" smtClean="0">
                <a:solidFill>
                  <a:srgbClr val="7030A0"/>
                </a:solidFill>
                <a:latin typeface="Berlin Sans FB Demi" pitchFamily="34" charset="0"/>
              </a:rPr>
              <a:t> 	– 4 assignments</a:t>
            </a:r>
          </a:p>
          <a:p>
            <a:pPr>
              <a:buNone/>
            </a:pPr>
            <a:r>
              <a:rPr lang="en-US" sz="4800" dirty="0" smtClean="0">
                <a:solidFill>
                  <a:srgbClr val="7030A0"/>
                </a:solidFill>
                <a:latin typeface="Berlin Sans FB Demi" pitchFamily="34" charset="0"/>
              </a:rPr>
              <a:t>				– see the due dates</a:t>
            </a:r>
            <a:endParaRPr lang="en-US" sz="48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>
            <a:noAutofit/>
          </a:bodyPr>
          <a:lstStyle/>
          <a:p>
            <a:pPr algn="ctr"/>
            <a:r>
              <a:rPr lang="en-US" sz="6600" dirty="0" smtClean="0">
                <a:solidFill>
                  <a:srgbClr val="0000FF"/>
                </a:solidFill>
                <a:latin typeface="Berlin Sans FB Demi" pitchFamily="34" charset="0"/>
              </a:rPr>
              <a:t>HOMEWORK</a:t>
            </a:r>
            <a:endParaRPr lang="en-US" sz="6600" dirty="0">
              <a:solidFill>
                <a:srgbClr val="0000FF"/>
              </a:solidFill>
              <a:latin typeface="Berlin Sans FB Demi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04800" y="3733800"/>
            <a:ext cx="8610600" cy="1636776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Berlin Sans FB Demi" pitchFamily="34" charset="0"/>
                <a:ea typeface="+mn-ea"/>
                <a:cs typeface="+mn-cs"/>
              </a:rPr>
              <a:t>WORKBOOK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erlin Sans FB Demi" pitchFamily="34" charset="0"/>
                <a:ea typeface="+mn-ea"/>
                <a:cs typeface="+mn-cs"/>
              </a:rPr>
              <a:t>	– pages 71 -73</a:t>
            </a:r>
          </a:p>
          <a:p>
            <a:pPr marL="1280160" lvl="2" indent="-256032">
              <a:spcBef>
                <a:spcPts val="400"/>
              </a:spcBef>
              <a:buClr>
                <a:schemeClr val="accent1"/>
              </a:buClr>
              <a:buSzPct val="68000"/>
              <a:buFont typeface="Wingdings 3"/>
              <a:buNone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erlin Sans FB Demi" pitchFamily="34" charset="0"/>
                <a:ea typeface="+mn-ea"/>
                <a:cs typeface="+mn-cs"/>
              </a:rPr>
              <a:t>				– all </a:t>
            </a:r>
            <a:r>
              <a:rPr kumimoji="0" lang="en-US" sz="4800" b="0" i="0" u="none" strike="noStrike" kern="1200" cap="none" spc="0" normalizeH="0" baseline="0" noProof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Berlin Sans FB Demi" pitchFamily="34" charset="0"/>
                <a:ea typeface="+mn-ea"/>
                <a:cs typeface="+mn-cs"/>
              </a:rPr>
              <a:t>of them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3683</TotalTime>
  <Words>350</Words>
  <Application>Microsoft Office PowerPoint</Application>
  <PresentationFormat>On-screen Show (4:3)</PresentationFormat>
  <Paragraphs>89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Office Theme</vt:lpstr>
      <vt:lpstr>1_Office Theme</vt:lpstr>
      <vt:lpstr>Concourse</vt:lpstr>
      <vt:lpstr>4.2 Names and Formulas of Compounds</vt:lpstr>
      <vt:lpstr>Slide 2</vt:lpstr>
      <vt:lpstr>Slide 3</vt:lpstr>
      <vt:lpstr>Slide 4</vt:lpstr>
      <vt:lpstr>Slide 5</vt:lpstr>
      <vt:lpstr>Slide 6</vt:lpstr>
      <vt:lpstr>Slide 7</vt:lpstr>
      <vt:lpstr>Slide 8</vt:lpstr>
      <vt:lpstr>HOMEWORK</vt:lpstr>
      <vt:lpstr>QUIZ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ATOMS, MOLECULES and IONS</dc:title>
  <dc:creator>andrej</dc:creator>
  <cp:lastModifiedBy>a.vlacil</cp:lastModifiedBy>
  <cp:revision>373</cp:revision>
  <dcterms:created xsi:type="dcterms:W3CDTF">2012-06-28T04:25:18Z</dcterms:created>
  <dcterms:modified xsi:type="dcterms:W3CDTF">2014-10-02T23:05:29Z</dcterms:modified>
</cp:coreProperties>
</file>