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Masters/slideMaster8.xml" ContentType="application/vnd.openxmlformats-officedocument.presentationml.slideMaster+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 id="2147483745" r:id="rId2"/>
    <p:sldMasterId id="2147483757" r:id="rId3"/>
    <p:sldMasterId id="2147483770" r:id="rId4"/>
    <p:sldMasterId id="2147483782" r:id="rId5"/>
    <p:sldMasterId id="2147483795" r:id="rId6"/>
    <p:sldMasterId id="2147483807" r:id="rId7"/>
    <p:sldMasterId id="2147483831" r:id="rId8"/>
  </p:sldMasterIdLst>
  <p:notesMasterIdLst>
    <p:notesMasterId r:id="rId159"/>
  </p:notesMasterIdLst>
  <p:sldIdLst>
    <p:sldId id="270" r:id="rId9"/>
    <p:sldId id="285" r:id="rId10"/>
    <p:sldId id="298" r:id="rId11"/>
    <p:sldId id="299" r:id="rId12"/>
    <p:sldId id="300" r:id="rId13"/>
    <p:sldId id="284" r:id="rId14"/>
    <p:sldId id="301" r:id="rId15"/>
    <p:sldId id="302" r:id="rId16"/>
    <p:sldId id="303" r:id="rId17"/>
    <p:sldId id="304" r:id="rId18"/>
    <p:sldId id="306" r:id="rId19"/>
    <p:sldId id="305" r:id="rId20"/>
    <p:sldId id="307" r:id="rId21"/>
    <p:sldId id="308" r:id="rId22"/>
    <p:sldId id="309" r:id="rId23"/>
    <p:sldId id="311" r:id="rId24"/>
    <p:sldId id="312" r:id="rId25"/>
    <p:sldId id="314" r:id="rId26"/>
    <p:sldId id="315" r:id="rId27"/>
    <p:sldId id="316" r:id="rId28"/>
    <p:sldId id="317" r:id="rId29"/>
    <p:sldId id="341" r:id="rId30"/>
    <p:sldId id="318" r:id="rId31"/>
    <p:sldId id="319" r:id="rId32"/>
    <p:sldId id="320" r:id="rId33"/>
    <p:sldId id="321" r:id="rId34"/>
    <p:sldId id="322" r:id="rId35"/>
    <p:sldId id="323" r:id="rId36"/>
    <p:sldId id="324" r:id="rId37"/>
    <p:sldId id="343" r:id="rId38"/>
    <p:sldId id="342" r:id="rId39"/>
    <p:sldId id="344" r:id="rId40"/>
    <p:sldId id="325" r:id="rId41"/>
    <p:sldId id="34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8" r:id="rId58"/>
    <p:sldId id="349" r:id="rId59"/>
    <p:sldId id="435" r:id="rId60"/>
    <p:sldId id="436" r:id="rId61"/>
    <p:sldId id="457"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393" r:id="rId106"/>
    <p:sldId id="394" r:id="rId107"/>
    <p:sldId id="437" r:id="rId108"/>
    <p:sldId id="438" r:id="rId109"/>
    <p:sldId id="439" r:id="rId110"/>
    <p:sldId id="395" r:id="rId111"/>
    <p:sldId id="396" r:id="rId112"/>
    <p:sldId id="397" r:id="rId113"/>
    <p:sldId id="398" r:id="rId114"/>
    <p:sldId id="399" r:id="rId115"/>
    <p:sldId id="440" r:id="rId116"/>
    <p:sldId id="466" r:id="rId117"/>
    <p:sldId id="465" r:id="rId118"/>
    <p:sldId id="464" r:id="rId119"/>
    <p:sldId id="463" r:id="rId120"/>
    <p:sldId id="462" r:id="rId121"/>
    <p:sldId id="441" r:id="rId122"/>
    <p:sldId id="442" r:id="rId123"/>
    <p:sldId id="443" r:id="rId124"/>
    <p:sldId id="444" r:id="rId125"/>
    <p:sldId id="445" r:id="rId126"/>
    <p:sldId id="447" r:id="rId127"/>
    <p:sldId id="416" r:id="rId128"/>
    <p:sldId id="417" r:id="rId129"/>
    <p:sldId id="448" r:id="rId130"/>
    <p:sldId id="449" r:id="rId131"/>
    <p:sldId id="451" r:id="rId132"/>
    <p:sldId id="450" r:id="rId133"/>
    <p:sldId id="422" r:id="rId134"/>
    <p:sldId id="419" r:id="rId135"/>
    <p:sldId id="421" r:id="rId136"/>
    <p:sldId id="420" r:id="rId137"/>
    <p:sldId id="423" r:id="rId138"/>
    <p:sldId id="434" r:id="rId139"/>
    <p:sldId id="452" r:id="rId140"/>
    <p:sldId id="453" r:id="rId141"/>
    <p:sldId id="454" r:id="rId142"/>
    <p:sldId id="455" r:id="rId143"/>
    <p:sldId id="456" r:id="rId144"/>
    <p:sldId id="458" r:id="rId145"/>
    <p:sldId id="459" r:id="rId146"/>
    <p:sldId id="467" r:id="rId147"/>
    <p:sldId id="468" r:id="rId148"/>
    <p:sldId id="469" r:id="rId149"/>
    <p:sldId id="474" r:id="rId150"/>
    <p:sldId id="475" r:id="rId151"/>
    <p:sldId id="470" r:id="rId152"/>
    <p:sldId id="471" r:id="rId153"/>
    <p:sldId id="476" r:id="rId154"/>
    <p:sldId id="472" r:id="rId155"/>
    <p:sldId id="473" r:id="rId156"/>
    <p:sldId id="479" r:id="rId157"/>
    <p:sldId id="478" r:id="rId1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8000"/>
    <a:srgbClr val="66CCFF"/>
    <a:srgbClr val="0000CC"/>
    <a:srgbClr val="00FF00"/>
    <a:srgbClr val="FF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p:scale>
          <a:sx n="60" d="100"/>
          <a:sy n="60" d="100"/>
        </p:scale>
        <p:origin x="-324" y="-1176"/>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presProps" Target="pres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E94B3-EE2B-4913-97A1-5D2059E2109B}" type="datetimeFigureOut">
              <a:rPr lang="en-US" smtClean="0"/>
              <a:pPr/>
              <a:t>2/11/2014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7C39B4-42DC-4211-BEEE-2569BEF7AD5D}" type="slidenum">
              <a:rPr lang="en-US" smtClean="0"/>
              <a:pPr/>
              <a:t>‹#›</a:t>
            </a:fld>
            <a:endParaRPr lang="en-US"/>
          </a:p>
        </p:txBody>
      </p:sp>
    </p:spTree>
    <p:extLst>
      <p:ext uri="{BB962C8B-B14F-4D97-AF65-F5344CB8AC3E}">
        <p14:creationId xmlns:p14="http://schemas.microsoft.com/office/powerpoint/2010/main" xmlns="" val="1780187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1755694-39A5-4891-9EF0-4A753A72EAF0}" type="slidenum">
              <a:rPr lang="en-CA" smtClean="0">
                <a:solidFill>
                  <a:prstClr val="black"/>
                </a:solidFill>
              </a:rPr>
              <a:pPr/>
              <a:t>23</a:t>
            </a:fld>
            <a:endParaRPr lang="en-CA">
              <a:solidFill>
                <a:prstClr val="black"/>
              </a:solidFill>
            </a:endParaRPr>
          </a:p>
        </p:txBody>
      </p:sp>
    </p:spTree>
    <p:extLst>
      <p:ext uri="{BB962C8B-B14F-4D97-AF65-F5344CB8AC3E}">
        <p14:creationId xmlns:p14="http://schemas.microsoft.com/office/powerpoint/2010/main" xmlns="" val="215159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42" y="2514601"/>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42" y="4777423"/>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7" name="Freeform 6"/>
          <p:cNvSpPr/>
          <p:nvPr/>
        </p:nvSpPr>
        <p:spPr bwMode="auto">
          <a:xfrm>
            <a:off x="3" y="4323854"/>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24" y="4529584"/>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08631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4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4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24" y="3244183"/>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881827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78"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4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1"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24" y="3244183"/>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9109743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3"/>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491176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24" y="4983131"/>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2077639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78"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1" name="Freeform 11"/>
          <p:cNvSpPr/>
          <p:nvPr/>
        </p:nvSpPr>
        <p:spPr bwMode="auto">
          <a:xfrm flipV="1">
            <a:off x="-4188" y="491176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24" y="4983131"/>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42228798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4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491176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24" y="4983131"/>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39401905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617759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41" y="627449"/>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49"/>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154595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23F103-BC34-4FE4-A40E-EDDEECFDA5D0}"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578139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9CA7B-DFD4-44B5-8C60-D14B8CD1FB59}"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04321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450063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44"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8"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53888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DB8791-F1B0-41E7-B7FD-A781E65C4266}"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317591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DD63B2-E120-4ED8-B27B-C685F510A5FE}" type="datetimeFigureOut">
              <a:rPr lang="en-US" smtClean="0"/>
              <a:pPr/>
              <a:t>2/11/2014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47795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A18ACC-A947-437B-A130-35BD54FDF1E9}" type="datetimeFigureOut">
              <a:rPr lang="en-US" smtClean="0"/>
              <a:pPr/>
              <a:t>2/11/2014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486884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2/11/2014</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032832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555153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50748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86D93-FCAC-47E0-A2EE-787E62CA814C}"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52184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879A6-0FD0-4734-A311-86BFCA472E6E}"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614486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5EFE6-D1B6-4F85-8E2F-7D1AFEB1A1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926907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EC1B4-1ECE-4FF3-BB8C-02E50B1179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75171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4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4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pPr/>
              <a:t>2/11/2014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3178178"/>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24" y="3244183"/>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2516138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A3D87-7EA2-4430-B6C9-D1946038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81093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4788B9-9C97-4D4D-9598-05462F418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655518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EB60CA-EEC5-4275-9FF1-B73365CE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519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0F7C3B-4066-4EBE-A405-0B91222D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84798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20CBE5-B626-4376-ADAD-69A5F8545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71593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15676B-1DA2-4E0F-8506-F68121D48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80491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8320DF-AFEB-49BB-83D7-04B14BEEE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303049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16D80F-022A-482F-ACD2-14B9643F42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36908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EC540-686E-4808-A876-D3CF4D3E1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040694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71CDA-F1E4-46E5-A1B6-BEE04041B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21393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0"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24" y="787785"/>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823031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1AFA37F4-74C7-4AF6-A6E2-F8DF8D31EF0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47747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CBE62681-4CC1-479F-8742-D2971B8916C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175314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B1088C4A-E5F8-46F4-B823-4E863B15278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43187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68356FC8-185E-489C-8743-8645E2E6199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36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F85AF200-0ED7-49C2-BDBC-9BED8F12AF3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374302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17F202D8-722A-4E31-BACF-92F8F38E9CC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650627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F61DAE1E-64E1-401E-A991-FA86BF8E3AA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883439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2CA2FD24-F750-4F1C-AE5A-5C0746262D74}"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768820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5C0F5460-6C1F-404F-AADE-D378D562D65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683906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0F9C4699-7DFD-4EFB-B080-590068857B0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50823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58"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pPr/>
              <a:t>2/11/2014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12"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24" y="787785"/>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9631649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5F5944FD-377F-4C76-A9B0-DDAB3743555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240040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D5EFE6-D1B6-4F85-8E2F-7D1AFEB1A1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6904660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EC1B4-1ECE-4FF3-BB8C-02E50B1179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20791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A3D87-7EA2-4430-B6C9-D1946038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84231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4788B9-9C97-4D4D-9598-05462F418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88455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EB60CA-EEC5-4275-9FF1-B73365CE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018211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10F7C3B-4066-4EBE-A405-0B91222D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792884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20CBE5-B626-4376-ADAD-69A5F8545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5979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15676B-1DA2-4E0F-8506-F68121D48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91569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8320DF-AFEB-49BB-83D7-04B14BEEE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513161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pPr/>
              <a:t>2/11/2014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7"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3211342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16D80F-022A-482F-ACD2-14B9643F42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539245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EC540-686E-4808-A876-D3CF4D3E1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81123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F71CDA-F1E4-46E5-A1B6-BEE04041B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377019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1AFA37F4-74C7-4AF6-A6E2-F8DF8D31EF0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029725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CBE62681-4CC1-479F-8742-D2971B8916C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536785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B1088C4A-E5F8-46F4-B823-4E863B15278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54605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68356FC8-185E-489C-8743-8645E2E6199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197487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F85AF200-0ED7-49C2-BDBC-9BED8F12AF3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4253535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17F202D8-722A-4E31-BACF-92F8F38E9CC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186902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F61DAE1E-64E1-401E-A991-FA86BF8E3AA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71640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2/11/2014</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681498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2CA2FD24-F750-4F1C-AE5A-5C0746262D74}"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59933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5C0F5460-6C1F-404F-AADE-D378D562D65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84490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0F9C4699-7DFD-4EFB-B080-590068857B0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143268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7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5F5944FD-377F-4C76-A9B0-DDAB37435553}"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51153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16162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3404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35900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00592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65381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4106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4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132"/>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4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71437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6334966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783311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78404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27496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2898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75000"/>
                  </a:prstClr>
                </a:solidFill>
              </a:rPr>
              <a:pPr/>
              <a:t>2/11/2014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86106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84D5EFE6-D1B6-4F85-8E2F-7D1AFEB1A1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586488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1AAEC1B4-1ECE-4FF3-BB8C-02E50B1179D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878758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B4A3D87-7EA2-4430-B6C9-D19460384B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7507758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A84788B9-9C97-4D4D-9598-05462F4189D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3729235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C2EB60CA-EEC5-4275-9FF1-B73365CEB21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113642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pPr/>
              <a:t>2/11/2014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8" y="4911769"/>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24" y="4983131"/>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616915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F10F7C3B-4066-4EBE-A405-0B91222D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913197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E420CBE5-B626-4376-ADAD-69A5F8545EF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242864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F15676B-1DA2-4E0F-8506-F68121D489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4408250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D98320DF-AFEB-49BB-83D7-04B14BEEEA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3138916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1716D80F-022A-482F-ACD2-14B9643F4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4089649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7EEC540-686E-4808-A876-D3CF4D3E162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xmlns="" val="210642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3"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5"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4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pPr/>
              <a:t>2/11/2014</a:t>
            </a:fld>
            <a:endParaRPr lang="en-US" dirty="0"/>
          </a:p>
        </p:txBody>
      </p:sp>
      <p:sp>
        <p:nvSpPr>
          <p:cNvPr id="5" name="Footer Placeholder 4"/>
          <p:cNvSpPr>
            <a:spLocks noGrp="1"/>
          </p:cNvSpPr>
          <p:nvPr>
            <p:ph type="ftr" sz="quarter" idx="3"/>
          </p:nvPr>
        </p:nvSpPr>
        <p:spPr>
          <a:xfrm>
            <a:off x="2589242" y="6135852"/>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bwMode="gray">
          <a:xfrm>
            <a:off x="531824" y="787785"/>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13865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pPr/>
              <a:t>2/11/2014</a:t>
            </a:fld>
            <a:endParaRPr lang="en-US" dirty="0"/>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17198145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FF"/>
            </a:gs>
            <a:gs pos="100000">
              <a:schemeClr val="accent1"/>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4F57A4CC-AF4D-4D69-8FDA-0A62145A2BC4}" type="slidenum">
              <a:rPr lang="en-US" smtClean="0">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127127245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7F72B672-4F4E-4E55-85D4-5F310D05683F}" type="slidenum">
              <a:rPr lang="en-US" smtClean="0">
                <a:solidFill>
                  <a:prstClr val="black">
                    <a:tint val="75000"/>
                  </a:prstClr>
                </a:solidFill>
                <a:latin typeface="Tahoma" pitchFamily="34" charset="0"/>
              </a:rPr>
              <a:pPr defTabSz="914400"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xmlns="" val="378742182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FF"/>
            </a:gs>
            <a:gs pos="100000">
              <a:schemeClr val="accent1"/>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09600" y="160020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4F57A4CC-AF4D-4D69-8FDA-0A62145A2BC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xmlns="" val="5645155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09600" y="635638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4165600" y="635638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8737600" y="635638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7F72B672-4F4E-4E55-85D4-5F310D05683F}" type="slidenum">
              <a:rPr lang="en-US" smtClean="0">
                <a:solidFill>
                  <a:prstClr val="black">
                    <a:tint val="75000"/>
                  </a:prstClr>
                </a:solidFill>
                <a:latin typeface="Tahoma" pitchFamily="34" charset="0"/>
              </a:rPr>
              <a:pPr defTabSz="914400" eaLnBrk="0" fontAlgn="base" hangingPunct="0">
                <a:spcBef>
                  <a:spcPct val="0"/>
                </a:spcBef>
                <a:spcAft>
                  <a:spcPct val="0"/>
                </a:spcAft>
                <a:defRPr/>
              </a:pPr>
              <a:t>‹#›</a:t>
            </a:fld>
            <a:endParaRPr lang="en-US">
              <a:solidFill>
                <a:prstClr val="black">
                  <a:tint val="75000"/>
                </a:prstClr>
              </a:solidFill>
              <a:latin typeface="Tahoma" pitchFamily="34" charset="0"/>
            </a:endParaRPr>
          </a:p>
        </p:txBody>
      </p:sp>
    </p:spTree>
    <p:extLst>
      <p:ext uri="{BB962C8B-B14F-4D97-AF65-F5344CB8AC3E}">
        <p14:creationId xmlns:p14="http://schemas.microsoft.com/office/powerpoint/2010/main" xmlns="" val="19303246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C3A134-F1C3-464B-BF47-54DC2DE08F52}" type="datetimeFigureOut">
              <a:rPr lang="en-US" smtClean="0">
                <a:solidFill>
                  <a:prstClr val="black">
                    <a:tint val="75000"/>
                  </a:prstClr>
                </a:solidFill>
              </a:rPr>
              <a:pPr defTabSz="914400"/>
              <a:t>2/11/2014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648F39E-9C37-485F-AC97-16BB4BDF9F49}"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xmlns="" val="181506543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pPr/>
              <a:t>2/11/2014</a:t>
            </a:fld>
            <a:endParaRPr lang="en-US" dirty="0"/>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xmlns="" val="411903217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8.gif"/></Relationships>
</file>

<file path=ppt/slides/_rels/slide10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46.xml"/></Relationships>
</file>

<file path=ppt/slides/_rels/slide1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46.xml"/><Relationship Id="rId4" Type="http://schemas.openxmlformats.org/officeDocument/2006/relationships/image" Target="../media/image57.jpeg"/></Relationships>
</file>

<file path=ppt/slides/_rels/slide1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image" Target="../media/image57.jpeg"/><Relationship Id="rId4" Type="http://schemas.openxmlformats.org/officeDocument/2006/relationships/image" Target="../media/image56.png"/></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9.xml"/></Relationships>
</file>

<file path=ppt/slides/_rels/slide1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9.xml"/></Relationships>
</file>

<file path=ppt/slides/_rels/slide14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69.xml"/></Relationships>
</file>

<file path=ppt/slides/_rels/slide14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69.xml"/></Relationships>
</file>

<file path=ppt/slides/_rels/slide14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9.xml"/></Relationships>
</file>

<file path=ppt/slides/_rels/slide14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69.xml"/></Relationships>
</file>

<file path=ppt/slides/_rels/slide14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9.xml"/></Relationships>
</file>

<file path=ppt/slides/_rels/slide148.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hyperlink" Target="http://pc65.frontier.osrhe.edu/hs/science/pmethod.htm" TargetMode="External"/><Relationship Id="rId2" Type="http://schemas.openxmlformats.org/officeDocument/2006/relationships/image" Target="../media/image18.wmf"/><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0"/>
            <a:ext cx="8839200" cy="876300"/>
          </a:xfrm>
          <a:solidFill>
            <a:srgbClr val="FFFF00"/>
          </a:solidFill>
        </p:spPr>
        <p:txBody>
          <a:bodyPr>
            <a:noAutofit/>
          </a:bodyPr>
          <a:lstStyle/>
          <a:p>
            <a:pPr algn="ctr"/>
            <a:r>
              <a:rPr lang="en-CA" sz="5400" dirty="0" smtClean="0">
                <a:solidFill>
                  <a:schemeClr val="tx1"/>
                </a:solidFill>
                <a:latin typeface="Aharoni" panose="02010803020104030203" pitchFamily="2" charset="-79"/>
                <a:cs typeface="Aharoni" panose="02010803020104030203" pitchFamily="2" charset="-79"/>
              </a:rPr>
              <a:t>The Scientific Method</a:t>
            </a:r>
            <a:endParaRPr lang="en-CA" sz="5400" dirty="0">
              <a:solidFill>
                <a:schemeClr val="tx1"/>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20" y="876300"/>
            <a:ext cx="6746279" cy="5981700"/>
          </a:xfrm>
          <a:prstGeom prst="rect">
            <a:avLst/>
          </a:prstGeom>
        </p:spPr>
      </p:pic>
      <p:pic>
        <p:nvPicPr>
          <p:cNvPr id="5" name="Picture 4"/>
          <p:cNvPicPr>
            <a:picLocks noChangeAspect="1"/>
          </p:cNvPicPr>
          <p:nvPr/>
        </p:nvPicPr>
        <p:blipFill>
          <a:blip r:embed="rId3"/>
          <a:stretch>
            <a:fillRect/>
          </a:stretch>
        </p:blipFill>
        <p:spPr>
          <a:xfrm>
            <a:off x="6941157" y="975425"/>
            <a:ext cx="5250873" cy="5882577"/>
          </a:xfrm>
          <a:prstGeom prst="rect">
            <a:avLst/>
          </a:prstGeom>
        </p:spPr>
      </p:pic>
    </p:spTree>
    <p:extLst>
      <p:ext uri="{BB962C8B-B14F-4D97-AF65-F5344CB8AC3E}">
        <p14:creationId xmlns:p14="http://schemas.microsoft.com/office/powerpoint/2010/main" xmlns="" val="3112127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625465" y="146911"/>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3" y="838896"/>
            <a:ext cx="9788236" cy="1811193"/>
          </a:xfrm>
        </p:spPr>
        <p:txBody>
          <a:bodyPr>
            <a:normAutofit/>
          </a:bodyPr>
          <a:lstStyle/>
          <a:p>
            <a:pPr marL="0" indent="0" algn="ctr">
              <a:buNone/>
            </a:pPr>
            <a:r>
              <a:rPr lang="en-CA" b="1" dirty="0" smtClean="0">
                <a:solidFill>
                  <a:srgbClr val="FF0000"/>
                </a:solidFill>
                <a:latin typeface="Berlin Sans FB Demi" panose="020E0802020502020306" pitchFamily="34" charset="0"/>
              </a:rPr>
              <a:t>GALILEO </a:t>
            </a:r>
            <a:r>
              <a:rPr lang="en-CA" dirty="0" smtClean="0"/>
              <a:t>believed that:</a:t>
            </a:r>
          </a:p>
          <a:p>
            <a:pPr marL="0" indent="0" algn="ctr">
              <a:buNone/>
            </a:pPr>
            <a:r>
              <a:rPr lang="en-CA" b="1" dirty="0" smtClean="0"/>
              <a:t>if two bodies of different mass were dropped from the same height at the same time, they would hit the ground together</a:t>
            </a:r>
            <a:endParaRPr lang="en-US"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7064" y="2494606"/>
            <a:ext cx="6251887" cy="436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descr="http://www.heritage-history.com/books/rowbotham/scientists/zpage028.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64585" y="838899"/>
            <a:ext cx="4494067" cy="581128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Galileo and tower of pisa experiment"/>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481421" y="2449811"/>
            <a:ext cx="2898459" cy="44082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59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5692"/>
            <a:ext cx="12192000" cy="1125949"/>
          </a:xfrm>
        </p:spPr>
        <p:txBody>
          <a:bodyPr>
            <a:noAutofit/>
          </a:bodyPr>
          <a:lstStyle/>
          <a:p>
            <a:pPr marL="0" indent="0" algn="ctr">
              <a:buNone/>
            </a:pPr>
            <a:r>
              <a:rPr lang="en-CA" sz="2800" b="1" dirty="0" smtClean="0"/>
              <a:t>Controversy </a:t>
            </a:r>
            <a:r>
              <a:rPr lang="en-CA" sz="2800" b="1" dirty="0"/>
              <a:t>soon raged. Some people complained </a:t>
            </a:r>
            <a:r>
              <a:rPr lang="en-CA" sz="2800" b="1" dirty="0" smtClean="0"/>
              <a:t>of intestinal </a:t>
            </a:r>
            <a:r>
              <a:rPr lang="en-CA" sz="2800" b="1" dirty="0"/>
              <a:t>cramps after eating the chips and </a:t>
            </a:r>
            <a:r>
              <a:rPr lang="en-CA" sz="2800" b="1" dirty="0" smtClean="0"/>
              <a:t>concluded that </a:t>
            </a:r>
            <a:r>
              <a:rPr lang="en-CA" sz="2800" b="1" dirty="0"/>
              <a:t>Olestra caused them</a:t>
            </a:r>
            <a:r>
              <a:rPr lang="en-CA" sz="2800" b="1" dirty="0" smtClean="0"/>
              <a:t>.</a:t>
            </a:r>
          </a:p>
          <a:p>
            <a:pPr marL="0" indent="0" algn="ctr">
              <a:buNone/>
            </a:pPr>
            <a:endParaRPr lang="en-CA" sz="2800" dirty="0"/>
          </a:p>
        </p:txBody>
      </p:sp>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0909" y="2168692"/>
            <a:ext cx="3796715" cy="42897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descr="http://www.vanderbilt.edu/AnS/psychology/health_psychology/homeimage.gi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13" y="1978502"/>
            <a:ext cx="4945815" cy="4931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76184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5672"/>
            <a:ext cx="12192000" cy="1174075"/>
          </a:xfrm>
        </p:spPr>
        <p:txBody>
          <a:bodyPr>
            <a:noAutofit/>
          </a:bodyPr>
          <a:lstStyle/>
          <a:p>
            <a:pPr marL="0" indent="0" algn="ctr">
              <a:buNone/>
            </a:pPr>
            <a:r>
              <a:rPr lang="en-CA" sz="2800" b="1" dirty="0" smtClean="0"/>
              <a:t>Two </a:t>
            </a:r>
            <a:r>
              <a:rPr lang="en-CA" sz="2800" b="1" dirty="0"/>
              <a:t>years later, four researchers </a:t>
            </a:r>
            <a:r>
              <a:rPr lang="en-CA" sz="2800" b="1" dirty="0" smtClean="0"/>
              <a:t>designed </a:t>
            </a:r>
            <a:r>
              <a:rPr lang="en-CA" sz="2800" b="1" dirty="0"/>
              <a:t>an </a:t>
            </a:r>
            <a:r>
              <a:rPr lang="en-CA" sz="2800" b="1" dirty="0" smtClean="0"/>
              <a:t>experiment to </a:t>
            </a:r>
            <a:r>
              <a:rPr lang="en-CA" sz="2800" b="1" dirty="0"/>
              <a:t>test the hypothesis that this food additive </a:t>
            </a:r>
            <a:r>
              <a:rPr lang="en-CA" sz="2800" b="1" dirty="0" smtClean="0"/>
              <a:t>causes cramps</a:t>
            </a:r>
            <a:r>
              <a:rPr lang="en-CA" sz="2800" b="1" dirty="0"/>
              <a:t>. </a:t>
            </a:r>
            <a:endParaRPr lang="en-CA" sz="2800" b="1" dirty="0" smtClean="0"/>
          </a:p>
        </p:txBody>
      </p:sp>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8196" name="Picture 4" descr="http://www.mindfully.org/Food/Olestra-Fecal-Parameters-Study3.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7766" y="2351507"/>
            <a:ext cx="6533982" cy="3906538"/>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47739" y="2718231"/>
            <a:ext cx="4979565" cy="3173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787677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5673"/>
            <a:ext cx="12192000" cy="1029696"/>
          </a:xfrm>
        </p:spPr>
        <p:txBody>
          <a:bodyPr>
            <a:noAutofit/>
          </a:bodyPr>
          <a:lstStyle/>
          <a:p>
            <a:pPr marL="0" indent="0" algn="ctr">
              <a:buNone/>
            </a:pPr>
            <a:r>
              <a:rPr lang="en-CA" sz="2800" b="1" dirty="0" smtClean="0"/>
              <a:t>They </a:t>
            </a:r>
            <a:r>
              <a:rPr lang="en-CA" sz="2800" b="1" dirty="0"/>
              <a:t>predicted that if Olestra causes </a:t>
            </a:r>
            <a:r>
              <a:rPr lang="en-CA" sz="2800" b="1" dirty="0" smtClean="0"/>
              <a:t>cramps, then </a:t>
            </a:r>
            <a:r>
              <a:rPr lang="en-CA" sz="2800" b="1" dirty="0"/>
              <a:t>people who eat Olestra will be more likely to </a:t>
            </a:r>
            <a:r>
              <a:rPr lang="en-CA" sz="2800" b="1" dirty="0" smtClean="0"/>
              <a:t>get cramps </a:t>
            </a:r>
            <a:r>
              <a:rPr lang="en-CA" sz="2800" b="1" dirty="0"/>
              <a:t>than people who do not</a:t>
            </a:r>
            <a:r>
              <a:rPr lang="en-CA" sz="2800" b="1" dirty="0" smtClean="0"/>
              <a:t>.</a:t>
            </a:r>
            <a:endParaRPr lang="en-CA" b="1" dirty="0" smtClean="0"/>
          </a:p>
        </p:txBody>
      </p:sp>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8168" y="1949116"/>
            <a:ext cx="8807116" cy="49088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627563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15700"/>
            <a:ext cx="11410950" cy="1346537"/>
          </a:xfrm>
          <a:solidFill>
            <a:srgbClr val="00FF00"/>
          </a:solidFill>
        </p:spPr>
        <p:txBody>
          <a:bodyPr>
            <a:noAutofit/>
          </a:bodyPr>
          <a:lstStyle/>
          <a:p>
            <a:pPr marL="0" indent="0" algn="ctr">
              <a:buNone/>
            </a:pPr>
            <a:r>
              <a:rPr lang="en-CA" sz="3600" b="1" dirty="0" smtClean="0">
                <a:solidFill>
                  <a:srgbClr val="0000CC"/>
                </a:solidFill>
                <a:latin typeface="Berlin Sans FB" panose="020E0602020502020306" pitchFamily="34" charset="0"/>
              </a:rPr>
              <a:t>IF</a:t>
            </a:r>
            <a:r>
              <a:rPr lang="en-CA" sz="3600" dirty="0" smtClean="0">
                <a:solidFill>
                  <a:srgbClr val="0000CC"/>
                </a:solidFill>
                <a:latin typeface="Berlin Sans FB" panose="020E0602020502020306" pitchFamily="34" charset="0"/>
              </a:rPr>
              <a:t> </a:t>
            </a:r>
            <a:r>
              <a:rPr lang="en-CA" sz="3600" dirty="0" smtClean="0">
                <a:latin typeface="Berlin Sans FB" panose="020E0602020502020306" pitchFamily="34" charset="0"/>
              </a:rPr>
              <a:t>Olestra </a:t>
            </a:r>
            <a:r>
              <a:rPr lang="en-CA" sz="3600" dirty="0">
                <a:latin typeface="Berlin Sans FB" panose="020E0602020502020306" pitchFamily="34" charset="0"/>
              </a:rPr>
              <a:t>causes </a:t>
            </a:r>
            <a:r>
              <a:rPr lang="en-CA" sz="3600" dirty="0" smtClean="0">
                <a:latin typeface="Berlin Sans FB" panose="020E0602020502020306" pitchFamily="34" charset="0"/>
              </a:rPr>
              <a:t>cramps, </a:t>
            </a:r>
            <a:r>
              <a:rPr lang="en-CA" sz="3600" b="1" dirty="0" smtClean="0">
                <a:solidFill>
                  <a:srgbClr val="0000CC"/>
                </a:solidFill>
                <a:latin typeface="Berlin Sans FB" panose="020E0602020502020306" pitchFamily="34" charset="0"/>
              </a:rPr>
              <a:t>THEN</a:t>
            </a:r>
            <a:r>
              <a:rPr lang="en-CA" sz="3600" dirty="0" smtClean="0">
                <a:solidFill>
                  <a:srgbClr val="0000CC"/>
                </a:solidFill>
                <a:latin typeface="Berlin Sans FB" panose="020E0602020502020306" pitchFamily="34" charset="0"/>
              </a:rPr>
              <a:t> </a:t>
            </a:r>
            <a:r>
              <a:rPr lang="en-CA" sz="3600" dirty="0" smtClean="0">
                <a:latin typeface="Berlin Sans FB" panose="020E0602020502020306" pitchFamily="34" charset="0"/>
              </a:rPr>
              <a:t>people </a:t>
            </a:r>
            <a:r>
              <a:rPr lang="en-CA" sz="3600" dirty="0">
                <a:latin typeface="Berlin Sans FB" panose="020E0602020502020306" pitchFamily="34" charset="0"/>
              </a:rPr>
              <a:t>who eat Olestra will be more likely to </a:t>
            </a:r>
            <a:r>
              <a:rPr lang="en-CA" sz="3600" dirty="0" smtClean="0">
                <a:latin typeface="Berlin Sans FB" panose="020E0602020502020306" pitchFamily="34" charset="0"/>
              </a:rPr>
              <a:t>get cramps </a:t>
            </a:r>
            <a:r>
              <a:rPr lang="en-CA" sz="3600" dirty="0">
                <a:latin typeface="Berlin Sans FB" panose="020E0602020502020306" pitchFamily="34" charset="0"/>
              </a:rPr>
              <a:t>than people who do not.</a:t>
            </a:r>
            <a:endParaRPr lang="en-CA" sz="3600" dirty="0" smtClean="0">
              <a:latin typeface="Berlin Sans FB" panose="020E0602020502020306" pitchFamily="34" charset="0"/>
            </a:endParaRPr>
          </a:p>
        </p:txBody>
      </p:sp>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7801" y="2536825"/>
            <a:ext cx="10849092" cy="35030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004068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 y="1770092"/>
            <a:ext cx="5219620" cy="5087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0" y="15766"/>
            <a:ext cx="12192000" cy="156966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8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3. TEST YOUR HYPOTHESIS (DO THE EXPERIMENT)</a:t>
            </a:r>
            <a:endParaRPr lang="en-US" sz="48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3568" y="1770092"/>
            <a:ext cx="7004928" cy="5087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375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
            <a:ext cx="12192000" cy="830997"/>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800" b="1" spc="50" dirty="0" smtClean="0">
                <a:ln w="11430"/>
                <a:solidFill>
                  <a:srgbClr val="0000CC"/>
                </a:solidFill>
                <a:effectLst>
                  <a:outerShdw blurRad="76200" dist="50800" dir="5400000" algn="tl" rotWithShape="0">
                    <a:srgbClr val="000000">
                      <a:alpha val="65000"/>
                    </a:srgbClr>
                  </a:outerShdw>
                </a:effectLst>
                <a:latin typeface="Agency FB" pitchFamily="34" charset="0"/>
                <a:cs typeface="Aharoni" pitchFamily="2" charset="-79"/>
              </a:rPr>
              <a:t>Create a controlled experiment</a:t>
            </a:r>
            <a:endParaRPr lang="en-US" sz="4800" b="1" spc="50" dirty="0">
              <a:ln w="11430"/>
              <a:solidFill>
                <a:srgbClr val="0000CC"/>
              </a:solidFill>
              <a:effectLst>
                <a:outerShdw blurRad="76200" dist="50800" dir="5400000" algn="tl" rotWithShape="0">
                  <a:srgbClr val="000000">
                    <a:alpha val="65000"/>
                  </a:srgbClr>
                </a:outerShdw>
              </a:effectLst>
              <a:latin typeface="Agency FB" pitchFamily="34" charset="0"/>
              <a:cs typeface="Aharoni" pitchFamily="2" charset="-79"/>
            </a:endParaRPr>
          </a:p>
        </p:txBody>
      </p:sp>
      <p:sp>
        <p:nvSpPr>
          <p:cNvPr id="7" name="Content Placeholder 2"/>
          <p:cNvSpPr txBox="1">
            <a:spLocks/>
          </p:cNvSpPr>
          <p:nvPr/>
        </p:nvSpPr>
        <p:spPr>
          <a:xfrm>
            <a:off x="31531" y="822029"/>
            <a:ext cx="12192000" cy="32205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CA" sz="3600" dirty="0" smtClean="0">
                <a:solidFill>
                  <a:prstClr val="black"/>
                </a:solidFill>
              </a:rPr>
              <a:t>Chicago theatre</a:t>
            </a:r>
          </a:p>
          <a:p>
            <a:pPr algn="ctr" fontAlgn="base">
              <a:spcAft>
                <a:spcPct val="0"/>
              </a:spcAft>
            </a:pPr>
            <a:r>
              <a:rPr lang="en-CA" sz="3600" dirty="0" smtClean="0">
                <a:solidFill>
                  <a:prstClr val="black"/>
                </a:solidFill>
              </a:rPr>
              <a:t>1100 people</a:t>
            </a:r>
          </a:p>
          <a:p>
            <a:pPr algn="ctr" fontAlgn="base">
              <a:spcAft>
                <a:spcPct val="0"/>
              </a:spcAft>
            </a:pPr>
            <a:r>
              <a:rPr lang="en-CA" sz="3600" dirty="0" smtClean="0">
                <a:solidFill>
                  <a:prstClr val="black"/>
                </a:solidFill>
              </a:rPr>
              <a:t> aged 13 – 38</a:t>
            </a:r>
          </a:p>
          <a:p>
            <a:pPr algn="ctr" fontAlgn="base">
              <a:spcAft>
                <a:spcPct val="0"/>
              </a:spcAft>
            </a:pPr>
            <a:r>
              <a:rPr lang="en-CA" sz="3600" dirty="0" smtClean="0">
                <a:solidFill>
                  <a:prstClr val="black"/>
                </a:solidFill>
              </a:rPr>
              <a:t>Each person got a 13 oz. unmarked bag of chips</a:t>
            </a:r>
          </a:p>
          <a:p>
            <a:pPr algn="ctr" fontAlgn="base">
              <a:spcAft>
                <a:spcPct val="0"/>
              </a:spcAft>
            </a:pPr>
            <a:r>
              <a:rPr lang="en-CA" sz="3600" dirty="0" smtClean="0">
                <a:solidFill>
                  <a:prstClr val="black"/>
                </a:solidFill>
              </a:rPr>
              <a:t>About 50% of bags contained Olestra</a:t>
            </a:r>
          </a:p>
          <a:p>
            <a:pPr algn="ctr" fontAlgn="base">
              <a:spcAft>
                <a:spcPct val="0"/>
              </a:spcAft>
            </a:pPr>
            <a:endParaRPr lang="en-CA" sz="3600" dirty="0" smtClean="0">
              <a:solidFill>
                <a:prstClr val="black"/>
              </a:solidFill>
            </a:endParaRPr>
          </a:p>
        </p:txBody>
      </p:sp>
    </p:spTree>
    <p:extLst>
      <p:ext uri="{BB962C8B-B14F-4D97-AF65-F5344CB8AC3E}">
        <p14:creationId xmlns:p14="http://schemas.microsoft.com/office/powerpoint/2010/main" xmlns="" val="113805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
            <a:ext cx="12192000" cy="1015663"/>
          </a:xfrm>
          <a:prstGeom prst="rect">
            <a:avLst/>
          </a:prstGeom>
          <a:solidFill>
            <a:schemeClr val="accent1">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6000" b="1" spc="50" dirty="0" smtClean="0">
                <a:ln w="11430"/>
                <a:solidFill>
                  <a:prstClr val="black"/>
                </a:solidFill>
                <a:effectLst>
                  <a:outerShdw blurRad="76200" dist="50800" dir="5400000" algn="tl" rotWithShape="0">
                    <a:srgbClr val="000000">
                      <a:alpha val="65000"/>
                    </a:srgbClr>
                  </a:outerShdw>
                </a:effectLst>
                <a:latin typeface="Agency FB" pitchFamily="34" charset="0"/>
                <a:cs typeface="Aharoni" pitchFamily="2" charset="-79"/>
              </a:rPr>
              <a:t>2 Experimental Groups and Variables </a:t>
            </a:r>
            <a:endParaRPr lang="en-US" sz="6000" b="1" spc="50" dirty="0">
              <a:ln w="11430"/>
              <a:solidFill>
                <a:prstClr val="black"/>
              </a:solidFill>
              <a:effectLst>
                <a:outerShdw blurRad="76200" dist="50800" dir="5400000" algn="tl" rotWithShape="0">
                  <a:srgbClr val="000000">
                    <a:alpha val="65000"/>
                  </a:srgbClr>
                </a:outerShdw>
              </a:effectLst>
              <a:latin typeface="Agency FB" pitchFamily="34" charset="0"/>
              <a:cs typeface="Aharoni" pitchFamily="2" charset="-79"/>
            </a:endParaRPr>
          </a:p>
        </p:txBody>
      </p:sp>
      <p:sp>
        <p:nvSpPr>
          <p:cNvPr id="7" name="Content Placeholder 2"/>
          <p:cNvSpPr txBox="1">
            <a:spLocks/>
          </p:cNvSpPr>
          <p:nvPr/>
        </p:nvSpPr>
        <p:spPr>
          <a:xfrm>
            <a:off x="0" y="1015700"/>
            <a:ext cx="12192000" cy="1860850"/>
          </a:xfrm>
          <a:prstGeom prst="rect">
            <a:avLst/>
          </a:prstGeom>
          <a:solidFill>
            <a:srgbClr val="FF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None/>
            </a:pPr>
            <a:r>
              <a:rPr lang="en-CA" sz="3600" b="1" dirty="0" smtClean="0">
                <a:solidFill>
                  <a:srgbClr val="7030A0"/>
                </a:solidFill>
                <a:latin typeface="Berlin Sans FB" panose="020E0602020502020306" pitchFamily="34" charset="0"/>
              </a:rPr>
              <a:t>VARIABLE</a:t>
            </a:r>
            <a:r>
              <a:rPr lang="en-CA" sz="3600" dirty="0" smtClean="0">
                <a:solidFill>
                  <a:prstClr val="black"/>
                </a:solidFill>
              </a:rPr>
              <a:t>: </a:t>
            </a:r>
          </a:p>
          <a:p>
            <a:pPr marL="0" indent="0" fontAlgn="base">
              <a:spcAft>
                <a:spcPct val="0"/>
              </a:spcAft>
              <a:buNone/>
            </a:pPr>
            <a:r>
              <a:rPr lang="en-CA" sz="3600" dirty="0" smtClean="0">
                <a:solidFill>
                  <a:prstClr val="black"/>
                </a:solidFill>
              </a:rPr>
              <a:t>Thing(s) that can be changed during and can affect an </a:t>
            </a:r>
            <a:r>
              <a:rPr lang="en-CA" sz="3600" dirty="0">
                <a:solidFill>
                  <a:prstClr val="black"/>
                </a:solidFill>
              </a:rPr>
              <a:t>experiment </a:t>
            </a:r>
          </a:p>
        </p:txBody>
      </p:sp>
      <p:sp>
        <p:nvSpPr>
          <p:cNvPr id="8" name="Content Placeholder 2"/>
          <p:cNvSpPr txBox="1">
            <a:spLocks/>
          </p:cNvSpPr>
          <p:nvPr/>
        </p:nvSpPr>
        <p:spPr>
          <a:xfrm>
            <a:off x="0" y="3014117"/>
            <a:ext cx="12192000" cy="138944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None/>
            </a:pPr>
            <a:r>
              <a:rPr lang="en-CA" sz="3600" b="1" dirty="0" smtClean="0">
                <a:solidFill>
                  <a:srgbClr val="7030A0"/>
                </a:solidFill>
                <a:latin typeface="Berlin Sans FB" panose="020E0602020502020306" pitchFamily="34" charset="0"/>
              </a:rPr>
              <a:t>EXPERIMENTAL GROUP</a:t>
            </a:r>
            <a:r>
              <a:rPr lang="en-CA" sz="3600" dirty="0" smtClean="0">
                <a:solidFill>
                  <a:prstClr val="black"/>
                </a:solidFill>
              </a:rPr>
              <a:t>: </a:t>
            </a:r>
          </a:p>
          <a:p>
            <a:pPr marL="0" indent="0" fontAlgn="base">
              <a:spcAft>
                <a:spcPct val="0"/>
              </a:spcAft>
              <a:buNone/>
            </a:pPr>
            <a:r>
              <a:rPr lang="en-CA" sz="3600" dirty="0" smtClean="0">
                <a:solidFill>
                  <a:prstClr val="black"/>
                </a:solidFill>
              </a:rPr>
              <a:t>A group in which </a:t>
            </a:r>
            <a:r>
              <a:rPr lang="en-CA" sz="3600" b="1" dirty="0" smtClean="0">
                <a:solidFill>
                  <a:srgbClr val="FF0000"/>
                </a:solidFill>
              </a:rPr>
              <a:t>ONLY</a:t>
            </a:r>
            <a:r>
              <a:rPr lang="en-CA" sz="3600" dirty="0" smtClean="0">
                <a:solidFill>
                  <a:srgbClr val="FF0000"/>
                </a:solidFill>
              </a:rPr>
              <a:t> </a:t>
            </a:r>
            <a:r>
              <a:rPr lang="en-CA" sz="3600" b="1" dirty="0" smtClean="0">
                <a:solidFill>
                  <a:srgbClr val="FF0000"/>
                </a:solidFill>
              </a:rPr>
              <a:t>ONE</a:t>
            </a:r>
            <a:r>
              <a:rPr lang="en-CA" sz="3600" dirty="0" smtClean="0">
                <a:solidFill>
                  <a:srgbClr val="FF0000"/>
                </a:solidFill>
              </a:rPr>
              <a:t> </a:t>
            </a:r>
            <a:r>
              <a:rPr lang="en-CA" sz="3600" dirty="0" smtClean="0">
                <a:solidFill>
                  <a:prstClr val="black"/>
                </a:solidFill>
              </a:rPr>
              <a:t>of the </a:t>
            </a:r>
            <a:r>
              <a:rPr lang="en-CA" sz="3600" b="1" dirty="0" smtClean="0">
                <a:solidFill>
                  <a:srgbClr val="FF0000"/>
                </a:solidFill>
              </a:rPr>
              <a:t>VARIABLES</a:t>
            </a:r>
            <a:r>
              <a:rPr lang="en-CA" sz="3600" dirty="0" smtClean="0">
                <a:solidFill>
                  <a:srgbClr val="FF0000"/>
                </a:solidFill>
              </a:rPr>
              <a:t> </a:t>
            </a:r>
            <a:r>
              <a:rPr lang="en-CA" sz="3600" dirty="0" smtClean="0">
                <a:solidFill>
                  <a:prstClr val="black"/>
                </a:solidFill>
              </a:rPr>
              <a:t>was changed</a:t>
            </a:r>
            <a:endParaRPr lang="en-CA" sz="3600" dirty="0">
              <a:solidFill>
                <a:prstClr val="black"/>
              </a:solidFill>
            </a:endParaRPr>
          </a:p>
        </p:txBody>
      </p:sp>
      <p:sp>
        <p:nvSpPr>
          <p:cNvPr id="9" name="Content Placeholder 2"/>
          <p:cNvSpPr txBox="1">
            <a:spLocks/>
          </p:cNvSpPr>
          <p:nvPr/>
        </p:nvSpPr>
        <p:spPr>
          <a:xfrm>
            <a:off x="0" y="4776673"/>
            <a:ext cx="12192000" cy="1762557"/>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None/>
            </a:pPr>
            <a:r>
              <a:rPr lang="en-CA" sz="3600" b="1" dirty="0" smtClean="0">
                <a:solidFill>
                  <a:srgbClr val="7030A0"/>
                </a:solidFill>
                <a:latin typeface="Berlin Sans FB" panose="020E0602020502020306" pitchFamily="34" charset="0"/>
              </a:rPr>
              <a:t>CONTROL GROUP</a:t>
            </a:r>
            <a:r>
              <a:rPr lang="en-CA" sz="3600" dirty="0" smtClean="0">
                <a:solidFill>
                  <a:prstClr val="black"/>
                </a:solidFill>
              </a:rPr>
              <a:t>: </a:t>
            </a:r>
          </a:p>
          <a:p>
            <a:pPr marL="0" indent="0" fontAlgn="base">
              <a:spcAft>
                <a:spcPct val="0"/>
              </a:spcAft>
              <a:buNone/>
            </a:pPr>
            <a:r>
              <a:rPr lang="en-CA" sz="3600" dirty="0" smtClean="0">
                <a:solidFill>
                  <a:prstClr val="black"/>
                </a:solidFill>
              </a:rPr>
              <a:t>A group in which </a:t>
            </a:r>
            <a:r>
              <a:rPr lang="en-CA" sz="3600" b="1" dirty="0" smtClean="0">
                <a:solidFill>
                  <a:srgbClr val="FF0000"/>
                </a:solidFill>
              </a:rPr>
              <a:t>NO VARIABLE </a:t>
            </a:r>
            <a:r>
              <a:rPr lang="en-CA" sz="3600" dirty="0" smtClean="0">
                <a:solidFill>
                  <a:prstClr val="black"/>
                </a:solidFill>
              </a:rPr>
              <a:t>was changed and to which the results from the experimental group will be compared to</a:t>
            </a:r>
            <a:endParaRPr lang="en-CA" sz="3600" dirty="0">
              <a:solidFill>
                <a:prstClr val="black"/>
              </a:solidFill>
            </a:endParaRPr>
          </a:p>
        </p:txBody>
      </p:sp>
    </p:spTree>
    <p:extLst>
      <p:ext uri="{BB962C8B-B14F-4D97-AF65-F5344CB8AC3E}">
        <p14:creationId xmlns:p14="http://schemas.microsoft.com/office/powerpoint/2010/main" xmlns="" val="31406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
        <p:nvSpPr>
          <p:cNvPr id="4" name="Content Placeholder 2"/>
          <p:cNvSpPr txBox="1">
            <a:spLocks/>
          </p:cNvSpPr>
          <p:nvPr/>
        </p:nvSpPr>
        <p:spPr>
          <a:xfrm>
            <a:off x="5582654" y="1384720"/>
            <a:ext cx="6376736" cy="5316869"/>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solidFill>
                  <a:srgbClr val="7030A0"/>
                </a:solidFill>
                <a:latin typeface="Berlin Sans FB" panose="020E0602020502020306" pitchFamily="34" charset="0"/>
              </a:rPr>
              <a:t>VARIABLES????</a:t>
            </a:r>
          </a:p>
          <a:p>
            <a:pPr marL="742950" indent="-742950" fontAlgn="base">
              <a:spcAft>
                <a:spcPct val="0"/>
              </a:spcAft>
              <a:buAutoNum type="arabicPeriod"/>
            </a:pPr>
            <a:r>
              <a:rPr lang="en-CA" sz="3600" dirty="0" smtClean="0">
                <a:solidFill>
                  <a:prstClr val="black"/>
                </a:solidFill>
                <a:latin typeface="Britannic Bold" pitchFamily="34" charset="0"/>
              </a:rPr>
              <a:t>Location</a:t>
            </a:r>
          </a:p>
          <a:p>
            <a:pPr marL="742950" indent="-742950" fontAlgn="base">
              <a:spcAft>
                <a:spcPct val="0"/>
              </a:spcAft>
              <a:buAutoNum type="arabicPeriod"/>
            </a:pPr>
            <a:r>
              <a:rPr lang="en-CA" sz="3600" dirty="0" smtClean="0">
                <a:solidFill>
                  <a:prstClr val="black"/>
                </a:solidFill>
                <a:latin typeface="Britannic Bold" pitchFamily="34" charset="0"/>
              </a:rPr>
              <a:t>Number of subjects (people)</a:t>
            </a:r>
          </a:p>
          <a:p>
            <a:pPr marL="742950" indent="-742950" fontAlgn="base">
              <a:spcAft>
                <a:spcPct val="0"/>
              </a:spcAft>
              <a:buAutoNum type="arabicPeriod"/>
            </a:pPr>
            <a:r>
              <a:rPr lang="en-CA" sz="3600" dirty="0" smtClean="0">
                <a:solidFill>
                  <a:prstClr val="black"/>
                </a:solidFill>
                <a:latin typeface="Britannic Bold" pitchFamily="34" charset="0"/>
              </a:rPr>
              <a:t>Same amount of chips</a:t>
            </a:r>
          </a:p>
          <a:p>
            <a:pPr marL="742950" indent="-742950" fontAlgn="base">
              <a:spcAft>
                <a:spcPct val="0"/>
              </a:spcAft>
              <a:buAutoNum type="arabicPeriod"/>
            </a:pPr>
            <a:r>
              <a:rPr lang="en-CA" sz="3600" dirty="0" smtClean="0">
                <a:solidFill>
                  <a:prstClr val="black"/>
                </a:solidFill>
                <a:latin typeface="Britannic Bold" pitchFamily="34" charset="0"/>
              </a:rPr>
              <a:t>Olestra</a:t>
            </a:r>
            <a:endParaRPr lang="en-CA" sz="3600" dirty="0">
              <a:solidFill>
                <a:prstClr val="black"/>
              </a:solidFill>
              <a:latin typeface="Britannic Bold" panose="020B0903060703020204" pitchFamily="34" charset="0"/>
            </a:endParaRPr>
          </a:p>
        </p:txBody>
      </p:sp>
      <p:sp>
        <p:nvSpPr>
          <p:cNvPr id="5" name="Content Placeholder 2"/>
          <p:cNvSpPr txBox="1">
            <a:spLocks/>
          </p:cNvSpPr>
          <p:nvPr/>
        </p:nvSpPr>
        <p:spPr>
          <a:xfrm>
            <a:off x="31531" y="1228310"/>
            <a:ext cx="5142048" cy="56296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CA" sz="3600" dirty="0" smtClean="0">
                <a:solidFill>
                  <a:prstClr val="black"/>
                </a:solidFill>
              </a:rPr>
              <a:t>Chicago theatre</a:t>
            </a:r>
          </a:p>
          <a:p>
            <a:pPr algn="ctr" fontAlgn="base">
              <a:spcAft>
                <a:spcPct val="0"/>
              </a:spcAft>
            </a:pPr>
            <a:r>
              <a:rPr lang="en-CA" sz="3600" dirty="0" smtClean="0">
                <a:solidFill>
                  <a:prstClr val="black"/>
                </a:solidFill>
              </a:rPr>
              <a:t>1100 people</a:t>
            </a:r>
          </a:p>
          <a:p>
            <a:pPr algn="ctr" fontAlgn="base">
              <a:spcAft>
                <a:spcPct val="0"/>
              </a:spcAft>
            </a:pPr>
            <a:r>
              <a:rPr lang="en-CA" sz="3600" dirty="0" smtClean="0">
                <a:solidFill>
                  <a:prstClr val="black"/>
                </a:solidFill>
              </a:rPr>
              <a:t> aged 13 – 38</a:t>
            </a:r>
          </a:p>
          <a:p>
            <a:pPr algn="ctr" fontAlgn="base">
              <a:spcAft>
                <a:spcPct val="0"/>
              </a:spcAft>
            </a:pPr>
            <a:r>
              <a:rPr lang="en-CA" sz="3600" dirty="0" smtClean="0">
                <a:solidFill>
                  <a:prstClr val="black"/>
                </a:solidFill>
              </a:rPr>
              <a:t>Each person got a 13 oz. unmarked bag of chips</a:t>
            </a:r>
          </a:p>
          <a:p>
            <a:pPr algn="ctr" fontAlgn="base">
              <a:spcAft>
                <a:spcPct val="0"/>
              </a:spcAft>
            </a:pPr>
            <a:r>
              <a:rPr lang="en-CA" sz="3600" dirty="0" smtClean="0">
                <a:solidFill>
                  <a:prstClr val="black"/>
                </a:solidFill>
              </a:rPr>
              <a:t>About 50% of bags contained Olestra</a:t>
            </a:r>
          </a:p>
          <a:p>
            <a:pPr algn="ctr" fontAlgn="base">
              <a:spcAft>
                <a:spcPct val="0"/>
              </a:spcAft>
            </a:pPr>
            <a:endParaRPr lang="en-CA" sz="4800" dirty="0" smtClean="0">
              <a:solidFill>
                <a:prstClr val="black"/>
              </a:solidFill>
            </a:endParaRPr>
          </a:p>
        </p:txBody>
      </p:sp>
    </p:spTree>
    <p:extLst>
      <p:ext uri="{BB962C8B-B14F-4D97-AF65-F5344CB8AC3E}">
        <p14:creationId xmlns:p14="http://schemas.microsoft.com/office/powerpoint/2010/main" xmlns="" val="36192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endParaRPr lang="en-CA" sz="3600" dirty="0">
              <a:solidFill>
                <a:prstClr val="black"/>
              </a:solidFill>
              <a:latin typeface="Britannic Bold" panose="020B0903060703020204" pitchFamily="34" charset="0"/>
            </a:endParaRP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625465" y="146911"/>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3" y="838896"/>
            <a:ext cx="9788236" cy="1811193"/>
          </a:xfrm>
        </p:spPr>
        <p:txBody>
          <a:bodyPr>
            <a:normAutofit/>
          </a:bodyPr>
          <a:lstStyle/>
          <a:p>
            <a:pPr marL="0" indent="0" algn="ctr">
              <a:buNone/>
            </a:pPr>
            <a:r>
              <a:rPr lang="en-CA" b="1" dirty="0" smtClean="0">
                <a:solidFill>
                  <a:srgbClr val="FF0000"/>
                </a:solidFill>
                <a:latin typeface="Berlin Sans FB Demi" panose="020E0802020502020306" pitchFamily="34" charset="0"/>
              </a:rPr>
              <a:t>GALILEO </a:t>
            </a:r>
            <a:r>
              <a:rPr lang="en-CA" dirty="0" smtClean="0"/>
              <a:t>believed that:</a:t>
            </a:r>
          </a:p>
          <a:p>
            <a:pPr marL="0" indent="0" algn="ctr">
              <a:buNone/>
            </a:pPr>
            <a:r>
              <a:rPr lang="en-CA" b="1" dirty="0" smtClean="0"/>
              <a:t>if two bodies of different mass were dropped from the same height at the same time, they would hit the ground together</a:t>
            </a:r>
            <a:endParaRPr lang="en-US" b="1" dirty="0"/>
          </a:p>
        </p:txBody>
      </p:sp>
      <p:pic>
        <p:nvPicPr>
          <p:cNvPr id="3" name="Picture 2"/>
          <p:cNvPicPr>
            <a:picLocks noChangeAspect="1"/>
          </p:cNvPicPr>
          <p:nvPr/>
        </p:nvPicPr>
        <p:blipFill>
          <a:blip r:embed="rId2"/>
          <a:stretch>
            <a:fillRect/>
          </a:stretch>
        </p:blipFill>
        <p:spPr>
          <a:xfrm>
            <a:off x="29" y="2255965"/>
            <a:ext cx="12052993" cy="4211635"/>
          </a:xfrm>
          <a:prstGeom prst="rect">
            <a:avLst/>
          </a:prstGeom>
        </p:spPr>
      </p:pic>
    </p:spTree>
    <p:extLst>
      <p:ext uri="{BB962C8B-B14F-4D97-AF65-F5344CB8AC3E}">
        <p14:creationId xmlns:p14="http://schemas.microsoft.com/office/powerpoint/2010/main" xmlns="" val="31918274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Olestra</a:t>
            </a:r>
            <a:endParaRPr lang="en-CA" sz="2800" dirty="0">
              <a:solidFill>
                <a:srgbClr val="FF0000"/>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197574"/>
            <a:ext cx="4403560" cy="5632485"/>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92315" y="1634589"/>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1225515"/>
            <a:ext cx="4403560" cy="5632485"/>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0" y="37"/>
            <a:ext cx="121920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a:ln w="11430"/>
                <a:solidFill>
                  <a:srgbClr val="FF0000"/>
                </a:solidFill>
                <a:latin typeface="Britannic Bold" pitchFamily="34" charset="0"/>
                <a:cs typeface="Aharoni" pitchFamily="2" charset="-79"/>
              </a:rPr>
              <a:t>IF</a:t>
            </a:r>
            <a:r>
              <a:rPr lang="en-CA" sz="3600" b="1" spc="50" dirty="0">
                <a:ln w="11430"/>
                <a:solidFill>
                  <a:prstClr val="black"/>
                </a:solidFill>
                <a:latin typeface="Californian FB" panose="0207040306080B030204" pitchFamily="18" charset="0"/>
                <a:cs typeface="Aharoni" pitchFamily="2" charset="-79"/>
              </a:rPr>
              <a:t> Olestra causes cramps, </a:t>
            </a:r>
            <a:r>
              <a:rPr lang="en-CA" sz="3600" b="1" spc="50" dirty="0">
                <a:ln w="11430"/>
                <a:solidFill>
                  <a:srgbClr val="FF0000"/>
                </a:solidFill>
                <a:latin typeface="Britannic Bold" pitchFamily="34" charset="0"/>
                <a:cs typeface="Aharoni" pitchFamily="2" charset="-79"/>
              </a:rPr>
              <a:t>THEN</a:t>
            </a:r>
            <a:r>
              <a:rPr lang="en-CA" sz="3600" b="1" spc="50" dirty="0">
                <a:ln w="11430"/>
                <a:solidFill>
                  <a:prstClr val="black"/>
                </a:solidFill>
                <a:latin typeface="Californian FB" panose="0207040306080B030204" pitchFamily="18" charset="0"/>
                <a:cs typeface="Aharoni" pitchFamily="2" charset="-79"/>
              </a:rPr>
              <a:t>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people who eat Olestra </a:t>
            </a:r>
            <a:r>
              <a:rPr lang="en-CA" sz="3600" b="1" spc="50" dirty="0">
                <a:ln w="11430"/>
                <a:solidFill>
                  <a:prstClr val="black"/>
                </a:solidFill>
                <a:latin typeface="Californian FB" panose="0207040306080B030204" pitchFamily="18" charset="0"/>
                <a:cs typeface="Aharoni" pitchFamily="2" charset="-79"/>
              </a:rPr>
              <a:t>will be </a:t>
            </a:r>
            <a:r>
              <a:rPr lang="en-CA" sz="3600" b="1" u="sng" spc="50" dirty="0">
                <a:ln w="11430"/>
                <a:solidFill>
                  <a:srgbClr val="0000CC"/>
                </a:solidFill>
                <a:effectLst>
                  <a:outerShdw blurRad="38100" dist="38100" dir="2700000" algn="tl">
                    <a:srgbClr val="000000">
                      <a:alpha val="43137"/>
                    </a:srgbClr>
                  </a:outerShdw>
                </a:effectLst>
                <a:latin typeface="Californian FB" panose="0207040306080B030204" pitchFamily="18" charset="0"/>
                <a:cs typeface="Aharoni" pitchFamily="2" charset="-79"/>
              </a:rPr>
              <a:t>more likely </a:t>
            </a:r>
            <a:r>
              <a:rPr lang="en-CA" sz="3600" b="1" spc="50" dirty="0">
                <a:ln w="11430"/>
                <a:solidFill>
                  <a:prstClr val="black"/>
                </a:solidFill>
                <a:latin typeface="Californian FB" panose="0207040306080B030204" pitchFamily="18" charset="0"/>
                <a:cs typeface="Aharoni" pitchFamily="2" charset="-79"/>
              </a:rPr>
              <a:t>to get cramps than people who do not.</a:t>
            </a:r>
          </a:p>
        </p:txBody>
      </p:sp>
    </p:spTree>
    <p:extLst>
      <p:ext uri="{BB962C8B-B14F-4D97-AF65-F5344CB8AC3E}">
        <p14:creationId xmlns:p14="http://schemas.microsoft.com/office/powerpoint/2010/main" xmlns="" val="8671271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a:t>
            </a:r>
          </a:p>
          <a:p>
            <a:pPr marL="0" indent="0" algn="ctr" fontAlgn="base">
              <a:spcAft>
                <a:spcPct val="0"/>
              </a:spcAft>
              <a:buNone/>
            </a:pPr>
            <a:r>
              <a:rPr lang="en-CA" sz="3600" b="1" dirty="0" smtClean="0">
                <a:latin typeface="Berlin Sans FB" panose="020E0602020502020306" pitchFamily="34" charset="0"/>
              </a:rPr>
              <a:t>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INDEPENDENT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Content Placeholder 2"/>
          <p:cNvSpPr txBox="1">
            <a:spLocks/>
          </p:cNvSpPr>
          <p:nvPr/>
        </p:nvSpPr>
        <p:spPr>
          <a:xfrm>
            <a:off x="0" y="817178"/>
            <a:ext cx="12192000" cy="12165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CA" sz="3600" dirty="0">
                <a:solidFill>
                  <a:prstClr val="black"/>
                </a:solidFill>
                <a:latin typeface="Aharoni" pitchFamily="2" charset="-79"/>
                <a:cs typeface="Aharoni" pitchFamily="2" charset="-79"/>
              </a:rPr>
              <a:t>The </a:t>
            </a:r>
            <a:r>
              <a:rPr lang="en-CA" sz="3600" dirty="0" smtClean="0">
                <a:solidFill>
                  <a:prstClr val="black"/>
                </a:solidFill>
                <a:latin typeface="Aharoni" pitchFamily="2" charset="-79"/>
                <a:cs typeface="Aharoni" pitchFamily="2" charset="-79"/>
              </a:rPr>
              <a:t>variable</a:t>
            </a:r>
            <a:r>
              <a:rPr lang="en-CA" sz="3600" dirty="0">
                <a:solidFill>
                  <a:prstClr val="black"/>
                </a:solidFill>
                <a:latin typeface="Aharoni" pitchFamily="2" charset="-79"/>
                <a:cs typeface="Aharoni" pitchFamily="2" charset="-79"/>
              </a:rPr>
              <a:t> (thing)</a:t>
            </a:r>
            <a:r>
              <a:rPr lang="en-CA" sz="3600" dirty="0" smtClean="0">
                <a:solidFill>
                  <a:prstClr val="black"/>
                </a:solidFill>
                <a:latin typeface="Aharoni" pitchFamily="2" charset="-79"/>
                <a:cs typeface="Aharoni" pitchFamily="2" charset="-79"/>
              </a:rPr>
              <a:t> </a:t>
            </a:r>
            <a:r>
              <a:rPr lang="en-CA" sz="3600" dirty="0">
                <a:solidFill>
                  <a:prstClr val="black"/>
                </a:solidFill>
                <a:latin typeface="Aharoni" pitchFamily="2" charset="-79"/>
                <a:cs typeface="Aharoni" pitchFamily="2" charset="-79"/>
              </a:rPr>
              <a:t>that is </a:t>
            </a:r>
            <a:r>
              <a:rPr lang="en-CA" sz="3600" b="1" dirty="0" smtClean="0">
                <a:solidFill>
                  <a:srgbClr val="0000CC"/>
                </a:solidFill>
                <a:latin typeface="Aharoni" pitchFamily="2" charset="-79"/>
                <a:cs typeface="Aharoni" pitchFamily="2" charset="-79"/>
              </a:rPr>
              <a:t>CHANGED</a:t>
            </a:r>
            <a:r>
              <a:rPr lang="en-CA" sz="3600" dirty="0" smtClean="0">
                <a:solidFill>
                  <a:prstClr val="black"/>
                </a:solidFill>
                <a:latin typeface="Aharoni" pitchFamily="2" charset="-79"/>
                <a:cs typeface="Aharoni" pitchFamily="2" charset="-79"/>
              </a:rPr>
              <a:t> and </a:t>
            </a:r>
            <a:r>
              <a:rPr lang="en-CA" sz="3600" b="1" dirty="0" smtClean="0">
                <a:solidFill>
                  <a:srgbClr val="0000CC"/>
                </a:solidFill>
                <a:latin typeface="Aharoni" pitchFamily="2" charset="-79"/>
                <a:cs typeface="Aharoni" pitchFamily="2" charset="-79"/>
              </a:rPr>
              <a:t>TESTED</a:t>
            </a:r>
            <a:r>
              <a:rPr lang="en-CA" sz="3600" dirty="0" smtClean="0">
                <a:solidFill>
                  <a:prstClr val="black"/>
                </a:solidFill>
                <a:latin typeface="Aharoni" pitchFamily="2" charset="-79"/>
                <a:cs typeface="Aharoni" pitchFamily="2" charset="-79"/>
              </a:rPr>
              <a:t> during the experiment</a:t>
            </a:r>
          </a:p>
        </p:txBody>
      </p:sp>
    </p:spTree>
    <p:extLst>
      <p:ext uri="{BB962C8B-B14F-4D97-AF65-F5344CB8AC3E}">
        <p14:creationId xmlns:p14="http://schemas.microsoft.com/office/powerpoint/2010/main" xmlns="" val="3592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a:t>
            </a:r>
          </a:p>
          <a:p>
            <a:pPr marL="0" indent="0" algn="ctr" fontAlgn="base">
              <a:spcAft>
                <a:spcPct val="0"/>
              </a:spcAft>
              <a:buNone/>
            </a:pPr>
            <a:r>
              <a:rPr lang="en-CA" sz="3600" b="1" dirty="0" smtClean="0">
                <a:latin typeface="Berlin Sans FB" panose="020E0602020502020306" pitchFamily="34" charset="0"/>
              </a:rPr>
              <a:t>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INDEPENDENT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10" name="Content Placeholder 2"/>
          <p:cNvSpPr txBox="1">
            <a:spLocks/>
          </p:cNvSpPr>
          <p:nvPr/>
        </p:nvSpPr>
        <p:spPr>
          <a:xfrm>
            <a:off x="951854" y="960279"/>
            <a:ext cx="10769601" cy="1371600"/>
          </a:xfrm>
          <a:prstGeom prst="rect">
            <a:avLst/>
          </a:prstGeom>
          <a:solidFill>
            <a:srgbClr val="92D05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000" dirty="0" smtClean="0">
                <a:solidFill>
                  <a:prstClr val="black"/>
                </a:solidFill>
                <a:latin typeface="Aharoni" pitchFamily="2" charset="-79"/>
                <a:cs typeface="Aharoni" pitchFamily="2" charset="-79"/>
              </a:rPr>
              <a:t>Which </a:t>
            </a:r>
            <a:r>
              <a:rPr lang="en-CA" sz="4400" dirty="0" smtClean="0">
                <a:solidFill>
                  <a:prstClr val="black"/>
                </a:solidFill>
                <a:latin typeface="Aharoni" pitchFamily="2" charset="-79"/>
                <a:cs typeface="Aharoni" pitchFamily="2" charset="-79"/>
              </a:rPr>
              <a:t>variable</a:t>
            </a:r>
            <a:r>
              <a:rPr lang="en-CA" sz="4000" dirty="0" smtClean="0">
                <a:solidFill>
                  <a:prstClr val="black"/>
                </a:solidFill>
                <a:latin typeface="Aharoni" pitchFamily="2" charset="-79"/>
                <a:cs typeface="Aharoni" pitchFamily="2" charset="-79"/>
              </a:rPr>
              <a:t> did we change during the experiment?? </a:t>
            </a:r>
          </a:p>
        </p:txBody>
      </p:sp>
    </p:spTree>
    <p:extLst>
      <p:ext uri="{BB962C8B-B14F-4D97-AF65-F5344CB8AC3E}">
        <p14:creationId xmlns:p14="http://schemas.microsoft.com/office/powerpoint/2010/main" xmlns="" val="9143644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EXPERIMENTAL 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srgbClr val="0000CC"/>
                </a:solidFill>
                <a:latin typeface="Britannic Bold" panose="020B0903060703020204" pitchFamily="34" charset="0"/>
              </a:rPr>
              <a:t>YES – Olestra</a:t>
            </a:r>
            <a:endParaRPr lang="en-CA" sz="3600" dirty="0">
              <a:solidFill>
                <a:srgbClr val="0000CC"/>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AutoNum type="arabicPeriod"/>
            </a:pPr>
            <a:r>
              <a:rPr lang="en-CA" sz="2800" dirty="0" smtClean="0">
                <a:solidFill>
                  <a:srgbClr val="FF0000"/>
                </a:solidFill>
                <a:latin typeface="Britannic Bold" panose="020B0903060703020204" pitchFamily="34" charset="0"/>
              </a:rPr>
              <a:t>Olestra</a:t>
            </a:r>
            <a:endParaRPr lang="en-CA" sz="2800" dirty="0">
              <a:solidFill>
                <a:srgbClr val="FF0000"/>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None/>
            </a:pPr>
            <a:r>
              <a:rPr lang="en-CA" sz="3600" b="1" dirty="0" smtClean="0">
                <a:latin typeface="Berlin Sans FB" panose="020E0602020502020306" pitchFamily="34" charset="0"/>
              </a:rPr>
              <a:t>CONTROL </a:t>
            </a:r>
          </a:p>
          <a:p>
            <a:pPr marL="0" indent="0" algn="ctr" fontAlgn="base">
              <a:spcAft>
                <a:spcPct val="0"/>
              </a:spcAft>
              <a:buNone/>
            </a:pPr>
            <a:r>
              <a:rPr lang="en-CA" sz="3600" b="1" dirty="0" smtClean="0">
                <a:latin typeface="Berlin Sans FB" panose="020E0602020502020306" pitchFamily="34" charset="0"/>
              </a:rPr>
              <a:t>GROUP</a:t>
            </a:r>
            <a:r>
              <a:rPr lang="en-CA" sz="3600" dirty="0" smtClean="0"/>
              <a:t>: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AutoNum type="arabicPeriod"/>
            </a:pPr>
            <a:r>
              <a:rPr lang="en-CA" sz="3600" dirty="0" smtClean="0">
                <a:solidFill>
                  <a:srgbClr val="0000CC"/>
                </a:solidFill>
                <a:latin typeface="Britannic Bold" panose="020B0903060703020204" pitchFamily="34" charset="0"/>
              </a:rPr>
              <a:t>NO – Olestra</a:t>
            </a:r>
            <a:endParaRPr lang="en-CA" sz="3600" dirty="0">
              <a:solidFill>
                <a:srgbClr val="0000CC"/>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INDEPENDENT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10" name="Content Placeholder 2"/>
          <p:cNvSpPr txBox="1">
            <a:spLocks/>
          </p:cNvSpPr>
          <p:nvPr/>
        </p:nvSpPr>
        <p:spPr>
          <a:xfrm>
            <a:off x="951854" y="960279"/>
            <a:ext cx="10769601" cy="1371600"/>
          </a:xfrm>
          <a:prstGeom prst="rect">
            <a:avLst/>
          </a:prstGeom>
          <a:solidFill>
            <a:srgbClr val="92D05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000" dirty="0" smtClean="0">
                <a:solidFill>
                  <a:prstClr val="black"/>
                </a:solidFill>
                <a:latin typeface="Aharoni" pitchFamily="2" charset="-79"/>
                <a:cs typeface="Aharoni" pitchFamily="2" charset="-79"/>
              </a:rPr>
              <a:t>Which </a:t>
            </a:r>
            <a:r>
              <a:rPr lang="en-CA" sz="4400" dirty="0" smtClean="0">
                <a:solidFill>
                  <a:prstClr val="black"/>
                </a:solidFill>
                <a:latin typeface="Aharoni" pitchFamily="2" charset="-79"/>
                <a:cs typeface="Aharoni" pitchFamily="2" charset="-79"/>
              </a:rPr>
              <a:t>variable</a:t>
            </a:r>
            <a:r>
              <a:rPr lang="en-CA" sz="4000" dirty="0" smtClean="0">
                <a:solidFill>
                  <a:prstClr val="black"/>
                </a:solidFill>
                <a:latin typeface="Aharoni" pitchFamily="2" charset="-79"/>
                <a:cs typeface="Aharoni" pitchFamily="2" charset="-79"/>
              </a:rPr>
              <a:t> did we change during the experiment?? </a:t>
            </a:r>
          </a:p>
        </p:txBody>
      </p:sp>
    </p:spTree>
    <p:extLst>
      <p:ext uri="{BB962C8B-B14F-4D97-AF65-F5344CB8AC3E}">
        <p14:creationId xmlns:p14="http://schemas.microsoft.com/office/powerpoint/2010/main" xmlns="" val="11443149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EXPERIMENTAL 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CONTROL </a:t>
            </a:r>
          </a:p>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Content Placeholder 2"/>
          <p:cNvSpPr txBox="1">
            <a:spLocks/>
          </p:cNvSpPr>
          <p:nvPr/>
        </p:nvSpPr>
        <p:spPr>
          <a:xfrm>
            <a:off x="-17519" y="990599"/>
            <a:ext cx="12192000" cy="122321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Aft>
                <a:spcPct val="0"/>
              </a:spcAft>
            </a:pPr>
            <a:r>
              <a:rPr lang="en-CA" sz="3600" dirty="0">
                <a:solidFill>
                  <a:prstClr val="black"/>
                </a:solidFill>
                <a:latin typeface="Aharoni" pitchFamily="2" charset="-79"/>
                <a:cs typeface="Aharoni" pitchFamily="2" charset="-79"/>
              </a:rPr>
              <a:t>The </a:t>
            </a:r>
            <a:r>
              <a:rPr lang="en-CA" sz="3600" dirty="0" smtClean="0">
                <a:solidFill>
                  <a:prstClr val="black"/>
                </a:solidFill>
                <a:latin typeface="Aharoni" pitchFamily="2" charset="-79"/>
                <a:cs typeface="Aharoni" pitchFamily="2" charset="-79"/>
              </a:rPr>
              <a:t>variable</a:t>
            </a:r>
            <a:r>
              <a:rPr lang="en-CA" sz="3600" dirty="0">
                <a:solidFill>
                  <a:prstClr val="black"/>
                </a:solidFill>
                <a:latin typeface="Aharoni" pitchFamily="2" charset="-79"/>
                <a:cs typeface="Aharoni" pitchFamily="2" charset="-79"/>
              </a:rPr>
              <a:t> (thing)</a:t>
            </a:r>
            <a:r>
              <a:rPr lang="en-CA" sz="3600" dirty="0" smtClean="0">
                <a:solidFill>
                  <a:prstClr val="black"/>
                </a:solidFill>
                <a:latin typeface="Aharoni" pitchFamily="2" charset="-79"/>
                <a:cs typeface="Aharoni" pitchFamily="2" charset="-79"/>
              </a:rPr>
              <a:t> </a:t>
            </a:r>
            <a:r>
              <a:rPr lang="en-CA" sz="3600" dirty="0">
                <a:solidFill>
                  <a:prstClr val="black"/>
                </a:solidFill>
                <a:latin typeface="Aharoni" pitchFamily="2" charset="-79"/>
                <a:cs typeface="Aharoni" pitchFamily="2" charset="-79"/>
              </a:rPr>
              <a:t>that </a:t>
            </a:r>
            <a:r>
              <a:rPr lang="en-CA" sz="3600" b="1" dirty="0" smtClean="0">
                <a:solidFill>
                  <a:srgbClr val="0000CC"/>
                </a:solidFill>
                <a:latin typeface="Aharoni" pitchFamily="2" charset="-79"/>
                <a:cs typeface="Aharoni" pitchFamily="2" charset="-79"/>
              </a:rPr>
              <a:t>responds to the change </a:t>
            </a:r>
            <a:r>
              <a:rPr lang="en-CA" sz="3600" dirty="0" smtClean="0">
                <a:solidFill>
                  <a:prstClr val="black"/>
                </a:solidFill>
                <a:latin typeface="Aharoni" pitchFamily="2" charset="-79"/>
                <a:cs typeface="Aharoni" pitchFamily="2" charset="-79"/>
              </a:rPr>
              <a:t>and is </a:t>
            </a:r>
            <a:r>
              <a:rPr lang="en-CA" sz="3600" b="1" dirty="0" smtClean="0">
                <a:solidFill>
                  <a:srgbClr val="0000CC"/>
                </a:solidFill>
                <a:latin typeface="Aharoni" pitchFamily="2" charset="-79"/>
                <a:cs typeface="Aharoni" pitchFamily="2" charset="-79"/>
              </a:rPr>
              <a:t>being measured </a:t>
            </a:r>
            <a:r>
              <a:rPr lang="en-CA" sz="3600" dirty="0" smtClean="0">
                <a:solidFill>
                  <a:prstClr val="black"/>
                </a:solidFill>
                <a:latin typeface="Aharoni" pitchFamily="2" charset="-79"/>
                <a:cs typeface="Aharoni" pitchFamily="2" charset="-79"/>
              </a:rPr>
              <a:t>during the experiment</a:t>
            </a:r>
          </a:p>
        </p:txBody>
      </p:sp>
    </p:spTree>
    <p:extLst>
      <p:ext uri="{BB962C8B-B14F-4D97-AF65-F5344CB8AC3E}">
        <p14:creationId xmlns:p14="http://schemas.microsoft.com/office/powerpoint/2010/main" xmlns="" val="7498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EXPERIMENTAL 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CONTROL </a:t>
            </a:r>
          </a:p>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Content Placeholder 2"/>
          <p:cNvSpPr txBox="1">
            <a:spLocks/>
          </p:cNvSpPr>
          <p:nvPr/>
        </p:nvSpPr>
        <p:spPr>
          <a:xfrm>
            <a:off x="378371" y="970424"/>
            <a:ext cx="11582400" cy="1315576"/>
          </a:xfrm>
          <a:prstGeom prst="rect">
            <a:avLst/>
          </a:prstGeom>
          <a:solidFill>
            <a:schemeClr val="accent2">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400" dirty="0" smtClean="0">
                <a:latin typeface="Berlin Sans FB Demi" pitchFamily="34" charset="0"/>
                <a:cs typeface="Aharoni" pitchFamily="2" charset="-79"/>
              </a:rPr>
              <a:t>Which </a:t>
            </a:r>
            <a:r>
              <a:rPr lang="en-CA" sz="4400" dirty="0" smtClean="0">
                <a:solidFill>
                  <a:srgbClr val="0000CC"/>
                </a:solidFill>
                <a:latin typeface="Berlin Sans FB Demi" pitchFamily="34" charset="0"/>
                <a:cs typeface="Aharoni" pitchFamily="2" charset="-79"/>
              </a:rPr>
              <a:t>variable did we measure </a:t>
            </a:r>
            <a:r>
              <a:rPr lang="en-CA" sz="4400" dirty="0" smtClean="0">
                <a:latin typeface="Berlin Sans FB Demi" pitchFamily="34" charset="0"/>
                <a:cs typeface="Aharoni" pitchFamily="2" charset="-79"/>
              </a:rPr>
              <a:t>to find out if our hypothesis was correct?? </a:t>
            </a:r>
          </a:p>
        </p:txBody>
      </p:sp>
    </p:spTree>
    <p:extLst>
      <p:ext uri="{BB962C8B-B14F-4D97-AF65-F5344CB8AC3E}">
        <p14:creationId xmlns:p14="http://schemas.microsoft.com/office/powerpoint/2010/main" xmlns="" val="3088795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833869"/>
            <a:ext cx="4403560" cy="4024131"/>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EXPERIMENTAL 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YES – Olestra</a:t>
            </a:r>
            <a:endParaRPr lang="en-CA" sz="3600" dirty="0">
              <a:solidFill>
                <a:prstClr val="black"/>
              </a:solidFill>
              <a:latin typeface="Britannic Bold" panose="020B0903060703020204" pitchFamily="34" charset="0"/>
            </a:endParaRPr>
          </a:p>
        </p:txBody>
      </p:sp>
      <p:sp>
        <p:nvSpPr>
          <p:cNvPr id="6" name="Content Placeholder 2"/>
          <p:cNvSpPr txBox="1">
            <a:spLocks/>
          </p:cNvSpPr>
          <p:nvPr/>
        </p:nvSpPr>
        <p:spPr>
          <a:xfrm>
            <a:off x="4622659" y="2524927"/>
            <a:ext cx="2911643" cy="4333073"/>
          </a:xfrm>
          <a:prstGeom prst="rect">
            <a:avLst/>
          </a:prstGeom>
          <a:solidFill>
            <a:schemeClr val="accent5">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2800" b="1" dirty="0" smtClean="0">
                <a:solidFill>
                  <a:srgbClr val="7030A0"/>
                </a:solidFill>
                <a:latin typeface="Berlin Sans FB" panose="020E0602020502020306" pitchFamily="34" charset="0"/>
              </a:rPr>
              <a:t>VARIABLES</a:t>
            </a:r>
            <a:r>
              <a:rPr lang="en-CA" sz="2800" dirty="0" smtClean="0">
                <a:solidFill>
                  <a:prstClr val="black"/>
                </a:solidFill>
              </a:rPr>
              <a:t>: </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Location</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Number of subjects (people)</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Same amount of chips</a:t>
            </a:r>
          </a:p>
          <a:p>
            <a:pPr marL="742950" indent="-742950" fontAlgn="base">
              <a:spcAft>
                <a:spcPct val="0"/>
              </a:spcAft>
              <a:buFont typeface="Arial" pitchFamily="34" charset="0"/>
              <a:buAutoNum type="arabicPeriod"/>
            </a:pPr>
            <a:r>
              <a:rPr lang="en-CA" sz="2800" dirty="0" smtClean="0">
                <a:solidFill>
                  <a:prstClr val="black"/>
                </a:solidFill>
                <a:latin typeface="Britannic Bold" panose="020B0903060703020204" pitchFamily="34" charset="0"/>
              </a:rPr>
              <a:t>Olestra</a:t>
            </a:r>
            <a:endParaRPr lang="en-CA" sz="2800" dirty="0">
              <a:solidFill>
                <a:prstClr val="black"/>
              </a:solidFill>
              <a:latin typeface="Britannic Bold" panose="020B0903060703020204" pitchFamily="34" charset="0"/>
            </a:endParaRPr>
          </a:p>
        </p:txBody>
      </p:sp>
      <p:sp>
        <p:nvSpPr>
          <p:cNvPr id="7" name="Content Placeholder 2"/>
          <p:cNvSpPr txBox="1">
            <a:spLocks/>
          </p:cNvSpPr>
          <p:nvPr/>
        </p:nvSpPr>
        <p:spPr>
          <a:xfrm>
            <a:off x="7788440" y="2789620"/>
            <a:ext cx="4403560" cy="4068380"/>
          </a:xfrm>
          <a:prstGeom prst="rect">
            <a:avLst/>
          </a:prstGeom>
          <a:solidFill>
            <a:schemeClr val="accent6">
              <a:lumMod val="60000"/>
              <a:lumOff val="4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CONTROL </a:t>
            </a:r>
          </a:p>
          <a:p>
            <a:pPr marL="0" indent="0" algn="ctr" fontAlgn="base">
              <a:spcAft>
                <a:spcPct val="0"/>
              </a:spcAft>
              <a:buFont typeface="Arial" pitchFamily="34" charset="0"/>
              <a:buNone/>
            </a:pPr>
            <a:r>
              <a:rPr lang="en-CA" sz="3600" b="1" dirty="0" smtClean="0">
                <a:solidFill>
                  <a:prstClr val="black"/>
                </a:solidFill>
                <a:latin typeface="Berlin Sans FB" panose="020E0602020502020306" pitchFamily="34" charset="0"/>
              </a:rPr>
              <a:t>GROUP</a:t>
            </a:r>
            <a:r>
              <a:rPr lang="en-CA" sz="3600" dirty="0" smtClean="0">
                <a:solidFill>
                  <a:prstClr val="black"/>
                </a:solidFill>
              </a:rPr>
              <a:t>: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Chicago Theatre </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500 people</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13 oz.</a:t>
            </a:r>
          </a:p>
          <a:p>
            <a:pPr marL="742950" indent="-742950" fontAlgn="base">
              <a:spcAft>
                <a:spcPct val="0"/>
              </a:spcAft>
              <a:buFont typeface="Arial" pitchFamily="34" charset="0"/>
              <a:buAutoNum type="arabicPeriod"/>
            </a:pPr>
            <a:r>
              <a:rPr lang="en-CA" sz="3600" dirty="0" smtClean="0">
                <a:solidFill>
                  <a:prstClr val="black"/>
                </a:solidFill>
                <a:latin typeface="Britannic Bold" panose="020B0903060703020204" pitchFamily="34" charset="0"/>
              </a:rPr>
              <a:t>NO – Olestra</a:t>
            </a:r>
            <a:endParaRPr lang="en-CA" sz="3600" dirty="0">
              <a:solidFill>
                <a:prstClr val="black"/>
              </a:solidFill>
              <a:latin typeface="Britannic Bold" panose="020B0903060703020204" pitchFamily="34" charset="0"/>
            </a:endParaRPr>
          </a:p>
        </p:txBody>
      </p:sp>
      <p:sp>
        <p:nvSpPr>
          <p:cNvPr id="8" name="Rectangle 7"/>
          <p:cNvSpPr/>
          <p:nvPr/>
        </p:nvSpPr>
        <p:spPr>
          <a:xfrm>
            <a:off x="-63064" y="37"/>
            <a:ext cx="12255063" cy="76944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4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DEPENDENT VARIABLE</a:t>
            </a:r>
            <a:endParaRPr lang="en-US" sz="4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Content Placeholder 2"/>
          <p:cNvSpPr txBox="1">
            <a:spLocks/>
          </p:cNvSpPr>
          <p:nvPr/>
        </p:nvSpPr>
        <p:spPr>
          <a:xfrm>
            <a:off x="378371" y="970424"/>
            <a:ext cx="11582400" cy="1410169"/>
          </a:xfrm>
          <a:prstGeom prst="rect">
            <a:avLst/>
          </a:prstGeom>
          <a:solidFill>
            <a:schemeClr val="accent2">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400" dirty="0" smtClean="0">
                <a:solidFill>
                  <a:srgbClr val="0000CC"/>
                </a:solidFill>
                <a:latin typeface="Britannic Bold" pitchFamily="34" charset="0"/>
                <a:cs typeface="Aharoni" pitchFamily="2" charset="-79"/>
              </a:rPr>
              <a:t>The number of people having intestinal cramps</a:t>
            </a:r>
          </a:p>
        </p:txBody>
      </p:sp>
    </p:spTree>
    <p:extLst>
      <p:ext uri="{BB962C8B-B14F-4D97-AF65-F5344CB8AC3E}">
        <p14:creationId xmlns:p14="http://schemas.microsoft.com/office/powerpoint/2010/main" xmlns="" val="591032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eritage-history.com/books/rowbotham/scientists/zpage028.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64585" y="838899"/>
            <a:ext cx="3890835" cy="581128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2"/>
          <p:cNvSpPr txBox="1">
            <a:spLocks/>
          </p:cNvSpPr>
          <p:nvPr/>
        </p:nvSpPr>
        <p:spPr>
          <a:xfrm>
            <a:off x="2625465" y="146911"/>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3" y="838896"/>
            <a:ext cx="9788236" cy="1811193"/>
          </a:xfrm>
        </p:spPr>
        <p:txBody>
          <a:bodyPr>
            <a:normAutofit lnSpcReduction="10000"/>
          </a:bodyPr>
          <a:lstStyle/>
          <a:p>
            <a:pPr marL="0" indent="0" algn="ctr">
              <a:buNone/>
            </a:pPr>
            <a:r>
              <a:rPr lang="en-CA" b="1" dirty="0" smtClean="0">
                <a:solidFill>
                  <a:srgbClr val="FF0000"/>
                </a:solidFill>
                <a:latin typeface="Berlin Sans FB Demi" panose="020E0802020502020306" pitchFamily="34" charset="0"/>
              </a:rPr>
              <a:t>GALILEO</a:t>
            </a:r>
            <a:endParaRPr lang="en-CA" dirty="0" smtClean="0">
              <a:solidFill>
                <a:srgbClr val="FF0000"/>
              </a:solidFill>
            </a:endParaRPr>
          </a:p>
          <a:p>
            <a:pPr algn="ctr"/>
            <a:r>
              <a:rPr lang="en-CA" b="1" dirty="0" smtClean="0"/>
              <a:t>The theory was vigorously tested by him, but…</a:t>
            </a:r>
          </a:p>
          <a:p>
            <a:pPr algn="ctr"/>
            <a:r>
              <a:rPr lang="en-CA" b="1" dirty="0" smtClean="0"/>
              <a:t>It DID NOT make sense to people, therefore, </a:t>
            </a:r>
            <a:r>
              <a:rPr lang="en-CA" b="1" u="sng" dirty="0" smtClean="0">
                <a:solidFill>
                  <a:srgbClr val="7030A0"/>
                </a:solidFill>
              </a:rPr>
              <a:t>it was not accepted as truth</a:t>
            </a:r>
            <a:r>
              <a:rPr lang="en-CA" b="1" dirty="0" smtClean="0"/>
              <a:t>.</a:t>
            </a:r>
            <a:endParaRPr lang="en-US"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7064" y="2494606"/>
            <a:ext cx="6251887" cy="436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3468273" y="2494606"/>
            <a:ext cx="3680675" cy="4363394"/>
          </a:xfrm>
          <a:prstGeom prst="rect">
            <a:avLst/>
          </a:prstGeom>
        </p:spPr>
      </p:pic>
    </p:spTree>
    <p:extLst>
      <p:ext uri="{BB962C8B-B14F-4D97-AF65-F5344CB8AC3E}">
        <p14:creationId xmlns:p14="http://schemas.microsoft.com/office/powerpoint/2010/main" xmlns="" val="30526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766"/>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4. ANALYZE YOUR EXPERIMENT</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12292" name="Picture 4" descr="http://www.visualphotos.com/photo/2x3600332/Businessman_analyzing_data_FAN2025865.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58516" y="1425369"/>
            <a:ext cx="10274968" cy="49032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81810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766"/>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4. ANALYZE YOUR EXPERIMENT</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4" name="Picture 4" descr="http://www.mindfully.org/Food/Olestra-Fecal-Parameters-Study3.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8805" y="1902604"/>
            <a:ext cx="6533982" cy="390653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97247" y="2316625"/>
            <a:ext cx="4979565" cy="3173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1982991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1914" y="31966"/>
            <a:ext cx="9119938" cy="6826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314450" y="1428750"/>
            <a:ext cx="9734550" cy="5429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302191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1914" y="31966"/>
            <a:ext cx="9119938" cy="6826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314450" y="3444982"/>
            <a:ext cx="9734550" cy="3413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35842016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1914" y="31966"/>
            <a:ext cx="9119938" cy="6826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314450" y="5105400"/>
            <a:ext cx="9734550" cy="1752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xmlns="" val="285189726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91914" y="31966"/>
            <a:ext cx="9119938" cy="68260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598252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73951" y="228635"/>
            <a:ext cx="58928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36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9. </a:t>
            </a:r>
            <a:r>
              <a:rPr lang="en-US" sz="3600" b="1" spc="50" dirty="0" smtClean="0">
                <a:ln w="11430"/>
                <a:solidFill>
                  <a:srgbClr val="0000CC"/>
                </a:solidFill>
                <a:effectLst>
                  <a:outerShdw blurRad="76200" dist="50800" dir="5400000" algn="tl" rotWithShape="0">
                    <a:srgbClr val="000000">
                      <a:alpha val="65000"/>
                    </a:srgbClr>
                  </a:outerShdw>
                </a:effectLst>
                <a:latin typeface="Aharoni" pitchFamily="2" charset="-79"/>
                <a:cs typeface="Aharoni" pitchFamily="2" charset="-79"/>
              </a:rPr>
              <a:t>REJECT</a:t>
            </a:r>
            <a:r>
              <a:rPr lang="en-US" sz="36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YOUR HYPOTHESIS</a:t>
            </a:r>
            <a:endParaRPr lang="en-US" sz="36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8" name="Picture 7" descr="support"/>
          <p:cNvPicPr>
            <a:picLocks noChangeAspect="1" noChangeArrowheads="1"/>
          </p:cNvPicPr>
          <p:nvPr/>
        </p:nvPicPr>
        <p:blipFill>
          <a:blip r:embed="rId2"/>
          <a:srcRect/>
          <a:stretch>
            <a:fillRect/>
          </a:stretch>
        </p:blipFill>
        <p:spPr bwMode="auto">
          <a:xfrm>
            <a:off x="40289" y="4802643"/>
            <a:ext cx="3962400" cy="1971833"/>
          </a:xfrm>
          <a:prstGeom prst="rect">
            <a:avLst/>
          </a:prstGeom>
          <a:noFill/>
          <a:ln w="57150">
            <a:solidFill>
              <a:schemeClr val="tx1"/>
            </a:solidFill>
            <a:miter lim="800000"/>
            <a:headEnd/>
            <a:tailEnd/>
          </a:ln>
        </p:spPr>
      </p:pic>
      <p:pic>
        <p:nvPicPr>
          <p:cNvPr id="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67200" y="4191036"/>
            <a:ext cx="3251200" cy="2635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descr="http://www.visualphotos.com/photo/2x3600332/Businessman_analyzing_data_FAN202586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5504" y="4411671"/>
            <a:ext cx="3626069" cy="245162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4"/>
          <p:cNvSpPr>
            <a:spLocks noChangeArrowheads="1"/>
          </p:cNvSpPr>
          <p:nvPr/>
        </p:nvSpPr>
        <p:spPr bwMode="auto">
          <a:xfrm>
            <a:off x="-40290" y="3543300"/>
            <a:ext cx="404297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6. Form a New Hypothesis</a:t>
            </a:r>
            <a:endParaRPr lang="en-US" sz="2800" dirty="0">
              <a:solidFill>
                <a:srgbClr val="FFFFFF"/>
              </a:solidFill>
              <a:latin typeface="Berlin Sans FB Demi" pitchFamily="34" charset="0"/>
            </a:endParaRPr>
          </a:p>
        </p:txBody>
      </p:sp>
      <p:sp>
        <p:nvSpPr>
          <p:cNvPr id="14" name="Rectangle 4"/>
          <p:cNvSpPr>
            <a:spLocks noChangeArrowheads="1"/>
          </p:cNvSpPr>
          <p:nvPr/>
        </p:nvSpPr>
        <p:spPr bwMode="auto">
          <a:xfrm>
            <a:off x="4226936" y="3054569"/>
            <a:ext cx="390108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7. Test Your New Hypothesis</a:t>
            </a:r>
            <a:endParaRPr lang="en-US" sz="2800" dirty="0">
              <a:solidFill>
                <a:srgbClr val="FFFFFF"/>
              </a:solidFill>
              <a:latin typeface="Berlin Sans FB Demi" pitchFamily="34" charset="0"/>
            </a:endParaRPr>
          </a:p>
        </p:txBody>
      </p:sp>
      <p:sp>
        <p:nvSpPr>
          <p:cNvPr id="15" name="Rectangle 4"/>
          <p:cNvSpPr>
            <a:spLocks noChangeArrowheads="1"/>
          </p:cNvSpPr>
          <p:nvPr/>
        </p:nvSpPr>
        <p:spPr bwMode="auto">
          <a:xfrm>
            <a:off x="8385504" y="3200399"/>
            <a:ext cx="362606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8. Analyze Your Experiment</a:t>
            </a:r>
            <a:endParaRPr lang="en-US" sz="2800" dirty="0">
              <a:solidFill>
                <a:srgbClr val="FFFFFF"/>
              </a:solidFill>
              <a:latin typeface="Berlin Sans FB Demi" pitchFamily="34" charset="0"/>
            </a:endParaRPr>
          </a:p>
        </p:txBody>
      </p:sp>
      <p:sp>
        <p:nvSpPr>
          <p:cNvPr id="16" name="Rectangle 15"/>
          <p:cNvSpPr/>
          <p:nvPr/>
        </p:nvSpPr>
        <p:spPr>
          <a:xfrm>
            <a:off x="40289" y="228600"/>
            <a:ext cx="58928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36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9. </a:t>
            </a:r>
            <a:r>
              <a:rPr lang="en-US" sz="3600" b="1" spc="50" dirty="0" smtClean="0">
                <a:ln w="11430"/>
                <a:solidFill>
                  <a:srgbClr val="0000CC"/>
                </a:solidFill>
                <a:effectLst>
                  <a:outerShdw blurRad="76200" dist="50800" dir="5400000" algn="tl" rotWithShape="0">
                    <a:srgbClr val="000000">
                      <a:alpha val="65000"/>
                    </a:srgbClr>
                  </a:outerShdw>
                </a:effectLst>
                <a:latin typeface="Aharoni" pitchFamily="2" charset="-79"/>
                <a:cs typeface="Aharoni" pitchFamily="2" charset="-79"/>
              </a:rPr>
              <a:t>SUPPORT</a:t>
            </a:r>
            <a:r>
              <a:rPr lang="en-US" sz="36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YOUR HYPOTHESIS</a:t>
            </a:r>
            <a:endParaRPr lang="en-US" sz="36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2" name="Rectangle 1"/>
          <p:cNvSpPr/>
          <p:nvPr/>
        </p:nvSpPr>
        <p:spPr>
          <a:xfrm>
            <a:off x="5484295" y="1600200"/>
            <a:ext cx="1223412" cy="923330"/>
          </a:xfrm>
          <a:prstGeom prst="rect">
            <a:avLst/>
          </a:prstGeom>
          <a:noFill/>
        </p:spPr>
        <p:txBody>
          <a:bodyPr wrap="none" lIns="91440" tIns="45720" rIns="91440" bIns="45720">
            <a:spAutoFit/>
          </a:bodyPr>
          <a:lstStyle/>
          <a:p>
            <a:pPr algn="ctr" defTabSz="914400" fontAlgn="base">
              <a:spcBef>
                <a:spcPct val="0"/>
              </a:spcBef>
              <a:spcAft>
                <a:spcPct val="0"/>
              </a:spcAft>
            </a:pPr>
            <a:r>
              <a:rPr lang="en-US" sz="5400" b="1" cap="all" dirty="0" smtClean="0">
                <a:ln w="9000" cmpd="sng">
                  <a:solidFill>
                    <a:srgbClr val="000000">
                      <a:shade val="50000"/>
                      <a:satMod val="120000"/>
                    </a:srgbClr>
                  </a:solidFill>
                  <a:prstDash val="solid"/>
                </a:ln>
                <a:solidFill>
                  <a:srgbClr val="FFFF00"/>
                </a:solidFill>
                <a:effectLst>
                  <a:reflection blurRad="12700" stA="28000" endPos="45000" dist="1000" dir="5400000" sy="-100000" algn="bl" rotWithShape="0"/>
                </a:effectLst>
              </a:rPr>
              <a:t>OR</a:t>
            </a:r>
            <a:endParaRPr lang="en-US" sz="5400" b="1" cap="all" dirty="0">
              <a:ln w="9000" cmpd="sng">
                <a:solidFill>
                  <a:srgbClr val="000000">
                    <a:shade val="50000"/>
                    <a:satMod val="120000"/>
                  </a:srgb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178139469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766"/>
            <a:ext cx="12192000" cy="1754326"/>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5. CONCLUSION: </a:t>
            </a:r>
            <a:r>
              <a:rPr lang="en-US" sz="5400" b="1" spc="50" dirty="0" smtClean="0">
                <a:ln w="11430"/>
                <a:solidFill>
                  <a:srgbClr val="0000CC"/>
                </a:solidFill>
                <a:effectLst>
                  <a:outerShdw blurRad="76200" dist="50800" dir="5400000" algn="tl" rotWithShape="0">
                    <a:srgbClr val="000000">
                      <a:alpha val="65000"/>
                    </a:srgbClr>
                  </a:outerShdw>
                </a:effectLst>
                <a:latin typeface="Aharoni" pitchFamily="2" charset="-79"/>
                <a:cs typeface="Aharoni" pitchFamily="2" charset="-79"/>
              </a:rPr>
              <a:t>SUPPORT</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OR </a:t>
            </a:r>
            <a:r>
              <a:rPr lang="en-US" sz="5400" b="1" spc="50" dirty="0" smtClean="0">
                <a:ln w="11430"/>
                <a:solidFill>
                  <a:srgbClr val="0000CC"/>
                </a:solidFill>
                <a:effectLst>
                  <a:outerShdw blurRad="76200" dist="50800" dir="5400000" algn="tl" rotWithShape="0">
                    <a:srgbClr val="000000">
                      <a:alpha val="65000"/>
                    </a:srgbClr>
                  </a:outerShdw>
                </a:effectLst>
                <a:latin typeface="Aharoni" pitchFamily="2" charset="-79"/>
                <a:cs typeface="Aharoni" pitchFamily="2" charset="-79"/>
              </a:rPr>
              <a:t>REJECT</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YOUR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53" y="1985962"/>
            <a:ext cx="11690294" cy="2947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ontent Placeholder 2"/>
          <p:cNvSpPr txBox="1">
            <a:spLocks/>
          </p:cNvSpPr>
          <p:nvPr/>
        </p:nvSpPr>
        <p:spPr>
          <a:xfrm>
            <a:off x="359321" y="5028075"/>
            <a:ext cx="11582400" cy="1239376"/>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7200" dirty="0" smtClean="0">
                <a:latin typeface="Britannic Bold" pitchFamily="34" charset="0"/>
                <a:cs typeface="Aharoni" pitchFamily="2" charset="-79"/>
              </a:rPr>
              <a:t>REJECT YOUR HYPOTHESIS</a:t>
            </a:r>
          </a:p>
        </p:txBody>
      </p:sp>
    </p:spTree>
    <p:extLst>
      <p:ext uri="{BB962C8B-B14F-4D97-AF65-F5344CB8AC3E}">
        <p14:creationId xmlns:p14="http://schemas.microsoft.com/office/powerpoint/2010/main" xmlns="" val="222458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77476" y="1667479"/>
            <a:ext cx="58928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36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5. REJECT YOUR HYPOTHESIS</a:t>
            </a:r>
            <a:endParaRPr lang="en-US" sz="36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Down Arrow 8"/>
          <p:cNvSpPr/>
          <p:nvPr/>
        </p:nvSpPr>
        <p:spPr>
          <a:xfrm>
            <a:off x="5759449" y="679230"/>
            <a:ext cx="812800" cy="914400"/>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CA">
              <a:solidFill>
                <a:srgbClr val="FFFFFF"/>
              </a:solidFill>
            </a:endParaRPr>
          </a:p>
        </p:txBody>
      </p:sp>
      <p:sp>
        <p:nvSpPr>
          <p:cNvPr id="10" name="Rectangle 4"/>
          <p:cNvSpPr>
            <a:spLocks noChangeArrowheads="1"/>
          </p:cNvSpPr>
          <p:nvPr/>
        </p:nvSpPr>
        <p:spPr bwMode="auto">
          <a:xfrm>
            <a:off x="2599561" y="1074"/>
            <a:ext cx="7598979" cy="571500"/>
          </a:xfrm>
          <a:prstGeom prst="rect">
            <a:avLst/>
          </a:prstGeom>
          <a:solidFill>
            <a:schemeClr val="bg1"/>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002060"/>
                </a:solidFill>
                <a:latin typeface="Berlin Sans FB Demi" pitchFamily="34" charset="0"/>
              </a:rPr>
              <a:t>Your Hypothesis Was </a:t>
            </a:r>
            <a:r>
              <a:rPr lang="en-US" sz="2800" dirty="0" smtClean="0">
                <a:solidFill>
                  <a:srgbClr val="FF0000"/>
                </a:solidFill>
                <a:latin typeface="Berlin Sans FB Demi" pitchFamily="34" charset="0"/>
              </a:rPr>
              <a:t>NOT</a:t>
            </a:r>
            <a:r>
              <a:rPr lang="en-US" sz="2800" dirty="0" smtClean="0">
                <a:solidFill>
                  <a:srgbClr val="002060"/>
                </a:solidFill>
                <a:latin typeface="Berlin Sans FB Demi" pitchFamily="34" charset="0"/>
              </a:rPr>
              <a:t> Correct!</a:t>
            </a:r>
            <a:endParaRPr lang="en-US" sz="2800" dirty="0">
              <a:solidFill>
                <a:srgbClr val="002060"/>
              </a:solidFill>
              <a:latin typeface="Berlin Sans FB Demi" pitchFamily="34" charset="0"/>
            </a:endParaRPr>
          </a:p>
        </p:txBody>
      </p:sp>
      <p:pic>
        <p:nvPicPr>
          <p:cNvPr id="8" name="Picture 7" descr="support"/>
          <p:cNvPicPr>
            <a:picLocks noChangeAspect="1" noChangeArrowheads="1"/>
          </p:cNvPicPr>
          <p:nvPr/>
        </p:nvPicPr>
        <p:blipFill>
          <a:blip r:embed="rId3"/>
          <a:srcRect/>
          <a:stretch>
            <a:fillRect/>
          </a:stretch>
        </p:blipFill>
        <p:spPr bwMode="auto">
          <a:xfrm>
            <a:off x="40289" y="4802643"/>
            <a:ext cx="3962400" cy="1971833"/>
          </a:xfrm>
          <a:prstGeom prst="rect">
            <a:avLst/>
          </a:prstGeom>
          <a:noFill/>
          <a:ln w="57150">
            <a:solidFill>
              <a:schemeClr val="tx1"/>
            </a:solidFill>
            <a:miter lim="800000"/>
            <a:headEnd/>
            <a:tailEnd/>
          </a:ln>
        </p:spPr>
      </p:pic>
      <p:pic>
        <p:nvPicPr>
          <p:cNvPr id="1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67200" y="4191036"/>
            <a:ext cx="3251200" cy="26354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descr="http://www.visualphotos.com/photo/2x3600332/Businessman_analyzing_data_FAN2025865.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385504" y="4411671"/>
            <a:ext cx="3626069" cy="245162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4"/>
          <p:cNvSpPr>
            <a:spLocks noChangeArrowheads="1"/>
          </p:cNvSpPr>
          <p:nvPr/>
        </p:nvSpPr>
        <p:spPr bwMode="auto">
          <a:xfrm>
            <a:off x="-40290" y="3543300"/>
            <a:ext cx="404297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6. Form a New Hypothesis</a:t>
            </a:r>
            <a:endParaRPr lang="en-US" sz="2800" dirty="0">
              <a:solidFill>
                <a:srgbClr val="FFFFFF"/>
              </a:solidFill>
              <a:latin typeface="Berlin Sans FB Demi" pitchFamily="34" charset="0"/>
            </a:endParaRPr>
          </a:p>
        </p:txBody>
      </p:sp>
      <p:sp>
        <p:nvSpPr>
          <p:cNvPr id="14" name="Rectangle 4"/>
          <p:cNvSpPr>
            <a:spLocks noChangeArrowheads="1"/>
          </p:cNvSpPr>
          <p:nvPr/>
        </p:nvSpPr>
        <p:spPr bwMode="auto">
          <a:xfrm>
            <a:off x="4226936" y="3054569"/>
            <a:ext cx="390108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7. Test Your New Hypothesis</a:t>
            </a:r>
            <a:endParaRPr lang="en-US" sz="2800" dirty="0">
              <a:solidFill>
                <a:srgbClr val="FFFFFF"/>
              </a:solidFill>
              <a:latin typeface="Berlin Sans FB Demi" pitchFamily="34" charset="0"/>
            </a:endParaRPr>
          </a:p>
        </p:txBody>
      </p:sp>
      <p:sp>
        <p:nvSpPr>
          <p:cNvPr id="15" name="Rectangle 4"/>
          <p:cNvSpPr>
            <a:spLocks noChangeArrowheads="1"/>
          </p:cNvSpPr>
          <p:nvPr/>
        </p:nvSpPr>
        <p:spPr bwMode="auto">
          <a:xfrm>
            <a:off x="8385504" y="3200399"/>
            <a:ext cx="3626069"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8. Analyze Your Experiment</a:t>
            </a:r>
            <a:endParaRPr lang="en-US" sz="2800" dirty="0">
              <a:solidFill>
                <a:srgbClr val="FFFFFF"/>
              </a:solidFill>
              <a:latin typeface="Berlin Sans FB Demi" pitchFamily="34" charset="0"/>
            </a:endParaRPr>
          </a:p>
        </p:txBody>
      </p:sp>
    </p:spTree>
    <p:extLst>
      <p:ext uri="{BB962C8B-B14F-4D97-AF65-F5344CB8AC3E}">
        <p14:creationId xmlns:p14="http://schemas.microsoft.com/office/powerpoint/2010/main" xmlns="" val="102152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3">
                                            <p:bg/>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4">
                                            <p:bg/>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build="p" autoUpdateAnimBg="0"/>
      <p:bldP spid="13" grpId="1" uiExpand="1" build="allAtOnce" animBg="1"/>
      <p:bldP spid="14" grpId="1" uiExpand="1" build="allAtOnce" animBg="1"/>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6276" y="1666368"/>
            <a:ext cx="5892800" cy="1077218"/>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32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5. SUPPORT YOUR HYPOTHESIS</a:t>
            </a:r>
            <a:endParaRPr lang="en-US" sz="32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9" name="Down Arrow 8"/>
          <p:cNvSpPr/>
          <p:nvPr/>
        </p:nvSpPr>
        <p:spPr>
          <a:xfrm>
            <a:off x="7588249" y="678156"/>
            <a:ext cx="812800" cy="914400"/>
          </a:xfrm>
          <a:prstGeom prst="down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CA">
              <a:solidFill>
                <a:srgbClr val="FFFFFF"/>
              </a:solidFill>
            </a:endParaRPr>
          </a:p>
        </p:txBody>
      </p:sp>
      <p:sp>
        <p:nvSpPr>
          <p:cNvPr id="10" name="Rectangle 4"/>
          <p:cNvSpPr>
            <a:spLocks noChangeArrowheads="1"/>
          </p:cNvSpPr>
          <p:nvPr/>
        </p:nvSpPr>
        <p:spPr bwMode="auto">
          <a:xfrm>
            <a:off x="4428359" y="0"/>
            <a:ext cx="6553200" cy="571500"/>
          </a:xfrm>
          <a:prstGeom prst="rect">
            <a:avLst/>
          </a:prstGeom>
          <a:solidFill>
            <a:schemeClr val="bg1"/>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002060"/>
                </a:solidFill>
                <a:latin typeface="Berlin Sans FB Demi" pitchFamily="34" charset="0"/>
              </a:rPr>
              <a:t>Your Hypothesis Was Correct!</a:t>
            </a:r>
            <a:endParaRPr lang="en-US" sz="2800" dirty="0">
              <a:solidFill>
                <a:srgbClr val="002060"/>
              </a:solidFill>
              <a:latin typeface="Berlin Sans FB Demi" pitchFamily="34" charset="0"/>
            </a:endParaRPr>
          </a:p>
        </p:txBody>
      </p:sp>
      <p:sp>
        <p:nvSpPr>
          <p:cNvPr id="5" name="Rectangle 4"/>
          <p:cNvSpPr>
            <a:spLocks noChangeArrowheads="1"/>
          </p:cNvSpPr>
          <p:nvPr/>
        </p:nvSpPr>
        <p:spPr bwMode="auto">
          <a:xfrm>
            <a:off x="5125571" y="3226916"/>
            <a:ext cx="6430554" cy="990600"/>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6. Re – Do the experiment to confirm the results</a:t>
            </a:r>
            <a:endParaRPr lang="en-US" sz="2800" dirty="0">
              <a:solidFill>
                <a:srgbClr val="FFFFFF"/>
              </a:solidFill>
              <a:latin typeface="Berlin Sans FB Demi" pitchFamily="34" charset="0"/>
            </a:endParaRPr>
          </a:p>
        </p:txBody>
      </p:sp>
      <p:sp>
        <p:nvSpPr>
          <p:cNvPr id="6" name="Rectangle 5"/>
          <p:cNvSpPr>
            <a:spLocks noChangeArrowheads="1"/>
          </p:cNvSpPr>
          <p:nvPr/>
        </p:nvSpPr>
        <p:spPr bwMode="auto">
          <a:xfrm>
            <a:off x="5151847" y="4877040"/>
            <a:ext cx="6430554" cy="513693"/>
          </a:xfrm>
          <a:prstGeom prst="rect">
            <a:avLst/>
          </a:prstGeom>
          <a:solidFill>
            <a:srgbClr val="FF0000"/>
          </a:solidFill>
          <a:ln w="9525">
            <a:noFill/>
            <a:miter lim="800000"/>
            <a:headEnd/>
            <a:tailEnd/>
          </a:ln>
        </p:spPr>
        <p:txBody>
          <a:bodyPr/>
          <a:lstStyle/>
          <a:p>
            <a:pPr marL="342900" indent="-342900" algn="ctr" defTabSz="914400" eaLnBrk="0" fontAlgn="base" hangingPunct="0">
              <a:spcBef>
                <a:spcPct val="20000"/>
              </a:spcBef>
              <a:spcAft>
                <a:spcPct val="0"/>
              </a:spcAft>
              <a:buClr>
                <a:srgbClr val="0099CC"/>
              </a:buClr>
              <a:buSzPct val="150000"/>
              <a:buFont typeface="Webdings" pitchFamily="18" charset="2"/>
              <a:buNone/>
            </a:pPr>
            <a:r>
              <a:rPr lang="en-US" sz="2800" dirty="0" smtClean="0">
                <a:solidFill>
                  <a:srgbClr val="FFFFFF"/>
                </a:solidFill>
                <a:latin typeface="Berlin Sans FB Demi" pitchFamily="34" charset="0"/>
              </a:rPr>
              <a:t>6. Do something with the results</a:t>
            </a:r>
            <a:endParaRPr lang="en-US" sz="2800" dirty="0">
              <a:solidFill>
                <a:srgbClr val="FFFFFF"/>
              </a:solidFill>
              <a:latin typeface="Berlin Sans FB Demi" pitchFamily="34" charset="0"/>
            </a:endParaRPr>
          </a:p>
        </p:txBody>
      </p:sp>
      <p:pic>
        <p:nvPicPr>
          <p:cNvPr id="11266" name="Picture 2" descr="http://www.sciencemediacentre.co.nz/wp-content/upload/2009/03/journals.jpg"/>
          <p:cNvPicPr>
            <a:picLocks noChangeAspect="1" noChangeArrowheads="1"/>
          </p:cNvPicPr>
          <p:nvPr/>
        </p:nvPicPr>
        <p:blipFill>
          <a:blip r:embed="rId3"/>
          <a:srcRect/>
          <a:stretch>
            <a:fillRect/>
          </a:stretch>
        </p:blipFill>
        <p:spPr bwMode="auto">
          <a:xfrm>
            <a:off x="252249" y="374595"/>
            <a:ext cx="4762500" cy="5438776"/>
          </a:xfrm>
          <a:prstGeom prst="rect">
            <a:avLst/>
          </a:prstGeom>
          <a:noFill/>
        </p:spPr>
      </p:pic>
    </p:spTree>
    <p:extLst>
      <p:ext uri="{BB962C8B-B14F-4D97-AF65-F5344CB8AC3E}">
        <p14:creationId xmlns:p14="http://schemas.microsoft.com/office/powerpoint/2010/main" xmlns="" val="39807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 y="1"/>
            <a:ext cx="10162311" cy="716922"/>
          </a:xfrm>
          <a:solidFill>
            <a:srgbClr val="FFFF00"/>
          </a:solidFill>
        </p:spPr>
        <p:txBody>
          <a:bodyPr>
            <a:noAutofit/>
          </a:bodyPr>
          <a:lstStyle/>
          <a:p>
            <a:r>
              <a:rPr lang="en-CA" dirty="0" smtClean="0">
                <a:solidFill>
                  <a:schemeClr val="tx1"/>
                </a:solidFill>
                <a:latin typeface="Aharoni" panose="02010803020104030203" pitchFamily="2" charset="-79"/>
                <a:cs typeface="Aharoni" panose="02010803020104030203" pitchFamily="2" charset="-79"/>
              </a:rPr>
              <a:t>ARISTOTLE is winning</a:t>
            </a:r>
            <a:endParaRPr lang="en-CA" dirty="0">
              <a:solidFill>
                <a:schemeClr val="tx1"/>
              </a:solidFill>
              <a:latin typeface="Aharoni" panose="02010803020104030203" pitchFamily="2" charset="-79"/>
              <a:cs typeface="Aharoni" panose="02010803020104030203" pitchFamily="2" charset="-79"/>
            </a:endParaRPr>
          </a:p>
        </p:txBody>
      </p:sp>
      <p:sp>
        <p:nvSpPr>
          <p:cNvPr id="11" name="Content Placeholder 2"/>
          <p:cNvSpPr txBox="1">
            <a:spLocks/>
          </p:cNvSpPr>
          <p:nvPr/>
        </p:nvSpPr>
        <p:spPr>
          <a:xfrm>
            <a:off x="2826130" y="2312142"/>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0" y="756408"/>
            <a:ext cx="12192000" cy="1811193"/>
          </a:xfrm>
        </p:spPr>
        <p:txBody>
          <a:bodyPr>
            <a:normAutofit/>
          </a:bodyPr>
          <a:lstStyle/>
          <a:p>
            <a:pPr algn="ctr"/>
            <a:r>
              <a:rPr lang="en-CA" sz="3200" b="1" dirty="0" smtClean="0"/>
              <a:t>Until…..</a:t>
            </a:r>
          </a:p>
          <a:p>
            <a:pPr algn="ctr"/>
            <a:r>
              <a:rPr lang="en-CA" sz="3200" b="1" dirty="0" smtClean="0"/>
              <a:t>About 1650s, when the air pump was invented and vacuum experiments could have been done</a:t>
            </a:r>
            <a:endParaRPr lang="en-US" sz="3200" b="1" dirty="0"/>
          </a:p>
        </p:txBody>
      </p:sp>
      <p:pic>
        <p:nvPicPr>
          <p:cNvPr id="8" name="Picture 7"/>
          <p:cNvPicPr>
            <a:picLocks noChangeAspect="1"/>
          </p:cNvPicPr>
          <p:nvPr/>
        </p:nvPicPr>
        <p:blipFill>
          <a:blip r:embed="rId2"/>
          <a:stretch>
            <a:fillRect/>
          </a:stretch>
        </p:blipFill>
        <p:spPr>
          <a:xfrm>
            <a:off x="1428148" y="3530142"/>
            <a:ext cx="2446213" cy="3149770"/>
          </a:xfrm>
          <a:prstGeom prst="rect">
            <a:avLst/>
          </a:prstGeom>
        </p:spPr>
      </p:pic>
      <p:sp>
        <p:nvSpPr>
          <p:cNvPr id="14" name="Content Placeholder 2"/>
          <p:cNvSpPr txBox="1">
            <a:spLocks/>
          </p:cNvSpPr>
          <p:nvPr/>
        </p:nvSpPr>
        <p:spPr>
          <a:xfrm>
            <a:off x="1541153" y="3004127"/>
            <a:ext cx="2220255" cy="526059"/>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3600" b="1" dirty="0" smtClean="0">
                <a:solidFill>
                  <a:prstClr val="black"/>
                </a:solidFill>
                <a:latin typeface="Agency FB" panose="020B0503020202020204" pitchFamily="34" charset="0"/>
              </a:rPr>
              <a:t>ARISTOTLE</a:t>
            </a:r>
            <a:endParaRPr lang="en-CA" sz="4800" b="1" dirty="0">
              <a:solidFill>
                <a:prstClr val="black"/>
              </a:solidFill>
              <a:latin typeface="Agency FB" panose="020B0503020202020204" pitchFamily="34" charset="0"/>
            </a:endParaRPr>
          </a:p>
        </p:txBody>
      </p:sp>
      <p:sp>
        <p:nvSpPr>
          <p:cNvPr id="15" name="Content Placeholder 2"/>
          <p:cNvSpPr txBox="1">
            <a:spLocks/>
          </p:cNvSpPr>
          <p:nvPr/>
        </p:nvSpPr>
        <p:spPr>
          <a:xfrm>
            <a:off x="8598917" y="3065553"/>
            <a:ext cx="2220255" cy="526059"/>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3600" b="1" dirty="0" smtClean="0">
                <a:solidFill>
                  <a:prstClr val="black"/>
                </a:solidFill>
                <a:latin typeface="Agency FB" panose="020B0503020202020204" pitchFamily="34" charset="0"/>
              </a:rPr>
              <a:t>GALILEO</a:t>
            </a:r>
            <a:endParaRPr lang="en-CA" sz="4800" b="1" dirty="0">
              <a:solidFill>
                <a:prstClr val="black"/>
              </a:solidFill>
              <a:latin typeface="Agency FB" panose="020B0503020202020204" pitchFamily="34" charset="0"/>
            </a:endParaRPr>
          </a:p>
        </p:txBody>
      </p:sp>
      <p:pic>
        <p:nvPicPr>
          <p:cNvPr id="13" name="Picture 12"/>
          <p:cNvPicPr>
            <a:picLocks noChangeAspect="1"/>
          </p:cNvPicPr>
          <p:nvPr/>
        </p:nvPicPr>
        <p:blipFill>
          <a:blip r:embed="rId3"/>
          <a:stretch>
            <a:fillRect/>
          </a:stretch>
        </p:blipFill>
        <p:spPr>
          <a:xfrm>
            <a:off x="8485912" y="3591568"/>
            <a:ext cx="2446213" cy="3088344"/>
          </a:xfrm>
          <a:prstGeom prst="rect">
            <a:avLst/>
          </a:prstGeom>
        </p:spPr>
      </p:pic>
      <p:sp>
        <p:nvSpPr>
          <p:cNvPr id="16" name="Rectangle 15"/>
          <p:cNvSpPr/>
          <p:nvPr/>
        </p:nvSpPr>
        <p:spPr>
          <a:xfrm>
            <a:off x="4875571" y="4044116"/>
            <a:ext cx="1650324" cy="1862048"/>
          </a:xfrm>
          <a:prstGeom prst="rect">
            <a:avLst/>
          </a:prstGeom>
          <a:solidFill>
            <a:srgbClr val="00FF00"/>
          </a:solidFill>
        </p:spPr>
        <p:txBody>
          <a:bodyPr wrap="none" lIns="91440" tIns="45720" rIns="91440" bIns="45720">
            <a:spAutoFit/>
          </a:bodyPr>
          <a:lstStyle/>
          <a:p>
            <a:pPr algn="ctr"/>
            <a:r>
              <a:rPr lang="en-US" sz="11500" b="1" dirty="0" smtClean="0">
                <a:ln w="9525">
                  <a:solidFill>
                    <a:prstClr val="white"/>
                  </a:solidFill>
                  <a:prstDash val="solid"/>
                </a:ln>
                <a:solidFill>
                  <a:srgbClr val="002060"/>
                </a:solidFill>
                <a:effectLst>
                  <a:outerShdw blurRad="12700" dist="38100" dir="2700000" algn="tl" rotWithShape="0">
                    <a:srgbClr val="4472C4">
                      <a:lumMod val="60000"/>
                      <a:lumOff val="40000"/>
                    </a:srgbClr>
                  </a:outerShdw>
                </a:effectLst>
              </a:rPr>
              <a:t>vs</a:t>
            </a:r>
            <a:r>
              <a:rPr lang="en-US" sz="54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a:t>
            </a:r>
            <a:endPar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endParaRPr>
          </a:p>
        </p:txBody>
      </p:sp>
    </p:spTree>
    <p:extLst>
      <p:ext uri="{BB962C8B-B14F-4D97-AF65-F5344CB8AC3E}">
        <p14:creationId xmlns:p14="http://schemas.microsoft.com/office/powerpoint/2010/main" xmlns="" val="9028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2512555731"/>
              </p:ext>
            </p:extLst>
          </p:nvPr>
        </p:nvGraphicFramePr>
        <p:xfrm>
          <a:off x="3504" y="15767"/>
          <a:ext cx="12192000" cy="6842235"/>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chemeClr val="bg1"/>
                          </a:solidFill>
                          <a:effectLst/>
                          <a:latin typeface="Cooper Black" pitchFamily="18" charset="0"/>
                        </a:rPr>
                        <a:t>SUMMARY</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63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21682357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173247408"/>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396733159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2189053272"/>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People who eat potato chips made with Olestra will be more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likely to get intestinal cramps than those who eat potato chips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made without Olestra.</a:t>
                      </a: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10602083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748384806"/>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People who eat potato chips made with Olestra will be more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likely to get intestinal cramps than those who eat potato chips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made without Olestra.</a:t>
                      </a: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Give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 Olestra </a:t>
                      </a:r>
                      <a:r>
                        <a:rPr kumimoji="0" lang="en-US" sz="1800" b="1" i="0" u="none" strike="noStrike" cap="none" normalizeH="0" baseline="0" dirty="0" smtClean="0">
                          <a:ln>
                            <a:noFill/>
                          </a:ln>
                          <a:solidFill>
                            <a:schemeClr val="tx1"/>
                          </a:solidFill>
                          <a:effectLst/>
                          <a:latin typeface="Arial" pitchFamily="34" charset="0"/>
                        </a:rPr>
                        <a:t>and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without Olestra</a:t>
                      </a:r>
                      <a:r>
                        <a:rPr kumimoji="0" lang="en-US" sz="1800" b="1" i="0" u="none" strike="noStrike" cap="none" normalizeH="0" baseline="0" dirty="0" smtClean="0">
                          <a:ln>
                            <a:noFill/>
                          </a:ln>
                          <a:solidFill>
                            <a:schemeClr val="tx1"/>
                          </a:solidFill>
                          <a:effectLst/>
                          <a:latin typeface="Arial" pitchFamily="34" charset="0"/>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31321021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2846515108"/>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People who eat potato chips made with Olestra will be more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likely to get intestinal cramps than those who eat potato chips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made without Olestra.</a:t>
                      </a: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Give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 Olestra </a:t>
                      </a:r>
                      <a:r>
                        <a:rPr kumimoji="0" lang="en-US" sz="1800" b="1" i="0" u="none" strike="noStrike" cap="none" normalizeH="0" baseline="0" dirty="0" smtClean="0">
                          <a:ln>
                            <a:noFill/>
                          </a:ln>
                          <a:solidFill>
                            <a:schemeClr val="tx1"/>
                          </a:solidFill>
                          <a:effectLst/>
                          <a:latin typeface="Arial" pitchFamily="34" charset="0"/>
                        </a:rPr>
                        <a:t>and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without Olestra</a:t>
                      </a:r>
                      <a:r>
                        <a:rPr kumimoji="0" lang="en-US" sz="1800" b="1" i="0" u="none" strike="noStrike" cap="none" normalizeH="0" baseline="0" dirty="0" smtClean="0">
                          <a:ln>
                            <a:noFill/>
                          </a:ln>
                          <a:solidFill>
                            <a:schemeClr val="tx1"/>
                          </a:solidFill>
                          <a:effectLst/>
                          <a:latin typeface="Arial" pitchFamily="34" charset="0"/>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Did people who ate Olestra – Chips get more, less, or similar number of cramps as people who ate chips without Olestra?</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4419963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1020597587"/>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People who eat potato chips made with Olestra will be more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likely to get intestinal cramps than those who eat potato chips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made without Olestra.</a:t>
                      </a: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Give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 Olestra </a:t>
                      </a:r>
                      <a:r>
                        <a:rPr kumimoji="0" lang="en-US" sz="1800" b="1" i="0" u="none" strike="noStrike" cap="none" normalizeH="0" baseline="0" dirty="0" smtClean="0">
                          <a:ln>
                            <a:noFill/>
                          </a:ln>
                          <a:solidFill>
                            <a:schemeClr val="tx1"/>
                          </a:solidFill>
                          <a:effectLst/>
                          <a:latin typeface="Arial" pitchFamily="34" charset="0"/>
                        </a:rPr>
                        <a:t>and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without Olestra</a:t>
                      </a:r>
                      <a:r>
                        <a:rPr kumimoji="0" lang="en-US" sz="1800" b="1" i="0" u="none" strike="noStrike" cap="none" normalizeH="0" baseline="0" dirty="0" smtClean="0">
                          <a:ln>
                            <a:noFill/>
                          </a:ln>
                          <a:solidFill>
                            <a:schemeClr val="tx1"/>
                          </a:solidFill>
                          <a:effectLst/>
                          <a:latin typeface="Arial" pitchFamily="34" charset="0"/>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Did people who ate Olestra – Chips get more, less, or similar number of cramps as people who ate chips without Olestra?</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The results DO NOT support the hypothesis. A new hypothesis is needed</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271623324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Group 3"/>
          <p:cNvGraphicFramePr>
            <a:graphicFrameLocks noGrp="1"/>
          </p:cNvGraphicFramePr>
          <p:nvPr>
            <p:extLst>
              <p:ext uri="{D42A27DB-BD31-4B8C-83A1-F6EECF244321}">
                <p14:modId xmlns:p14="http://schemas.microsoft.com/office/powerpoint/2010/main" xmlns="" val="3043222091"/>
              </p:ext>
            </p:extLst>
          </p:nvPr>
        </p:nvGraphicFramePr>
        <p:xfrm>
          <a:off x="3504" y="15767"/>
          <a:ext cx="12192000" cy="6374506"/>
        </p:xfrm>
        <a:graphic>
          <a:graphicData uri="http://schemas.openxmlformats.org/drawingml/2006/table">
            <a:tbl>
              <a:tblPr/>
              <a:tblGrid>
                <a:gridCol w="4771696"/>
                <a:gridCol w="7420304"/>
              </a:tblGrid>
              <a:tr h="70152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002060"/>
                          </a:solidFill>
                          <a:effectLst/>
                          <a:latin typeface="Cooper Black" pitchFamily="18" charset="0"/>
                        </a:rPr>
                        <a:t>YOUR TURN TO TEST THIS HYPOTHESIS</a:t>
                      </a: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Observation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Olestra® might causes intestinal cramps.</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890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Hypothesis (prediction)</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People who eat potato chips made with Olestra will be more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likely to get intestinal cramps than those who eat potato chips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1800" b="1" i="0" u="none" strike="noStrike" cap="none" normalizeH="0" baseline="0" dirty="0" smtClean="0">
                          <a:ln>
                            <a:noFill/>
                          </a:ln>
                          <a:solidFill>
                            <a:schemeClr val="tx1"/>
                          </a:solidFill>
                          <a:effectLst/>
                          <a:latin typeface="Arial" pitchFamily="34" charset="0"/>
                        </a:rPr>
                        <a:t>made without Olestra.</a:t>
                      </a:r>
                      <a:endParaRPr kumimoji="0" lang="en-US" sz="1800" b="1" i="0" u="none" strike="noStrike" cap="none" normalizeH="0" baseline="0" dirty="0" smtClean="0">
                        <a:ln>
                          <a:noFill/>
                        </a:ln>
                        <a:solidFill>
                          <a:schemeClr val="tx1"/>
                        </a:solidFill>
                        <a:effectLst/>
                        <a:latin typeface="Arial" pitchFamily="34"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cap="none" normalizeH="0" baseline="0" dirty="0" smtClean="0">
                          <a:ln>
                            <a:noFill/>
                          </a:ln>
                          <a:solidFill>
                            <a:srgbClr val="B44C96"/>
                          </a:solidFill>
                          <a:effectLst/>
                          <a:latin typeface="Berlin Sans FB" pitchFamily="34" charset="0"/>
                        </a:rPr>
                        <a:t>Experiment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Give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 Olestra </a:t>
                      </a:r>
                      <a:r>
                        <a:rPr kumimoji="0" lang="en-US" sz="1800" b="1" i="0" u="none" strike="noStrike" cap="none" normalizeH="0" baseline="0" dirty="0" smtClean="0">
                          <a:ln>
                            <a:noFill/>
                          </a:ln>
                          <a:solidFill>
                            <a:schemeClr val="tx1"/>
                          </a:solidFill>
                          <a:effectLst/>
                          <a:latin typeface="Arial" pitchFamily="34" charset="0"/>
                        </a:rPr>
                        <a:t>and one group of people </a:t>
                      </a:r>
                      <a:r>
                        <a:rPr kumimoji="0" lang="en-US" sz="1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rPr>
                        <a:t>chips without Olestra</a:t>
                      </a:r>
                      <a:r>
                        <a:rPr kumimoji="0" lang="en-US" sz="1800" b="1" i="0" u="none" strike="noStrike" cap="none" normalizeH="0" baseline="0" dirty="0" smtClean="0">
                          <a:ln>
                            <a:noFill/>
                          </a:ln>
                          <a:solidFill>
                            <a:schemeClr val="tx1"/>
                          </a:solidFill>
                          <a:effectLst/>
                          <a:latin typeface="Arial" pitchFamily="34" charset="0"/>
                        </a:rPr>
                        <a:t>.</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95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Analysis (is your hypothesis correct or not)</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rPr>
                        <a:t>Did people who ate Olestra – Chips get more, less, or similar number of cramps as people who ate chips without Olestra?</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476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New hypothesis?</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rPr>
                        <a:t>The results DO NOT support the hypothesis. A new hypothesis is needed</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34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B44C96"/>
                          </a:solidFill>
                          <a:effectLst/>
                          <a:latin typeface="Berlin Sans FB" pitchFamily="34" charset="0"/>
                        </a:rPr>
                        <a:t>Scientific Theory</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rPr>
                        <a:t>N/A</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xmlns="" val="30026839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
            <a:ext cx="12192000" cy="64633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smtClean="0">
                <a:ln w="11430"/>
                <a:solidFill>
                  <a:srgbClr val="FF0000"/>
                </a:solidFill>
                <a:latin typeface="Britannic Bold" pitchFamily="34" charset="0"/>
                <a:cs typeface="Aharoni" pitchFamily="2" charset="-79"/>
              </a:rPr>
              <a:t>More notes about </a:t>
            </a:r>
            <a:r>
              <a:rPr lang="en-CA" sz="3600" b="1" spc="50" dirty="0" smtClean="0">
                <a:ln w="11430"/>
                <a:solidFill>
                  <a:srgbClr val="0000CC"/>
                </a:solidFill>
                <a:latin typeface="Britannic Bold" pitchFamily="34" charset="0"/>
                <a:cs typeface="Aharoni" pitchFamily="2" charset="-79"/>
              </a:rPr>
              <a:t>hypothesis</a:t>
            </a:r>
            <a:r>
              <a:rPr lang="en-CA" sz="3600" b="1" spc="50" dirty="0" smtClean="0">
                <a:ln w="11430"/>
                <a:solidFill>
                  <a:srgbClr val="FF0000"/>
                </a:solidFill>
                <a:latin typeface="Britannic Bold" pitchFamily="34" charset="0"/>
                <a:cs typeface="Aharoni" pitchFamily="2" charset="-79"/>
              </a:rPr>
              <a:t>…..</a:t>
            </a:r>
            <a:endParaRPr lang="en-CA" sz="3600" b="1" spc="50" dirty="0">
              <a:ln w="11430"/>
              <a:solidFill>
                <a:prstClr val="black"/>
              </a:solidFill>
              <a:latin typeface="Californian FB" panose="0207040306080B030204" pitchFamily="18" charset="0"/>
              <a:cs typeface="Aharoni" pitchFamily="2" charset="-79"/>
            </a:endParaRPr>
          </a:p>
        </p:txBody>
      </p:sp>
      <p:sp>
        <p:nvSpPr>
          <p:cNvPr id="5" name="Content Placeholder 2"/>
          <p:cNvSpPr txBox="1">
            <a:spLocks/>
          </p:cNvSpPr>
          <p:nvPr/>
        </p:nvSpPr>
        <p:spPr>
          <a:xfrm>
            <a:off x="0" y="692939"/>
            <a:ext cx="12192000" cy="5521512"/>
          </a:xfrm>
          <a:prstGeom prst="rect">
            <a:avLst/>
          </a:prstGeom>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3600" dirty="0" smtClean="0"/>
              <a:t>A scientific hypothesis must be proposed in a way that enables it to be tested and it is usable only if the </a:t>
            </a:r>
            <a:r>
              <a:rPr lang="en-CA" sz="3600" b="1" u="sng" dirty="0" smtClean="0">
                <a:effectLst>
                  <a:outerShdw blurRad="38100" dist="38100" dir="2700000" algn="tl">
                    <a:srgbClr val="000000">
                      <a:alpha val="43137"/>
                    </a:srgbClr>
                  </a:outerShdw>
                </a:effectLst>
              </a:rPr>
              <a:t>question can be proven false. </a:t>
            </a:r>
          </a:p>
          <a:p>
            <a:r>
              <a:rPr lang="en-CA" sz="3600" dirty="0" smtClean="0"/>
              <a:t>The nature of science is such that </a:t>
            </a:r>
            <a:r>
              <a:rPr lang="en-CA" sz="3600" b="1" u="sng" dirty="0" smtClean="0">
                <a:solidFill>
                  <a:srgbClr val="0000CC"/>
                </a:solidFill>
                <a:effectLst>
                  <a:outerShdw blurRad="38100" dist="38100" dir="2700000" algn="tl">
                    <a:srgbClr val="000000">
                      <a:alpha val="43137"/>
                    </a:srgbClr>
                  </a:outerShdw>
                </a:effectLst>
              </a:rPr>
              <a:t>we can prove a hypothesis false </a:t>
            </a:r>
            <a:r>
              <a:rPr lang="en-CA" sz="3600" dirty="0" smtClean="0"/>
              <a:t>by presenting </a:t>
            </a:r>
            <a:r>
              <a:rPr lang="en-CA" sz="3600" b="1" u="sng" dirty="0" smtClean="0">
                <a:solidFill>
                  <a:srgbClr val="FF0000"/>
                </a:solidFill>
                <a:effectLst>
                  <a:outerShdw blurRad="38100" dist="38100" dir="2700000" algn="tl">
                    <a:srgbClr val="000000">
                      <a:alpha val="43137"/>
                    </a:srgbClr>
                  </a:outerShdw>
                </a:effectLst>
              </a:rPr>
              <a:t>evidence </a:t>
            </a:r>
            <a:r>
              <a:rPr lang="en-CA" sz="3600" dirty="0" smtClean="0"/>
              <a:t>from an investigation that </a:t>
            </a:r>
            <a:r>
              <a:rPr lang="en-CA" sz="3600" b="1" u="sng" dirty="0" smtClean="0">
                <a:solidFill>
                  <a:srgbClr val="FF0000"/>
                </a:solidFill>
                <a:effectLst>
                  <a:outerShdw blurRad="38100" dist="38100" dir="2700000" algn="tl">
                    <a:srgbClr val="000000">
                      <a:alpha val="43137"/>
                    </a:srgbClr>
                  </a:outerShdw>
                </a:effectLst>
              </a:rPr>
              <a:t>does not support the hypothesis</a:t>
            </a:r>
            <a:r>
              <a:rPr lang="en-CA" sz="3600" dirty="0" smtClean="0"/>
              <a:t>. </a:t>
            </a:r>
          </a:p>
          <a:p>
            <a:endParaRPr lang="en-CA" sz="3600" dirty="0" smtClean="0"/>
          </a:p>
          <a:p>
            <a:pPr algn="ctr">
              <a:buNone/>
            </a:pPr>
            <a:r>
              <a:rPr lang="en-CA" sz="4800" b="1" dirty="0" smtClean="0">
                <a:solidFill>
                  <a:srgbClr val="7030A0"/>
                </a:solidFill>
                <a:latin typeface="Britannic Bold" pitchFamily="34" charset="0"/>
              </a:rPr>
              <a:t>We can never prove a </a:t>
            </a:r>
            <a:r>
              <a:rPr lang="en-CA" sz="4800" b="1" dirty="0" smtClean="0">
                <a:solidFill>
                  <a:srgbClr val="0000CC"/>
                </a:solidFill>
                <a:latin typeface="Britannic Bold" pitchFamily="34" charset="0"/>
              </a:rPr>
              <a:t>hypothesis</a:t>
            </a:r>
            <a:r>
              <a:rPr lang="en-CA" sz="4800" b="1" dirty="0" smtClean="0">
                <a:solidFill>
                  <a:srgbClr val="7030A0"/>
                </a:solidFill>
                <a:latin typeface="Britannic Bold" pitchFamily="34" charset="0"/>
              </a:rPr>
              <a:t> true! </a:t>
            </a:r>
          </a:p>
          <a:p>
            <a:pPr algn="ctr">
              <a:buNone/>
            </a:pPr>
            <a:endParaRPr lang="en-CA" sz="2400" b="1" dirty="0" smtClean="0">
              <a:solidFill>
                <a:srgbClr val="7030A0"/>
              </a:solidFill>
              <a:latin typeface="Britannic Bold" pitchFamily="34" charset="0"/>
            </a:endParaRPr>
          </a:p>
        </p:txBody>
      </p:sp>
    </p:spTree>
    <p:extLst>
      <p:ext uri="{BB962C8B-B14F-4D97-AF65-F5344CB8AC3E}">
        <p14:creationId xmlns:p14="http://schemas.microsoft.com/office/powerpoint/2010/main" xmlns="" val="36192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
            <a:ext cx="12192000" cy="646331"/>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CA" sz="3600" b="1" spc="50" dirty="0" smtClean="0">
                <a:ln w="11430"/>
                <a:solidFill>
                  <a:srgbClr val="FF0000"/>
                </a:solidFill>
                <a:latin typeface="Britannic Bold" pitchFamily="34" charset="0"/>
                <a:cs typeface="Aharoni" pitchFamily="2" charset="-79"/>
              </a:rPr>
              <a:t>More notes about </a:t>
            </a:r>
            <a:r>
              <a:rPr lang="en-CA" sz="3600" b="1" spc="50" dirty="0" smtClean="0">
                <a:ln w="11430"/>
                <a:solidFill>
                  <a:srgbClr val="0000CC"/>
                </a:solidFill>
                <a:latin typeface="Britannic Bold" pitchFamily="34" charset="0"/>
                <a:cs typeface="Aharoni" pitchFamily="2" charset="-79"/>
              </a:rPr>
              <a:t>hypothesis</a:t>
            </a:r>
            <a:r>
              <a:rPr lang="en-CA" sz="3600" b="1" spc="50" dirty="0" smtClean="0">
                <a:ln w="11430"/>
                <a:solidFill>
                  <a:srgbClr val="FF0000"/>
                </a:solidFill>
                <a:latin typeface="Britannic Bold" pitchFamily="34" charset="0"/>
                <a:cs typeface="Aharoni" pitchFamily="2" charset="-79"/>
              </a:rPr>
              <a:t>…..</a:t>
            </a:r>
            <a:endParaRPr lang="en-CA" sz="3600" b="1" spc="50" dirty="0">
              <a:ln w="11430"/>
              <a:solidFill>
                <a:prstClr val="black"/>
              </a:solidFill>
              <a:latin typeface="Californian FB" panose="0207040306080B030204" pitchFamily="18" charset="0"/>
              <a:cs typeface="Aharoni" pitchFamily="2" charset="-79"/>
            </a:endParaRPr>
          </a:p>
        </p:txBody>
      </p:sp>
      <p:sp>
        <p:nvSpPr>
          <p:cNvPr id="5" name="Content Placeholder 2"/>
          <p:cNvSpPr txBox="1">
            <a:spLocks/>
          </p:cNvSpPr>
          <p:nvPr/>
        </p:nvSpPr>
        <p:spPr>
          <a:xfrm>
            <a:off x="0" y="474714"/>
            <a:ext cx="12192000" cy="586622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None/>
            </a:pPr>
            <a:r>
              <a:rPr lang="en-CA" sz="4400" dirty="0" smtClean="0">
                <a:solidFill>
                  <a:srgbClr val="0000CC"/>
                </a:solidFill>
                <a:latin typeface="Britannic Bold" pitchFamily="34" charset="0"/>
              </a:rPr>
              <a:t>“All mice have tails.” </a:t>
            </a:r>
          </a:p>
          <a:p>
            <a:pPr algn="ctr">
              <a:buNone/>
            </a:pPr>
            <a:endParaRPr lang="en-CA" dirty="0" smtClean="0">
              <a:solidFill>
                <a:srgbClr val="0000CC"/>
              </a:solidFill>
              <a:latin typeface="Britannic Bold" pitchFamily="34" charset="0"/>
            </a:endParaRPr>
          </a:p>
          <a:p>
            <a:pPr algn="ctr">
              <a:buNone/>
            </a:pPr>
            <a:endParaRPr lang="en-CA" dirty="0" smtClean="0">
              <a:solidFill>
                <a:srgbClr val="0000CC"/>
              </a:solidFill>
              <a:latin typeface="Britannic Bold" pitchFamily="34" charset="0"/>
            </a:endParaRPr>
          </a:p>
          <a:p>
            <a:pPr algn="ctr">
              <a:buNone/>
            </a:pPr>
            <a:endParaRPr lang="en-CA" dirty="0" smtClean="0">
              <a:solidFill>
                <a:srgbClr val="0000CC"/>
              </a:solidFill>
              <a:latin typeface="Britannic Bold" pitchFamily="34" charset="0"/>
            </a:endParaRPr>
          </a:p>
          <a:p>
            <a:pPr algn="ctr">
              <a:buNone/>
            </a:pPr>
            <a:endParaRPr lang="en-CA" dirty="0" smtClean="0">
              <a:solidFill>
                <a:srgbClr val="0000CC"/>
              </a:solidFill>
              <a:latin typeface="Britannic Bold" pitchFamily="34" charset="0"/>
            </a:endParaRPr>
          </a:p>
          <a:p>
            <a:pPr algn="ctr">
              <a:buNone/>
            </a:pPr>
            <a:endParaRPr lang="en-CA" dirty="0" smtClean="0">
              <a:solidFill>
                <a:srgbClr val="FF0000"/>
              </a:solidFill>
              <a:latin typeface="Britannic Bold" pitchFamily="34" charset="0"/>
            </a:endParaRPr>
          </a:p>
          <a:p>
            <a:pPr algn="ctr">
              <a:buNone/>
            </a:pPr>
            <a:r>
              <a:rPr lang="en-CA" dirty="0" smtClean="0">
                <a:solidFill>
                  <a:srgbClr val="7030A0"/>
                </a:solidFill>
                <a:latin typeface="Britannic Bold" pitchFamily="34" charset="0"/>
              </a:rPr>
              <a:t>Why You Can Never Prove This Hypothesis True?</a:t>
            </a:r>
          </a:p>
          <a:p>
            <a:pPr algn="ctr">
              <a:buNone/>
            </a:pPr>
            <a:r>
              <a:rPr lang="en-CA" sz="2800" dirty="0" smtClean="0">
                <a:latin typeface="Berlin Sans FB" pitchFamily="34" charset="0"/>
              </a:rPr>
              <a:t>This can never be proven true because </a:t>
            </a:r>
            <a:r>
              <a:rPr lang="en-CA" sz="2800" u="sng" dirty="0" smtClean="0">
                <a:solidFill>
                  <a:srgbClr val="0000CC"/>
                </a:solidFill>
                <a:effectLst>
                  <a:outerShdw blurRad="38100" dist="38100" dir="2700000" algn="tl">
                    <a:srgbClr val="000000">
                      <a:alpha val="43137"/>
                    </a:srgbClr>
                  </a:outerShdw>
                </a:effectLst>
                <a:latin typeface="Berlin Sans FB" pitchFamily="34" charset="0"/>
              </a:rPr>
              <a:t>we can never observe every mouse</a:t>
            </a:r>
            <a:r>
              <a:rPr lang="en-CA" sz="2800" dirty="0" smtClean="0">
                <a:latin typeface="Berlin Sans FB" pitchFamily="34" charset="0"/>
              </a:rPr>
              <a:t>. </a:t>
            </a:r>
          </a:p>
          <a:p>
            <a:pPr algn="ctr">
              <a:buNone/>
            </a:pPr>
            <a:endParaRPr lang="en-CA" sz="2800" dirty="0" smtClean="0">
              <a:latin typeface="Berlin Sans FB" pitchFamily="34" charset="0"/>
            </a:endParaRPr>
          </a:p>
          <a:p>
            <a:pPr algn="ctr">
              <a:buNone/>
            </a:pPr>
            <a:r>
              <a:rPr lang="en-CA" sz="2800" dirty="0" smtClean="0">
                <a:latin typeface="Berlin Sans FB" pitchFamily="34" charset="0"/>
              </a:rPr>
              <a:t>It can, however</a:t>
            </a:r>
            <a:r>
              <a:rPr lang="en-CA" sz="2800" b="1" dirty="0" smtClean="0">
                <a:solidFill>
                  <a:srgbClr val="FF0000"/>
                </a:solidFill>
                <a:latin typeface="Berlin Sans FB" pitchFamily="34" charset="0"/>
              </a:rPr>
              <a:t>, be proven false </a:t>
            </a:r>
            <a:r>
              <a:rPr lang="en-CA" sz="2800" dirty="0" smtClean="0">
                <a:latin typeface="Berlin Sans FB" pitchFamily="34" charset="0"/>
              </a:rPr>
              <a:t>by </a:t>
            </a:r>
            <a:r>
              <a:rPr lang="en-CA" sz="2800" u="sng" dirty="0" smtClean="0">
                <a:solidFill>
                  <a:srgbClr val="0000CC"/>
                </a:solidFill>
                <a:effectLst>
                  <a:outerShdw blurRad="38100" dist="38100" dir="2700000" algn="tl">
                    <a:srgbClr val="000000">
                      <a:alpha val="43137"/>
                    </a:srgbClr>
                  </a:outerShdw>
                </a:effectLst>
                <a:latin typeface="Berlin Sans FB" pitchFamily="34" charset="0"/>
              </a:rPr>
              <a:t>observing a single mouse without a tail</a:t>
            </a:r>
            <a:r>
              <a:rPr lang="en-CA" sz="2800" dirty="0" smtClean="0">
                <a:latin typeface="Berlin Sans FB" pitchFamily="34" charset="0"/>
              </a:rPr>
              <a:t>.</a:t>
            </a:r>
            <a:endParaRPr lang="en-CA" sz="2800" dirty="0" smtClean="0">
              <a:solidFill>
                <a:prstClr val="black"/>
              </a:solidFill>
              <a:latin typeface="Berlin Sans FB" pitchFamily="34" charset="0"/>
            </a:endParaRPr>
          </a:p>
        </p:txBody>
      </p:sp>
      <p:pic>
        <p:nvPicPr>
          <p:cNvPr id="1026" name="Picture 2" descr="C:\Documents and Settings\a.vlacil\Desktop\Bio 11 AA\1. Scientific Method + Language of science\1. The Scientific Method\166385625.jpg"/>
          <p:cNvPicPr>
            <a:picLocks noChangeAspect="1" noChangeArrowheads="1"/>
          </p:cNvPicPr>
          <p:nvPr/>
        </p:nvPicPr>
        <p:blipFill>
          <a:blip r:embed="rId2"/>
          <a:srcRect/>
          <a:stretch>
            <a:fillRect/>
          </a:stretch>
        </p:blipFill>
        <p:spPr bwMode="auto">
          <a:xfrm>
            <a:off x="7219949" y="1485900"/>
            <a:ext cx="3859679" cy="2491692"/>
          </a:xfrm>
          <a:prstGeom prst="rect">
            <a:avLst/>
          </a:prstGeom>
          <a:noFill/>
        </p:spPr>
      </p:pic>
      <p:pic>
        <p:nvPicPr>
          <p:cNvPr id="1027" name="Picture 3" descr="C:\Documents and Settings\a.vlacil\Desktop\Bio 11 AA\1. Scientific Method + Language of science\1. The Scientific Method\index.jpg"/>
          <p:cNvPicPr>
            <a:picLocks noChangeAspect="1" noChangeArrowheads="1"/>
          </p:cNvPicPr>
          <p:nvPr/>
        </p:nvPicPr>
        <p:blipFill>
          <a:blip r:embed="rId3"/>
          <a:srcRect/>
          <a:stretch>
            <a:fillRect/>
          </a:stretch>
        </p:blipFill>
        <p:spPr bwMode="auto">
          <a:xfrm>
            <a:off x="2000250" y="1576388"/>
            <a:ext cx="4819650" cy="2248190"/>
          </a:xfrm>
          <a:prstGeom prst="rect">
            <a:avLst/>
          </a:prstGeom>
          <a:noFill/>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500"/>
                                        <p:tgtEl>
                                          <p:spTgt spid="5">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fade">
                                      <p:cBhvr>
                                        <p:cTn id="26" dur="500"/>
                                        <p:tgtEl>
                                          <p:spTgt spid="5">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24676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800" b="1" dirty="0" smtClean="0">
                <a:latin typeface="Agency FB" pitchFamily="34" charset="0"/>
              </a:rPr>
              <a:t>Smithers thinks that a special juice will</a:t>
            </a:r>
            <a:r>
              <a:rPr lang="en-US" sz="2800" b="1" dirty="0" smtClean="0">
                <a:latin typeface="Agency FB" pitchFamily="34" charset="0"/>
              </a:rPr>
              <a:t> </a:t>
            </a:r>
            <a:r>
              <a:rPr lang="en-CA" sz="2800" b="1" dirty="0" smtClean="0">
                <a:latin typeface="Agency FB" pitchFamily="34" charset="0"/>
              </a:rPr>
              <a:t>increase the productivity of workers. He </a:t>
            </a:r>
            <a:r>
              <a:rPr lang="en-US" sz="2800" b="1" dirty="0" smtClean="0">
                <a:latin typeface="Agency FB" pitchFamily="34" charset="0"/>
              </a:rPr>
              <a:t> </a:t>
            </a:r>
            <a:r>
              <a:rPr lang="en-CA" sz="2800" b="1" dirty="0" smtClean="0">
                <a:latin typeface="Agency FB" pitchFamily="34" charset="0"/>
              </a:rPr>
              <a:t>creates two groups of 50 workers each and </a:t>
            </a:r>
            <a:r>
              <a:rPr lang="en-US" sz="2800" b="1" dirty="0" smtClean="0">
                <a:latin typeface="Agency FB" pitchFamily="34" charset="0"/>
              </a:rPr>
              <a:t> </a:t>
            </a:r>
            <a:r>
              <a:rPr lang="en-CA" sz="2800" b="1" dirty="0" smtClean="0">
                <a:latin typeface="Agency FB" pitchFamily="34" charset="0"/>
              </a:rPr>
              <a:t>assigns each group the same task (in this case, they're supposed to</a:t>
            </a:r>
            <a:r>
              <a:rPr lang="en-US" sz="2800" b="1" dirty="0" smtClean="0">
                <a:latin typeface="Agency FB" pitchFamily="34" charset="0"/>
              </a:rPr>
              <a:t> </a:t>
            </a:r>
            <a:r>
              <a:rPr lang="en-CA" sz="2800" b="1" dirty="0" smtClean="0">
                <a:latin typeface="Agency FB" pitchFamily="34" charset="0"/>
              </a:rPr>
              <a:t>staple a set of papers). Group A is given the special juice to drink</a:t>
            </a:r>
            <a:r>
              <a:rPr lang="en-US" sz="2800" b="1" dirty="0" smtClean="0">
                <a:latin typeface="Agency FB" pitchFamily="34" charset="0"/>
              </a:rPr>
              <a:t> </a:t>
            </a:r>
            <a:r>
              <a:rPr lang="en-CA" sz="2800" b="1" dirty="0" smtClean="0">
                <a:latin typeface="Agency FB" pitchFamily="34" charset="0"/>
              </a:rPr>
              <a:t>while they work. Group B is not given the special juice. After an hour, Smithers counts how many stacks of papers each group has</a:t>
            </a:r>
            <a:r>
              <a:rPr lang="en-US" sz="2800" b="1" dirty="0" smtClean="0">
                <a:latin typeface="Agency FB" pitchFamily="34" charset="0"/>
              </a:rPr>
              <a:t> </a:t>
            </a:r>
            <a:r>
              <a:rPr lang="en-CA" sz="2800" b="1" dirty="0" smtClean="0">
                <a:latin typeface="Agency FB" pitchFamily="34" charset="0"/>
              </a:rPr>
              <a:t>made. Group A made 1,587 stacks, Group B made 2,113 stacks.</a:t>
            </a:r>
            <a:endParaRPr lang="en-US" sz="2800" b="1" dirty="0">
              <a:latin typeface="Agency FB" pitchFamily="34" charset="0"/>
            </a:endParaRPr>
          </a:p>
        </p:txBody>
      </p:sp>
      <p:pic>
        <p:nvPicPr>
          <p:cNvPr id="6" name="Picture 5" descr="http://www.biologycorner.com/resources/smithers2.gif"/>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52450" y="2619374"/>
            <a:ext cx="3924300" cy="3552826"/>
          </a:xfrm>
          <a:prstGeom prst="rect">
            <a:avLst/>
          </a:prstGeom>
          <a:noFill/>
          <a:ln>
            <a:noFill/>
          </a:ln>
        </p:spPr>
      </p:pic>
      <p:pic>
        <p:nvPicPr>
          <p:cNvPr id="2050" name="Picture 2" descr="http://s3.amazonaws.com/rapgenius/filepicker/kYsYOgIVTKKvyoPa59TO_smithers.jpg"/>
          <p:cNvPicPr>
            <a:picLocks noChangeAspect="1" noChangeArrowheads="1"/>
          </p:cNvPicPr>
          <p:nvPr/>
        </p:nvPicPr>
        <p:blipFill>
          <a:blip r:embed="rId3"/>
          <a:srcRect/>
          <a:stretch>
            <a:fillRect/>
          </a:stretch>
        </p:blipFill>
        <p:spPr bwMode="auto">
          <a:xfrm>
            <a:off x="6251576" y="2495550"/>
            <a:ext cx="3476658" cy="3981450"/>
          </a:xfrm>
          <a:prstGeom prst="rect">
            <a:avLst/>
          </a:prstGeom>
          <a:noFill/>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 y="1"/>
            <a:ext cx="4468092" cy="716922"/>
          </a:xfrm>
          <a:solidFill>
            <a:srgbClr val="FFFF00"/>
          </a:solidFill>
        </p:spPr>
        <p:txBody>
          <a:bodyPr>
            <a:noAutofit/>
          </a:bodyPr>
          <a:lstStyle/>
          <a:p>
            <a:r>
              <a:rPr lang="en-CA" dirty="0" smtClean="0">
                <a:solidFill>
                  <a:schemeClr val="tx1"/>
                </a:solidFill>
                <a:latin typeface="Aharoni" panose="02010803020104030203" pitchFamily="2" charset="-79"/>
                <a:cs typeface="Aharoni" panose="02010803020104030203" pitchFamily="2" charset="-79"/>
              </a:rPr>
              <a:t>GALILEO WINS</a:t>
            </a:r>
            <a:endParaRPr lang="en-CA" dirty="0">
              <a:solidFill>
                <a:schemeClr val="tx1"/>
              </a:solidFill>
              <a:latin typeface="Aharoni" panose="02010803020104030203" pitchFamily="2" charset="-79"/>
              <a:cs typeface="Aharoni" panose="02010803020104030203" pitchFamily="2" charset="-79"/>
            </a:endParaRPr>
          </a:p>
        </p:txBody>
      </p:sp>
      <p:sp>
        <p:nvSpPr>
          <p:cNvPr id="2" name="Content Placeholder 1"/>
          <p:cNvSpPr>
            <a:spLocks noGrp="1"/>
          </p:cNvSpPr>
          <p:nvPr>
            <p:ph idx="1"/>
          </p:nvPr>
        </p:nvSpPr>
        <p:spPr>
          <a:xfrm>
            <a:off x="0" y="756408"/>
            <a:ext cx="12192000" cy="1393657"/>
          </a:xfrm>
        </p:spPr>
        <p:txBody>
          <a:bodyPr>
            <a:noAutofit/>
          </a:bodyPr>
          <a:lstStyle/>
          <a:p>
            <a:pPr algn="ctr"/>
            <a:r>
              <a:rPr lang="en-CA" sz="3200" b="1" dirty="0" smtClean="0"/>
              <a:t>Then it could have been proved that it was gravity that drew bodies toward the earth and that gravity acts on all bodies in the same way, regardless of shape, size, or density</a:t>
            </a:r>
            <a:endParaRPr lang="en-US" sz="3200" b="1" dirty="0"/>
          </a:p>
        </p:txBody>
      </p:sp>
      <p:pic>
        <p:nvPicPr>
          <p:cNvPr id="3" name="Picture 2"/>
          <p:cNvPicPr>
            <a:picLocks noChangeAspect="1"/>
          </p:cNvPicPr>
          <p:nvPr/>
        </p:nvPicPr>
        <p:blipFill>
          <a:blip r:embed="rId2"/>
          <a:stretch>
            <a:fillRect/>
          </a:stretch>
        </p:blipFill>
        <p:spPr>
          <a:xfrm>
            <a:off x="243320" y="2189462"/>
            <a:ext cx="9004589" cy="4668538"/>
          </a:xfrm>
          <a:prstGeom prst="rect">
            <a:avLst/>
          </a:prstGeom>
        </p:spPr>
      </p:pic>
      <p:pic>
        <p:nvPicPr>
          <p:cNvPr id="4" name="Picture 3"/>
          <p:cNvPicPr>
            <a:picLocks noChangeAspect="1"/>
          </p:cNvPicPr>
          <p:nvPr/>
        </p:nvPicPr>
        <p:blipFill>
          <a:blip r:embed="rId3"/>
          <a:stretch>
            <a:fillRect/>
          </a:stretch>
        </p:blipFill>
        <p:spPr>
          <a:xfrm>
            <a:off x="8283729" y="2189506"/>
            <a:ext cx="3710511" cy="4629097"/>
          </a:xfrm>
          <a:prstGeom prst="rect">
            <a:avLst/>
          </a:prstGeom>
        </p:spPr>
      </p:pic>
    </p:spTree>
    <p:extLst>
      <p:ext uri="{BB962C8B-B14F-4D97-AF65-F5344CB8AC3E}">
        <p14:creationId xmlns:p14="http://schemas.microsoft.com/office/powerpoint/2010/main" xmlns="" val="27686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2123658"/>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400" b="1" dirty="0" smtClean="0">
                <a:latin typeface="Agency FB" pitchFamily="34" charset="0"/>
              </a:rPr>
              <a:t>Smithers thinks that a special juice will</a:t>
            </a:r>
            <a:r>
              <a:rPr lang="en-US" sz="2400" b="1" dirty="0" smtClean="0">
                <a:latin typeface="Agency FB" pitchFamily="34" charset="0"/>
              </a:rPr>
              <a:t> </a:t>
            </a:r>
            <a:r>
              <a:rPr lang="en-CA" sz="2400" b="1" dirty="0" smtClean="0">
                <a:latin typeface="Agency FB" pitchFamily="34" charset="0"/>
              </a:rPr>
              <a:t>increase the productivity of workers. He </a:t>
            </a:r>
            <a:r>
              <a:rPr lang="en-US" sz="2400" b="1" dirty="0" smtClean="0">
                <a:latin typeface="Agency FB" pitchFamily="34" charset="0"/>
              </a:rPr>
              <a:t> </a:t>
            </a:r>
            <a:r>
              <a:rPr lang="en-CA" sz="2400" b="1" dirty="0" smtClean="0">
                <a:latin typeface="Agency FB" pitchFamily="34" charset="0"/>
              </a:rPr>
              <a:t>creates two groups of 50 workers each and </a:t>
            </a:r>
            <a:r>
              <a:rPr lang="en-US" sz="2400" b="1" dirty="0" smtClean="0">
                <a:latin typeface="Agency FB" pitchFamily="34" charset="0"/>
              </a:rPr>
              <a:t> </a:t>
            </a:r>
            <a:r>
              <a:rPr lang="en-CA" sz="2400" b="1" dirty="0" smtClean="0">
                <a:latin typeface="Agency FB" pitchFamily="34" charset="0"/>
              </a:rPr>
              <a:t>assigns each group the same task (in this case, they're supposed to</a:t>
            </a:r>
            <a:r>
              <a:rPr lang="en-US" sz="2400" b="1" dirty="0" smtClean="0">
                <a:latin typeface="Agency FB" pitchFamily="34" charset="0"/>
              </a:rPr>
              <a:t> </a:t>
            </a:r>
            <a:r>
              <a:rPr lang="en-CA" sz="2400" b="1" dirty="0" smtClean="0">
                <a:latin typeface="Agency FB" pitchFamily="34" charset="0"/>
              </a:rPr>
              <a:t>staple a set of papers). Group A is given the special juice to drink</a:t>
            </a:r>
            <a:r>
              <a:rPr lang="en-US" sz="2400" b="1" dirty="0" smtClean="0">
                <a:latin typeface="Agency FB" pitchFamily="34" charset="0"/>
              </a:rPr>
              <a:t> </a:t>
            </a:r>
            <a:r>
              <a:rPr lang="en-CA" sz="2400" b="1" dirty="0" smtClean="0">
                <a:latin typeface="Agency FB" pitchFamily="34" charset="0"/>
              </a:rPr>
              <a:t>while they work. Group B is not given the special juice. After an hour, Smithers counts how many stacks of papers each group has</a:t>
            </a:r>
            <a:r>
              <a:rPr lang="en-US" sz="2400" b="1" dirty="0" smtClean="0">
                <a:latin typeface="Agency FB" pitchFamily="34" charset="0"/>
              </a:rPr>
              <a:t> </a:t>
            </a:r>
            <a:r>
              <a:rPr lang="en-CA" sz="2400" b="1" dirty="0" smtClean="0">
                <a:latin typeface="Agency FB" pitchFamily="34" charset="0"/>
              </a:rPr>
              <a:t>made. Group A made 1,587 stacks, Group B made 2,113 stacks. </a:t>
            </a:r>
            <a:r>
              <a:rPr lang="en-CA" sz="3200" b="1" dirty="0" smtClean="0">
                <a:solidFill>
                  <a:srgbClr val="0000CC"/>
                </a:solidFill>
                <a:latin typeface="Agency FB" pitchFamily="34" charset="0"/>
              </a:rPr>
              <a:t>Identify:</a:t>
            </a:r>
            <a:endParaRPr lang="en-US" sz="2400" b="1" dirty="0">
              <a:solidFill>
                <a:srgbClr val="0000CC"/>
              </a:solidFill>
              <a:latin typeface="Agency FB" pitchFamily="34" charset="0"/>
            </a:endParaRPr>
          </a:p>
        </p:txBody>
      </p:sp>
      <p:pic>
        <p:nvPicPr>
          <p:cNvPr id="2050" name="Picture 2" descr="http://s3.amazonaws.com/rapgenius/filepicker/kYsYOgIVTKKvyoPa59TO_smithers.jpg"/>
          <p:cNvPicPr>
            <a:picLocks noChangeAspect="1" noChangeArrowheads="1"/>
          </p:cNvPicPr>
          <p:nvPr/>
        </p:nvPicPr>
        <p:blipFill>
          <a:blip r:embed="rId2"/>
          <a:srcRect/>
          <a:stretch>
            <a:fillRect/>
          </a:stretch>
        </p:blipFill>
        <p:spPr bwMode="auto">
          <a:xfrm>
            <a:off x="247650" y="2590800"/>
            <a:ext cx="3243772" cy="3714750"/>
          </a:xfrm>
          <a:prstGeom prst="rect">
            <a:avLst/>
          </a:prstGeom>
          <a:noFill/>
        </p:spPr>
      </p:pic>
      <p:sp>
        <p:nvSpPr>
          <p:cNvPr id="7" name="Content Placeholder 2"/>
          <p:cNvSpPr txBox="1">
            <a:spLocks/>
          </p:cNvSpPr>
          <p:nvPr/>
        </p:nvSpPr>
        <p:spPr>
          <a:xfrm>
            <a:off x="3673640" y="2141920"/>
            <a:ext cx="8518360" cy="4716080"/>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 </a:t>
            </a:r>
            <a:r>
              <a:rPr lang="en-CA" b="1" dirty="0" smtClean="0">
                <a:solidFill>
                  <a:srgbClr val="0000CC"/>
                </a:solidFill>
                <a:latin typeface="Agency FB" pitchFamily="34" charset="0"/>
              </a:rPr>
              <a:t>Group B</a:t>
            </a: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r>
              <a:rPr lang="en-CA" b="1" dirty="0" smtClean="0">
                <a:solidFill>
                  <a:srgbClr val="0000CC"/>
                </a:solidFill>
                <a:latin typeface="Agency FB" pitchFamily="34" charset="0"/>
              </a:rPr>
              <a:t>Special Juice</a:t>
            </a:r>
          </a:p>
          <a:p>
            <a:pPr marL="742950" indent="-742950" fontAlgn="base">
              <a:spcAft>
                <a:spcPct val="0"/>
              </a:spcAft>
              <a:buNone/>
            </a:pPr>
            <a:r>
              <a:rPr lang="en-CA" dirty="0" smtClean="0">
                <a:solidFill>
                  <a:prstClr val="black"/>
                </a:solidFill>
                <a:latin typeface="Britannic Bold" panose="020B0903060703020204" pitchFamily="34" charset="0"/>
              </a:rPr>
              <a:t>Dependent Variable: </a:t>
            </a:r>
            <a:r>
              <a:rPr lang="en-CA" b="1" dirty="0" smtClean="0">
                <a:solidFill>
                  <a:srgbClr val="0000CC"/>
                </a:solidFill>
                <a:latin typeface="Agency FB" pitchFamily="34" charset="0"/>
              </a:rPr>
              <a:t>The amount of stapled papers</a:t>
            </a:r>
          </a:p>
          <a:p>
            <a:pPr marL="742950" indent="-742950" fontAlgn="base">
              <a:spcAft>
                <a:spcPct val="0"/>
              </a:spcAft>
              <a:buNone/>
            </a:pPr>
            <a:r>
              <a:rPr lang="en-CA" dirty="0" err="1" smtClean="0">
                <a:solidFill>
                  <a:prstClr val="black"/>
                </a:solidFill>
                <a:latin typeface="Britannic Bold" panose="020B0903060703020204" pitchFamily="34" charset="0"/>
              </a:rPr>
              <a:t>Smither’s</a:t>
            </a:r>
            <a:r>
              <a:rPr lang="en-CA" dirty="0" smtClean="0">
                <a:solidFill>
                  <a:prstClr val="black"/>
                </a:solidFill>
                <a:latin typeface="Britannic Bold" panose="020B0903060703020204" pitchFamily="34" charset="0"/>
              </a:rPr>
              <a:t> Conclusion: </a:t>
            </a:r>
            <a:r>
              <a:rPr lang="en-CA" b="1" dirty="0" smtClean="0">
                <a:solidFill>
                  <a:srgbClr val="0000CC"/>
                </a:solidFill>
                <a:latin typeface="Agency FB" pitchFamily="34" charset="0"/>
              </a:rPr>
              <a:t>The special juice will not make 				     workers more productive</a:t>
            </a:r>
          </a:p>
          <a:p>
            <a:pPr marL="742950" indent="-742950" fontAlgn="base">
              <a:spcAft>
                <a:spcPct val="0"/>
              </a:spcAft>
              <a:buNone/>
            </a:pPr>
            <a:r>
              <a:rPr lang="en-CA" dirty="0" smtClean="0">
                <a:solidFill>
                  <a:prstClr val="black"/>
                </a:solidFill>
                <a:latin typeface="Britannic Bold" panose="020B0903060703020204" pitchFamily="34" charset="0"/>
              </a:rPr>
              <a:t>How could you improve the experiment: </a:t>
            </a:r>
          </a:p>
          <a:p>
            <a:pPr marL="742950" indent="-742950" fontAlgn="base">
              <a:spcAft>
                <a:spcPct val="0"/>
              </a:spcAft>
              <a:buNone/>
            </a:pPr>
            <a:r>
              <a:rPr lang="en-CA" b="1" dirty="0" smtClean="0">
                <a:solidFill>
                  <a:srgbClr val="0000CC"/>
                </a:solidFill>
                <a:latin typeface="Agency FB" pitchFamily="34" charset="0"/>
              </a:rPr>
              <a:t>more time for stapling, more juice...</a:t>
            </a:r>
            <a:endParaRPr lang="en-CA" b="1" dirty="0">
              <a:solidFill>
                <a:srgbClr val="0000CC"/>
              </a:solidFill>
              <a:latin typeface="Agency FB" pitchFamily="34" charset="0"/>
            </a:endParaRPr>
          </a:p>
        </p:txBody>
      </p:sp>
      <p:sp>
        <p:nvSpPr>
          <p:cNvPr id="9" name="Rectangle 8"/>
          <p:cNvSpPr/>
          <p:nvPr/>
        </p:nvSpPr>
        <p:spPr>
          <a:xfrm>
            <a:off x="6496493" y="2190307"/>
            <a:ext cx="1265274" cy="5528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84010" y="2768376"/>
            <a:ext cx="1943313" cy="5528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79211" y="3314914"/>
            <a:ext cx="4250334" cy="5528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05030" y="3924514"/>
            <a:ext cx="4386969" cy="10100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63803" y="5590403"/>
            <a:ext cx="5285604" cy="55289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192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81588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800" b="1" dirty="0" smtClean="0">
                <a:latin typeface="Agency FB" pitchFamily="34" charset="0"/>
              </a:rPr>
              <a:t>Homer notices that his shower is covered in a strange green slime. His friend Barney tells him that coconut juice will get rid of the green slime. Homer decides to check this out by spraying half of the shower with coconut juice. He sprays the other half of the shower with water. After 3 days of "treatment" there is no change in the appearance of the green slime on either side of the shower.</a:t>
            </a:r>
            <a:endParaRPr lang="en-US" sz="2800" b="1" dirty="0">
              <a:latin typeface="Agency FB" pitchFamily="34" charset="0"/>
            </a:endParaRPr>
          </a:p>
        </p:txBody>
      </p:sp>
      <p:sp>
        <p:nvSpPr>
          <p:cNvPr id="7" name="Content Placeholder 2"/>
          <p:cNvSpPr txBox="1">
            <a:spLocks/>
          </p:cNvSpPr>
          <p:nvPr/>
        </p:nvSpPr>
        <p:spPr>
          <a:xfrm>
            <a:off x="3468688" y="2207172"/>
            <a:ext cx="8518360" cy="3578773"/>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Initial Observation</a:t>
            </a:r>
            <a:r>
              <a:rPr lang="en-CA" dirty="0" smtClean="0">
                <a:solidFill>
                  <a:prstClr val="black"/>
                </a:solidFill>
                <a:latin typeface="Britannic Bold" panose="020B0903060703020204" pitchFamily="34" charset="0"/>
              </a:rPr>
              <a:t>:</a:t>
            </a:r>
            <a:endParaRPr lang="en-CA" dirty="0" smtClean="0">
              <a:solidFill>
                <a:prstClr val="black"/>
              </a:solidFill>
              <a:latin typeface="Britannic Bold" panose="020B0903060703020204"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Control Group: </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Dependent Variable: </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Homer’s Conclusion: </a:t>
            </a:r>
            <a:endParaRPr lang="en-CA" b="1" dirty="0" smtClean="0">
              <a:solidFill>
                <a:srgbClr val="0000CC"/>
              </a:solidFill>
              <a:latin typeface="Agency FB" pitchFamily="34" charset="0"/>
            </a:endParaRPr>
          </a:p>
        </p:txBody>
      </p:sp>
      <p:pic>
        <p:nvPicPr>
          <p:cNvPr id="14" name="Picture 13" descr="http://www.biologycorner.com/resources/homer2.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437" y="2023485"/>
            <a:ext cx="2845431" cy="3494446"/>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81588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800" b="1" dirty="0" smtClean="0">
                <a:latin typeface="Agency FB" pitchFamily="34" charset="0"/>
              </a:rPr>
              <a:t>Homer notices that his shower is covered in a strange green slime. His friend Barney tells him that coconut juice will get rid of the green slime. Homer decides to check this out by spraying half of the shower with coconut juice. He sprays the other half of the shower with water. After 3 days of "treatment" there is no change in the appearance of the green slime on either side of the shower.</a:t>
            </a:r>
            <a:endParaRPr lang="en-US" sz="2800" b="1" dirty="0">
              <a:latin typeface="Agency FB" pitchFamily="34" charset="0"/>
            </a:endParaRPr>
          </a:p>
        </p:txBody>
      </p:sp>
      <p:sp>
        <p:nvSpPr>
          <p:cNvPr id="7" name="Content Placeholder 2"/>
          <p:cNvSpPr txBox="1">
            <a:spLocks/>
          </p:cNvSpPr>
          <p:nvPr/>
        </p:nvSpPr>
        <p:spPr>
          <a:xfrm>
            <a:off x="3468688" y="2207172"/>
            <a:ext cx="8518360" cy="3578773"/>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Initial Observation:</a:t>
            </a:r>
            <a:r>
              <a:rPr lang="en-CA" b="1" dirty="0" smtClean="0">
                <a:solidFill>
                  <a:srgbClr val="0000CC"/>
                </a:solidFill>
                <a:latin typeface="Agency FB" pitchFamily="34" charset="0"/>
              </a:rPr>
              <a:t> Green slime on his shower</a:t>
            </a:r>
            <a:endParaRPr lang="en-CA" dirty="0" smtClean="0">
              <a:solidFill>
                <a:prstClr val="black"/>
              </a:solidFill>
              <a:latin typeface="Britannic Bold" panose="020B0903060703020204"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Control Group: </a:t>
            </a:r>
            <a:r>
              <a:rPr lang="en-CA" b="1" dirty="0" smtClean="0">
                <a:solidFill>
                  <a:srgbClr val="0000CC"/>
                </a:solidFill>
                <a:latin typeface="Agency FB" pitchFamily="34" charset="0"/>
              </a:rPr>
              <a:t>Half </a:t>
            </a:r>
            <a:r>
              <a:rPr lang="en-CA" b="1" dirty="0" smtClean="0">
                <a:solidFill>
                  <a:srgbClr val="0000CC"/>
                </a:solidFill>
                <a:latin typeface="Agency FB" pitchFamily="34" charset="0"/>
              </a:rPr>
              <a:t>of the shower sprayed with water</a:t>
            </a: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r>
              <a:rPr lang="en-CA" b="1" dirty="0" smtClean="0">
                <a:solidFill>
                  <a:srgbClr val="0000CC"/>
                </a:solidFill>
                <a:latin typeface="Agency FB" pitchFamily="34" charset="0"/>
              </a:rPr>
              <a:t>Coconut Juice</a:t>
            </a:r>
          </a:p>
          <a:p>
            <a:pPr marL="742950" indent="-742950" fontAlgn="base">
              <a:spcAft>
                <a:spcPct val="0"/>
              </a:spcAft>
              <a:buNone/>
            </a:pPr>
            <a:r>
              <a:rPr lang="en-CA" dirty="0" smtClean="0">
                <a:solidFill>
                  <a:prstClr val="black"/>
                </a:solidFill>
                <a:latin typeface="Britannic Bold" panose="020B0903060703020204" pitchFamily="34" charset="0"/>
              </a:rPr>
              <a:t>Dependent Variable: </a:t>
            </a:r>
            <a:r>
              <a:rPr lang="en-CA" b="1" dirty="0" smtClean="0">
                <a:solidFill>
                  <a:srgbClr val="0000CC"/>
                </a:solidFill>
                <a:latin typeface="Agency FB" pitchFamily="34" charset="0"/>
              </a:rPr>
              <a:t>The amount of green slime</a:t>
            </a:r>
          </a:p>
          <a:p>
            <a:pPr marL="742950" indent="-742950" fontAlgn="base">
              <a:spcAft>
                <a:spcPct val="0"/>
              </a:spcAft>
              <a:buNone/>
            </a:pPr>
            <a:r>
              <a:rPr lang="en-CA" dirty="0" smtClean="0">
                <a:solidFill>
                  <a:prstClr val="black"/>
                </a:solidFill>
                <a:latin typeface="Britannic Bold" panose="020B0903060703020204" pitchFamily="34" charset="0"/>
              </a:rPr>
              <a:t>Homer’s Conclusion: </a:t>
            </a:r>
            <a:r>
              <a:rPr lang="en-CA" b="1" dirty="0" smtClean="0">
                <a:solidFill>
                  <a:srgbClr val="0000CC"/>
                </a:solidFill>
                <a:latin typeface="Agency FB" pitchFamily="34" charset="0"/>
              </a:rPr>
              <a:t>The coconut juice did not work on green slime</a:t>
            </a:r>
          </a:p>
        </p:txBody>
      </p:sp>
      <p:pic>
        <p:nvPicPr>
          <p:cNvPr id="14" name="Picture 13" descr="http://www.biologycorner.com/resources/homer2.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3437" y="2023485"/>
            <a:ext cx="2845431" cy="3494446"/>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3899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400" b="1" dirty="0" smtClean="0">
                <a:latin typeface="Agency FB" pitchFamily="34" charset="0"/>
              </a:rPr>
              <a:t>Bart believes that mice exposed to radio waves will become extra strong (maybe he's been reading too much Radioactive Man). He decides to perform this experiment by placing 10 mice near a radio for 5 hours. He compared these 10 mice to another 10 mice that had not been exposed. His test consisted of a heavy block of wood that blocked the mouse food. he found that 8 out of 10 of the radio waved mice were able to push the block away. 7 out of 10 of the other mice were able to do the same. </a:t>
            </a:r>
            <a:endParaRPr lang="en-US" sz="2400" b="1" dirty="0">
              <a:latin typeface="Agency FB" pitchFamily="34" charset="0"/>
            </a:endParaRPr>
          </a:p>
        </p:txBody>
      </p:sp>
      <p:sp>
        <p:nvSpPr>
          <p:cNvPr id="7" name="Content Placeholder 2"/>
          <p:cNvSpPr txBox="1">
            <a:spLocks/>
          </p:cNvSpPr>
          <p:nvPr/>
        </p:nvSpPr>
        <p:spPr>
          <a:xfrm>
            <a:off x="3405627" y="1970690"/>
            <a:ext cx="8518360" cy="4887310"/>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a:t>
            </a:r>
            <a:r>
              <a:rPr lang="en-CA" dirty="0" smtClean="0">
                <a:solidFill>
                  <a:prstClr val="black"/>
                </a:solidFill>
                <a:latin typeface="Britannic Bold" panose="020B0903060703020204" pitchFamily="34" charset="0"/>
              </a:rPr>
              <a:t>:</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Independent Variable</a:t>
            </a:r>
            <a:r>
              <a:rPr lang="en-CA" dirty="0" smtClean="0">
                <a:solidFill>
                  <a:prstClr val="black"/>
                </a:solidFill>
                <a:latin typeface="Britannic Bold" panose="020B0903060703020204" pitchFamily="34" charset="0"/>
              </a:rPr>
              <a:t>:</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Dependent Variable</a:t>
            </a:r>
            <a:r>
              <a:rPr lang="en-CA" dirty="0" smtClean="0">
                <a:solidFill>
                  <a:prstClr val="black"/>
                </a:solidFill>
                <a:latin typeface="Britannic Bold" panose="020B0903060703020204" pitchFamily="34" charset="0"/>
              </a:rPr>
              <a:t>:</a:t>
            </a:r>
          </a:p>
          <a:p>
            <a:pPr marL="742950" indent="-742950" fontAlgn="base">
              <a:spcAft>
                <a:spcPct val="0"/>
              </a:spcAft>
              <a:buNone/>
            </a:pP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Bart’s Conclusion</a:t>
            </a:r>
            <a:r>
              <a:rPr lang="en-CA" dirty="0" smtClean="0">
                <a:solidFill>
                  <a:prstClr val="black"/>
                </a:solidFill>
                <a:latin typeface="Britannic Bold" panose="020B0903060703020204" pitchFamily="34" charset="0"/>
              </a:rPr>
              <a:t>:</a:t>
            </a:r>
          </a:p>
          <a:p>
            <a:pPr marL="742950" indent="-742950" fontAlgn="base">
              <a:spcAft>
                <a:spcPct val="0"/>
              </a:spcAft>
              <a:buNone/>
            </a:pPr>
            <a:endParaRPr lang="en-CA" b="1" dirty="0" smtClean="0">
              <a:solidFill>
                <a:srgbClr val="0000CC"/>
              </a:solidFill>
              <a:latin typeface="Agency FB" pitchFamily="34" charset="0"/>
            </a:endParaRPr>
          </a:p>
          <a:p>
            <a:pPr marL="742950" indent="-742950" fontAlgn="base">
              <a:spcBef>
                <a:spcPts val="0"/>
              </a:spcBef>
              <a:spcAft>
                <a:spcPct val="0"/>
              </a:spcAft>
              <a:buNone/>
            </a:pPr>
            <a:r>
              <a:rPr lang="en-CA" dirty="0" smtClean="0">
                <a:solidFill>
                  <a:prstClr val="black"/>
                </a:solidFill>
                <a:latin typeface="Britannic Bold" panose="020B0903060703020204" pitchFamily="34" charset="0"/>
              </a:rPr>
              <a:t>How could you improve the experiment: </a:t>
            </a:r>
          </a:p>
        </p:txBody>
      </p:sp>
      <p:pic>
        <p:nvPicPr>
          <p:cNvPr id="5" name="Picture 4" descr="http://www.biologycorner.com/resources/bart2.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51793" y="3105807"/>
            <a:ext cx="2585545" cy="3515709"/>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3899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400" b="1" dirty="0" smtClean="0">
                <a:latin typeface="Agency FB" pitchFamily="34" charset="0"/>
              </a:rPr>
              <a:t>Bart believes that mice exposed to radio waves will become extra strong (maybe he's been reading too much Radioactive Man). He decides to perform this experiment by placing 10 mice near a radio for 5 hours. He compared these 10 mice to another 10 mice that had not been exposed. His test consisted of a heavy block of wood that blocked the mouse food. he found that 8 out of 10 of the radio waved mice were able to push the block away. 7 out of 10 of the other mice were able to do the same. </a:t>
            </a:r>
            <a:endParaRPr lang="en-US" sz="2400" b="1" dirty="0">
              <a:latin typeface="Agency FB" pitchFamily="34" charset="0"/>
            </a:endParaRPr>
          </a:p>
        </p:txBody>
      </p:sp>
      <p:sp>
        <p:nvSpPr>
          <p:cNvPr id="7" name="Content Placeholder 2"/>
          <p:cNvSpPr txBox="1">
            <a:spLocks/>
          </p:cNvSpPr>
          <p:nvPr/>
        </p:nvSpPr>
        <p:spPr>
          <a:xfrm>
            <a:off x="3405627" y="1970690"/>
            <a:ext cx="8518360" cy="4887310"/>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 </a:t>
            </a:r>
            <a:r>
              <a:rPr lang="en-CA" b="1" dirty="0" smtClean="0">
                <a:solidFill>
                  <a:srgbClr val="0000CC"/>
                </a:solidFill>
                <a:latin typeface="Agency FB" pitchFamily="34" charset="0"/>
              </a:rPr>
              <a:t>10 mice </a:t>
            </a:r>
            <a:r>
              <a:rPr lang="en-CA" b="1" dirty="0" smtClean="0">
                <a:solidFill>
                  <a:srgbClr val="FF0000"/>
                </a:solidFill>
                <a:latin typeface="Agency FB" pitchFamily="34" charset="0"/>
              </a:rPr>
              <a:t>NOT</a:t>
            </a:r>
            <a:r>
              <a:rPr lang="en-CA" b="1" dirty="0" smtClean="0">
                <a:solidFill>
                  <a:srgbClr val="0000CC"/>
                </a:solidFill>
                <a:latin typeface="Agency FB" pitchFamily="34" charset="0"/>
              </a:rPr>
              <a:t> exposed to radio waves</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r>
              <a:rPr lang="en-CA" b="1" dirty="0" smtClean="0">
                <a:solidFill>
                  <a:srgbClr val="0000CC"/>
                </a:solidFill>
                <a:latin typeface="Agency FB" pitchFamily="34" charset="0"/>
              </a:rPr>
              <a:t>Exposure to radio waves</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Dependent Variable: </a:t>
            </a:r>
            <a:r>
              <a:rPr lang="en-CA" b="1" dirty="0" smtClean="0">
                <a:solidFill>
                  <a:srgbClr val="0000CC"/>
                </a:solidFill>
                <a:latin typeface="Agency FB" pitchFamily="34" charset="0"/>
              </a:rPr>
              <a:t>The ability to push the heavy 					  block of wood away</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Bart’s Conclusion: </a:t>
            </a:r>
            <a:r>
              <a:rPr lang="en-CA" b="1" dirty="0" smtClean="0">
                <a:solidFill>
                  <a:srgbClr val="0000CC"/>
                </a:solidFill>
                <a:latin typeface="Agency FB" pitchFamily="34" charset="0"/>
              </a:rPr>
              <a:t>The radio waves will NOT help mice 			        become stronger</a:t>
            </a:r>
            <a:endParaRPr lang="en-CA" b="1" dirty="0" smtClean="0">
              <a:solidFill>
                <a:srgbClr val="0000CC"/>
              </a:solidFill>
              <a:latin typeface="Agency FB" pitchFamily="34" charset="0"/>
            </a:endParaRPr>
          </a:p>
          <a:p>
            <a:pPr marL="742950" indent="-742950" fontAlgn="base">
              <a:spcBef>
                <a:spcPts val="0"/>
              </a:spcBef>
              <a:spcAft>
                <a:spcPct val="0"/>
              </a:spcAft>
              <a:buNone/>
            </a:pPr>
            <a:r>
              <a:rPr lang="en-CA" dirty="0" smtClean="0">
                <a:solidFill>
                  <a:prstClr val="black"/>
                </a:solidFill>
                <a:latin typeface="Britannic Bold" panose="020B0903060703020204" pitchFamily="34" charset="0"/>
              </a:rPr>
              <a:t>How could you improve the experiment: </a:t>
            </a:r>
          </a:p>
          <a:p>
            <a:pPr marL="742950" indent="-742950" fontAlgn="base">
              <a:spcBef>
                <a:spcPts val="0"/>
              </a:spcBef>
              <a:spcAft>
                <a:spcPct val="0"/>
              </a:spcAft>
              <a:buNone/>
            </a:pPr>
            <a:r>
              <a:rPr lang="en-CA" b="1" dirty="0" smtClean="0">
                <a:solidFill>
                  <a:srgbClr val="0000CC"/>
                </a:solidFill>
                <a:latin typeface="Agency FB" pitchFamily="34" charset="0"/>
              </a:rPr>
              <a:t>Longer exposure time, bigger sample size, better source of radio waves...</a:t>
            </a:r>
            <a:endParaRPr lang="en-CA" b="1" dirty="0">
              <a:solidFill>
                <a:srgbClr val="0000CC"/>
              </a:solidFill>
              <a:latin typeface="Agency FB" pitchFamily="34" charset="0"/>
            </a:endParaRPr>
          </a:p>
        </p:txBody>
      </p:sp>
      <p:pic>
        <p:nvPicPr>
          <p:cNvPr id="5" name="Picture 4" descr="http://www.biologycorner.com/resources/bart2.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51793" y="3105807"/>
            <a:ext cx="2585545" cy="3515709"/>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3899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400" b="1" dirty="0" err="1" smtClean="0">
                <a:latin typeface="Agency FB" pitchFamily="34" charset="0"/>
              </a:rPr>
              <a:t>Krusty</a:t>
            </a:r>
            <a:r>
              <a:rPr lang="en-CA" sz="2400" b="1" dirty="0" smtClean="0">
                <a:latin typeface="Agency FB" pitchFamily="34" charset="0"/>
              </a:rPr>
              <a:t> was told that a certain itching powder was the newest best thing on the market, it even claims to cause 50% longer lasting itches. Interested in this product, he buys the itching powder and compares it to his usual product. One test subject (A) is sprinkled with the original itching powder, and another test subject (B) was sprinkled with the Experimental itching powder. Subject A reported having itches for 30 minutes. Subject B reported to have itches for 45 minutes. </a:t>
            </a:r>
            <a:endParaRPr lang="en-US" sz="2400" b="1" dirty="0">
              <a:latin typeface="Agency FB" pitchFamily="34" charset="0"/>
            </a:endParaRPr>
          </a:p>
        </p:txBody>
      </p:sp>
      <p:sp>
        <p:nvSpPr>
          <p:cNvPr id="7" name="Content Placeholder 2"/>
          <p:cNvSpPr txBox="1">
            <a:spLocks/>
          </p:cNvSpPr>
          <p:nvPr/>
        </p:nvSpPr>
        <p:spPr>
          <a:xfrm>
            <a:off x="3673640" y="1954924"/>
            <a:ext cx="8518360" cy="4903076"/>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a:t>
            </a:r>
            <a:r>
              <a:rPr lang="en-CA" dirty="0" smtClean="0">
                <a:solidFill>
                  <a:prstClr val="black"/>
                </a:solidFill>
                <a:latin typeface="Britannic Bold" panose="020B0903060703020204" pitchFamily="34" charset="0"/>
              </a:rPr>
              <a:t>:</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Independent Variable</a:t>
            </a:r>
            <a:r>
              <a:rPr lang="en-CA" dirty="0" smtClean="0">
                <a:solidFill>
                  <a:prstClr val="black"/>
                </a:solidFill>
                <a:latin typeface="Britannic Bold" panose="020B0903060703020204" pitchFamily="34" charset="0"/>
              </a:rPr>
              <a:t>:</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Dependent Variable</a:t>
            </a:r>
            <a:r>
              <a:rPr lang="en-CA" dirty="0" smtClean="0">
                <a:solidFill>
                  <a:prstClr val="black"/>
                </a:solidFill>
                <a:latin typeface="Britannic Bold" panose="020B0903060703020204" pitchFamily="34" charset="0"/>
              </a:rPr>
              <a:t>:</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Do the data support the advertisement: </a:t>
            </a:r>
          </a:p>
        </p:txBody>
      </p:sp>
      <p:pic>
        <p:nvPicPr>
          <p:cNvPr id="4" name="Picture 3" descr="http://www.biologycorner.com/resources/krusty3.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83199" y="2559512"/>
            <a:ext cx="2706841" cy="3384087"/>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38992"/>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400" b="1" dirty="0" err="1" smtClean="0">
                <a:latin typeface="Agency FB" pitchFamily="34" charset="0"/>
              </a:rPr>
              <a:t>Krusty</a:t>
            </a:r>
            <a:r>
              <a:rPr lang="en-CA" sz="2400" b="1" dirty="0" smtClean="0">
                <a:latin typeface="Agency FB" pitchFamily="34" charset="0"/>
              </a:rPr>
              <a:t> was told that a certain itching powder was the newest best thing on the market, it even claims to cause 50% longer lasting itches. Interested in this product, he buys the itching powder and compares it to his usual product. One test subject (A) is sprinkled with the original itching powder, and another test subject (B) was sprinkled with the Experimental itching powder. Subject A reported having itches for 30 minutes. Subject B reported to have itches for 45 minutes. </a:t>
            </a:r>
            <a:endParaRPr lang="en-US" sz="2400" b="1" dirty="0">
              <a:latin typeface="Agency FB" pitchFamily="34" charset="0"/>
            </a:endParaRPr>
          </a:p>
        </p:txBody>
      </p:sp>
      <p:sp>
        <p:nvSpPr>
          <p:cNvPr id="7" name="Content Placeholder 2"/>
          <p:cNvSpPr txBox="1">
            <a:spLocks/>
          </p:cNvSpPr>
          <p:nvPr/>
        </p:nvSpPr>
        <p:spPr>
          <a:xfrm>
            <a:off x="3673640" y="1954924"/>
            <a:ext cx="8518360" cy="4903076"/>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 </a:t>
            </a:r>
            <a:r>
              <a:rPr lang="en-CA" b="1" dirty="0" smtClean="0">
                <a:solidFill>
                  <a:srgbClr val="0000CC"/>
                </a:solidFill>
                <a:latin typeface="Agency FB" pitchFamily="34" charset="0"/>
              </a:rPr>
              <a:t>Subject A</a:t>
            </a: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r>
              <a:rPr lang="en-CA" b="1" dirty="0" smtClean="0">
                <a:solidFill>
                  <a:srgbClr val="0000CC"/>
                </a:solidFill>
                <a:latin typeface="Agency FB" pitchFamily="34" charset="0"/>
              </a:rPr>
              <a:t>Type of itching powder</a:t>
            </a:r>
          </a:p>
          <a:p>
            <a:pPr marL="742950" indent="-742950" fontAlgn="base">
              <a:spcAft>
                <a:spcPct val="0"/>
              </a:spcAft>
              <a:buNone/>
            </a:pPr>
            <a:r>
              <a:rPr lang="en-CA" dirty="0" smtClean="0">
                <a:solidFill>
                  <a:prstClr val="black"/>
                </a:solidFill>
                <a:latin typeface="Britannic Bold" panose="020B0903060703020204" pitchFamily="34" charset="0"/>
              </a:rPr>
              <a:t>Dependent Variable: </a:t>
            </a:r>
            <a:r>
              <a:rPr lang="en-CA" b="1" dirty="0" smtClean="0">
                <a:solidFill>
                  <a:srgbClr val="0000CC"/>
                </a:solidFill>
                <a:latin typeface="Agency FB" pitchFamily="34" charset="0"/>
              </a:rPr>
              <a:t>The time of itching</a:t>
            </a:r>
          </a:p>
          <a:p>
            <a:pPr marL="742950" indent="-742950" fontAlgn="base">
              <a:spcAft>
                <a:spcPct val="0"/>
              </a:spcAft>
              <a:buNone/>
            </a:pPr>
            <a:r>
              <a:rPr lang="en-CA" dirty="0" smtClean="0">
                <a:solidFill>
                  <a:prstClr val="black"/>
                </a:solidFill>
                <a:latin typeface="Britannic Bold" panose="020B0903060703020204" pitchFamily="34" charset="0"/>
              </a:rPr>
              <a:t>Do the data support the advertisement: </a:t>
            </a:r>
          </a:p>
          <a:p>
            <a:pPr marL="742950" indent="-742950" fontAlgn="base">
              <a:spcAft>
                <a:spcPct val="0"/>
              </a:spcAft>
              <a:buNone/>
            </a:pPr>
            <a:r>
              <a:rPr lang="en-CA" b="1" dirty="0" smtClean="0">
                <a:solidFill>
                  <a:srgbClr val="0000CC"/>
                </a:solidFill>
                <a:latin typeface="Agency FB" pitchFamily="34" charset="0"/>
              </a:rPr>
              <a:t>Yes, the group B itched for 50% longer (as advertised)</a:t>
            </a:r>
            <a:endParaRPr lang="en-CA" b="1" dirty="0">
              <a:solidFill>
                <a:srgbClr val="0000CC"/>
              </a:solidFill>
              <a:latin typeface="Agency FB" pitchFamily="34" charset="0"/>
            </a:endParaRPr>
          </a:p>
        </p:txBody>
      </p:sp>
      <p:pic>
        <p:nvPicPr>
          <p:cNvPr id="4" name="Picture 3" descr="http://www.biologycorner.com/resources/krusty3.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83199" y="2559512"/>
            <a:ext cx="2706841" cy="3384087"/>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384995"/>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2800" b="1" dirty="0" smtClean="0">
                <a:latin typeface="Agency FB" pitchFamily="34" charset="0"/>
              </a:rPr>
              <a:t>Lisa is working on a science project. Her task is to answer the question: "Does </a:t>
            </a:r>
            <a:r>
              <a:rPr lang="en-CA" sz="2800" b="1" dirty="0" err="1" smtClean="0">
                <a:latin typeface="Agency FB" pitchFamily="34" charset="0"/>
              </a:rPr>
              <a:t>Rogooti</a:t>
            </a:r>
            <a:r>
              <a:rPr lang="en-CA" sz="2800" b="1" dirty="0" smtClean="0">
                <a:latin typeface="Agency FB" pitchFamily="34" charset="0"/>
              </a:rPr>
              <a:t> (which is a commercial hair product) affect the speed of hair growth". Her family is willing to volunteer for the experiment. </a:t>
            </a:r>
            <a:endParaRPr lang="en-US" sz="2800" b="1" dirty="0">
              <a:latin typeface="Agency FB" pitchFamily="34" charset="0"/>
            </a:endParaRPr>
          </a:p>
        </p:txBody>
      </p:sp>
      <p:pic>
        <p:nvPicPr>
          <p:cNvPr id="4" name="Picture 3" descr="http://www.biologycorner.com/resources/lisa.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73024" y="2558047"/>
            <a:ext cx="2690894" cy="3590505"/>
          </a:xfrm>
          <a:prstGeom prst="rect">
            <a:avLst/>
          </a:prstGeom>
          <a:noFill/>
          <a:ln>
            <a:noFill/>
          </a:ln>
        </p:spPr>
      </p:pic>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35394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3200" dirty="0" smtClean="0">
                <a:latin typeface="Britannic Bold" pitchFamily="34" charset="0"/>
              </a:rPr>
              <a:t>She would use Bart and Homer as their test subjects. They would cut their hair to 1 cm long. Then they would use </a:t>
            </a:r>
            <a:r>
              <a:rPr lang="en-CA" sz="3200" dirty="0" err="1" smtClean="0">
                <a:latin typeface="Britannic Bold" pitchFamily="34" charset="0"/>
              </a:rPr>
              <a:t>Rogooti</a:t>
            </a:r>
            <a:r>
              <a:rPr lang="en-CA" sz="3200" dirty="0" smtClean="0">
                <a:latin typeface="Britannic Bold" pitchFamily="34" charset="0"/>
              </a:rPr>
              <a:t> for 2 months. After 2 months, she would measure the length of their hair. After that, they would, again, cut their hair to 1 cm long, but would not use </a:t>
            </a:r>
            <a:r>
              <a:rPr lang="en-CA" sz="3200" dirty="0" err="1" smtClean="0">
                <a:latin typeface="Britannic Bold" pitchFamily="34" charset="0"/>
              </a:rPr>
              <a:t>Rogooti</a:t>
            </a:r>
            <a:r>
              <a:rPr lang="en-CA" sz="3200" dirty="0" smtClean="0">
                <a:latin typeface="Britannic Bold" pitchFamily="34" charset="0"/>
              </a:rPr>
              <a:t> at all. After 2 months, Lisa would measure their hair and compare the length with the original measurements.</a:t>
            </a:r>
            <a:endParaRPr lang="en-US" sz="3200" dirty="0">
              <a:latin typeface="Britannic Bold" pitchFamily="34" charset="0"/>
            </a:endParaRPr>
          </a:p>
        </p:txBody>
      </p:sp>
      <p:pic>
        <p:nvPicPr>
          <p:cNvPr id="4" name="Picture 3" descr="http://www.biologycorner.com/resources/lisa.gif"/>
          <p:cNvPicPr/>
          <p:nvPr/>
        </p:nvPicPr>
        <p:blipFill>
          <a:blip r:embed="rId2">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88789" y="3909847"/>
            <a:ext cx="2028742" cy="2506718"/>
          </a:xfrm>
          <a:prstGeom prst="rect">
            <a:avLst/>
          </a:prstGeom>
          <a:noFill/>
          <a:ln>
            <a:noFill/>
          </a:ln>
        </p:spPr>
      </p:pic>
      <p:sp>
        <p:nvSpPr>
          <p:cNvPr id="5" name="Content Placeholder 2"/>
          <p:cNvSpPr txBox="1">
            <a:spLocks/>
          </p:cNvSpPr>
          <p:nvPr/>
        </p:nvSpPr>
        <p:spPr>
          <a:xfrm>
            <a:off x="3043019" y="4382813"/>
            <a:ext cx="8518360" cy="1797269"/>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indent="-742950" fontAlgn="base">
              <a:spcAft>
                <a:spcPct val="0"/>
              </a:spcAft>
              <a:buNone/>
            </a:pPr>
            <a:r>
              <a:rPr lang="en-CA" dirty="0" smtClean="0">
                <a:solidFill>
                  <a:prstClr val="black"/>
                </a:solidFill>
                <a:latin typeface="Britannic Bold" panose="020B0903060703020204" pitchFamily="34" charset="0"/>
              </a:rPr>
              <a:t>Control Group: </a:t>
            </a:r>
            <a:r>
              <a:rPr lang="en-CA" b="1" dirty="0" smtClean="0">
                <a:solidFill>
                  <a:srgbClr val="0000CC"/>
                </a:solidFill>
                <a:latin typeface="Agency FB" pitchFamily="34" charset="0"/>
              </a:rPr>
              <a:t>Bart, Homer</a:t>
            </a:r>
          </a:p>
          <a:p>
            <a:pPr marL="742950" indent="-742950" fontAlgn="base">
              <a:spcAft>
                <a:spcPct val="0"/>
              </a:spcAft>
              <a:buNone/>
            </a:pPr>
            <a:r>
              <a:rPr lang="en-CA" dirty="0" smtClean="0">
                <a:solidFill>
                  <a:prstClr val="black"/>
                </a:solidFill>
                <a:latin typeface="Britannic Bold" panose="020B0903060703020204" pitchFamily="34" charset="0"/>
              </a:rPr>
              <a:t>Independent Variable: </a:t>
            </a:r>
            <a:r>
              <a:rPr lang="en-CA" b="1" dirty="0" smtClean="0">
                <a:solidFill>
                  <a:srgbClr val="0000CC"/>
                </a:solidFill>
                <a:latin typeface="Agency FB" pitchFamily="34" charset="0"/>
              </a:rPr>
              <a:t>The use of </a:t>
            </a:r>
            <a:r>
              <a:rPr lang="en-CA" b="1" dirty="0" err="1" smtClean="0">
                <a:solidFill>
                  <a:srgbClr val="0000CC"/>
                </a:solidFill>
                <a:latin typeface="Agency FB" pitchFamily="34" charset="0"/>
              </a:rPr>
              <a:t>Rogooti</a:t>
            </a:r>
            <a:endParaRPr lang="en-CA" b="1" dirty="0" smtClean="0">
              <a:solidFill>
                <a:srgbClr val="0000CC"/>
              </a:solidFill>
              <a:latin typeface="Agency FB" pitchFamily="34" charset="0"/>
            </a:endParaRPr>
          </a:p>
          <a:p>
            <a:pPr marL="742950" indent="-742950" fontAlgn="base">
              <a:spcAft>
                <a:spcPct val="0"/>
              </a:spcAft>
              <a:buNone/>
            </a:pPr>
            <a:r>
              <a:rPr lang="en-CA" dirty="0" smtClean="0">
                <a:solidFill>
                  <a:prstClr val="black"/>
                </a:solidFill>
                <a:latin typeface="Britannic Bold" panose="020B0903060703020204" pitchFamily="34" charset="0"/>
              </a:rPr>
              <a:t>Dependent Variable: </a:t>
            </a:r>
            <a:r>
              <a:rPr lang="en-CA" b="1" dirty="0" smtClean="0">
                <a:solidFill>
                  <a:srgbClr val="0000CC"/>
                </a:solidFill>
                <a:latin typeface="Agency FB" pitchFamily="34" charset="0"/>
              </a:rPr>
              <a:t>The length of hair</a:t>
            </a:r>
          </a:p>
        </p:txBody>
      </p:sp>
    </p:spTree>
    <p:extLst>
      <p:ext uri="{BB962C8B-B14F-4D97-AF65-F5344CB8AC3E}">
        <p14:creationId xmlns:p14="http://schemas.microsoft.com/office/powerpoint/2010/main" xmlns="" val="361920765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49818" y="203826"/>
            <a:ext cx="5316265" cy="1010118"/>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5400" dirty="0" smtClean="0">
                <a:latin typeface="Britannic Bold" pitchFamily="34" charset="0"/>
                <a:cs typeface="Aharoni" pitchFamily="2" charset="-79"/>
              </a:rPr>
              <a:t>Brown Out</a:t>
            </a:r>
            <a:endParaRPr lang="en-CA" sz="5400" dirty="0" smtClean="0">
              <a:latin typeface="Britannic Bold" pitchFamily="34" charset="0"/>
              <a:cs typeface="Aharoni" pitchFamily="2" charset="-79"/>
            </a:endParaRPr>
          </a:p>
        </p:txBody>
      </p:sp>
      <p:sp>
        <p:nvSpPr>
          <p:cNvPr id="3" name="Content Placeholder 2"/>
          <p:cNvSpPr txBox="1">
            <a:spLocks/>
          </p:cNvSpPr>
          <p:nvPr/>
        </p:nvSpPr>
        <p:spPr>
          <a:xfrm>
            <a:off x="204950" y="1380327"/>
            <a:ext cx="11582400" cy="4878583"/>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400" dirty="0" smtClean="0">
                <a:solidFill>
                  <a:srgbClr val="C00000"/>
                </a:solidFill>
                <a:latin typeface="Britannic Bold" pitchFamily="34" charset="0"/>
                <a:cs typeface="Aharoni" pitchFamily="2" charset="-79"/>
              </a:rPr>
              <a:t>Things You Need to Hand in:</a:t>
            </a:r>
          </a:p>
          <a:p>
            <a:pPr marL="514350" indent="-514350" algn="ctr" fontAlgn="base">
              <a:spcAft>
                <a:spcPct val="0"/>
              </a:spcAft>
              <a:buFont typeface="Arial" pitchFamily="34" charset="0"/>
              <a:buAutoNum type="arabicPeriod"/>
            </a:pPr>
            <a:r>
              <a:rPr lang="en-CA" sz="2800" dirty="0" smtClean="0">
                <a:solidFill>
                  <a:srgbClr val="008000"/>
                </a:solidFill>
                <a:latin typeface="Britannic Bold" pitchFamily="34" charset="0"/>
                <a:cs typeface="Aharoni" pitchFamily="2" charset="-79"/>
              </a:rPr>
              <a:t>Hypothesis</a:t>
            </a:r>
          </a:p>
          <a:p>
            <a:pPr marL="514350" indent="-514350" algn="ctr" fontAlgn="base">
              <a:spcAft>
                <a:spcPct val="0"/>
              </a:spcAft>
              <a:buFont typeface="Arial" pitchFamily="34" charset="0"/>
              <a:buAutoNum type="arabicPeriod"/>
            </a:pPr>
            <a:r>
              <a:rPr lang="en-CA" sz="2800" dirty="0" smtClean="0">
                <a:latin typeface="Britannic Bold" pitchFamily="34" charset="0"/>
                <a:cs typeface="Aharoni" pitchFamily="2" charset="-79"/>
              </a:rPr>
              <a:t>A </a:t>
            </a:r>
            <a:r>
              <a:rPr lang="en-CA" sz="2800" u="sng" dirty="0" smtClean="0">
                <a:solidFill>
                  <a:srgbClr val="0000CC"/>
                </a:solidFill>
                <a:latin typeface="Britannic Bold" pitchFamily="34" charset="0"/>
                <a:cs typeface="Aharoni" pitchFamily="2" charset="-79"/>
              </a:rPr>
              <a:t>detailed procedure </a:t>
            </a:r>
            <a:r>
              <a:rPr lang="en-CA" sz="2800" dirty="0" smtClean="0">
                <a:latin typeface="Britannic Bold" pitchFamily="34" charset="0"/>
                <a:cs typeface="Aharoni" pitchFamily="2" charset="-79"/>
              </a:rPr>
              <a:t>of the experiment and </a:t>
            </a:r>
            <a:r>
              <a:rPr lang="en-CA" sz="2800" u="sng" dirty="0" smtClean="0">
                <a:solidFill>
                  <a:srgbClr val="0000CC"/>
                </a:solidFill>
                <a:latin typeface="Britannic Bold" pitchFamily="34" charset="0"/>
                <a:cs typeface="Aharoni" pitchFamily="2" charset="-79"/>
              </a:rPr>
              <a:t>the experimental setup</a:t>
            </a:r>
          </a:p>
          <a:p>
            <a:pPr marL="514350" indent="-514350" algn="ctr" fontAlgn="base">
              <a:spcAft>
                <a:spcPct val="0"/>
              </a:spcAft>
              <a:buFont typeface="Arial" pitchFamily="34" charset="0"/>
              <a:buAutoNum type="arabicPeriod"/>
            </a:pPr>
            <a:r>
              <a:rPr lang="en-CA" sz="2800" dirty="0" smtClean="0">
                <a:latin typeface="Britannic Bold" pitchFamily="34" charset="0"/>
                <a:cs typeface="Aharoni" pitchFamily="2" charset="-79"/>
              </a:rPr>
              <a:t>Clearly stated </a:t>
            </a:r>
            <a:r>
              <a:rPr lang="en-CA" sz="2800" u="sng" dirty="0" smtClean="0">
                <a:solidFill>
                  <a:srgbClr val="FF0000"/>
                </a:solidFill>
                <a:latin typeface="Britannic Bold" pitchFamily="34" charset="0"/>
                <a:cs typeface="Aharoni" pitchFamily="2" charset="-79"/>
              </a:rPr>
              <a:t>independent</a:t>
            </a:r>
            <a:r>
              <a:rPr lang="en-CA" sz="2800" dirty="0" smtClean="0">
                <a:latin typeface="Britannic Bold" pitchFamily="34" charset="0"/>
                <a:cs typeface="Aharoni" pitchFamily="2" charset="-79"/>
              </a:rPr>
              <a:t> and </a:t>
            </a:r>
            <a:r>
              <a:rPr lang="en-CA" sz="2800" u="sng" dirty="0" smtClean="0">
                <a:solidFill>
                  <a:srgbClr val="FF0000"/>
                </a:solidFill>
                <a:latin typeface="Britannic Bold" pitchFamily="34" charset="0"/>
                <a:cs typeface="Aharoni" pitchFamily="2" charset="-79"/>
              </a:rPr>
              <a:t>dependent</a:t>
            </a:r>
            <a:r>
              <a:rPr lang="en-CA" sz="2800" dirty="0" smtClean="0">
                <a:latin typeface="Britannic Bold" pitchFamily="34" charset="0"/>
                <a:cs typeface="Aharoni" pitchFamily="2" charset="-79"/>
              </a:rPr>
              <a:t> </a:t>
            </a:r>
            <a:r>
              <a:rPr lang="en-CA" sz="2800" u="sng" dirty="0" smtClean="0">
                <a:solidFill>
                  <a:srgbClr val="FF0000"/>
                </a:solidFill>
                <a:latin typeface="Britannic Bold" pitchFamily="34" charset="0"/>
                <a:cs typeface="Aharoni" pitchFamily="2" charset="-79"/>
              </a:rPr>
              <a:t>variables</a:t>
            </a:r>
            <a:r>
              <a:rPr lang="en-CA" sz="2800" dirty="0" smtClean="0">
                <a:latin typeface="Britannic Bold" pitchFamily="34" charset="0"/>
                <a:cs typeface="Aharoni" pitchFamily="2" charset="-79"/>
              </a:rPr>
              <a:t>, an </a:t>
            </a:r>
            <a:r>
              <a:rPr lang="en-CA" sz="2800" u="sng" dirty="0" smtClean="0">
                <a:solidFill>
                  <a:srgbClr val="FF0000"/>
                </a:solidFill>
                <a:latin typeface="Britannic Bold" pitchFamily="34" charset="0"/>
                <a:cs typeface="Aharoni" pitchFamily="2" charset="-79"/>
              </a:rPr>
              <a:t>experimental</a:t>
            </a:r>
            <a:r>
              <a:rPr lang="en-CA" sz="2800" dirty="0" smtClean="0">
                <a:latin typeface="Britannic Bold" pitchFamily="34" charset="0"/>
                <a:cs typeface="Aharoni" pitchFamily="2" charset="-79"/>
              </a:rPr>
              <a:t> </a:t>
            </a:r>
            <a:r>
              <a:rPr lang="en-CA" sz="2800" u="sng" dirty="0" smtClean="0">
                <a:solidFill>
                  <a:srgbClr val="FF0000"/>
                </a:solidFill>
                <a:latin typeface="Britannic Bold" pitchFamily="34" charset="0"/>
                <a:cs typeface="Aharoni" pitchFamily="2" charset="-79"/>
              </a:rPr>
              <a:t>group</a:t>
            </a:r>
            <a:r>
              <a:rPr lang="en-CA" sz="2800" dirty="0" smtClean="0">
                <a:latin typeface="Britannic Bold" pitchFamily="34" charset="0"/>
                <a:cs typeface="Aharoni" pitchFamily="2" charset="-79"/>
              </a:rPr>
              <a:t>, and a </a:t>
            </a:r>
            <a:r>
              <a:rPr lang="en-CA" sz="2800" u="sng" dirty="0" smtClean="0">
                <a:solidFill>
                  <a:srgbClr val="FF0000"/>
                </a:solidFill>
                <a:latin typeface="Britannic Bold" pitchFamily="34" charset="0"/>
                <a:cs typeface="Aharoni" pitchFamily="2" charset="-79"/>
              </a:rPr>
              <a:t>control</a:t>
            </a:r>
            <a:r>
              <a:rPr lang="en-CA" sz="2800" dirty="0" smtClean="0">
                <a:latin typeface="Britannic Bold" pitchFamily="34" charset="0"/>
                <a:cs typeface="Aharoni" pitchFamily="2" charset="-79"/>
              </a:rPr>
              <a:t> </a:t>
            </a:r>
            <a:r>
              <a:rPr lang="en-CA" sz="2800" u="sng" dirty="0" smtClean="0">
                <a:solidFill>
                  <a:srgbClr val="FF0000"/>
                </a:solidFill>
                <a:latin typeface="Britannic Bold" pitchFamily="34" charset="0"/>
                <a:cs typeface="Aharoni" pitchFamily="2" charset="-79"/>
              </a:rPr>
              <a:t>group</a:t>
            </a:r>
            <a:r>
              <a:rPr lang="en-CA" sz="2800" dirty="0" smtClean="0">
                <a:latin typeface="Britannic Bold" pitchFamily="34" charset="0"/>
                <a:cs typeface="Aharoni" pitchFamily="2" charset="-79"/>
              </a:rPr>
              <a:t> along with </a:t>
            </a:r>
            <a:r>
              <a:rPr lang="en-CA" sz="2800" u="sng" dirty="0" smtClean="0">
                <a:solidFill>
                  <a:srgbClr val="FF0000"/>
                </a:solidFill>
                <a:latin typeface="Britannic Bold" pitchFamily="34" charset="0"/>
                <a:cs typeface="Aharoni" pitchFamily="2" charset="-79"/>
              </a:rPr>
              <a:t>quantities</a:t>
            </a:r>
          </a:p>
          <a:p>
            <a:pPr marL="514350" indent="-514350" algn="ctr" fontAlgn="base">
              <a:spcAft>
                <a:spcPct val="0"/>
              </a:spcAft>
              <a:buFont typeface="Arial" pitchFamily="34" charset="0"/>
              <a:buAutoNum type="arabicPeriod"/>
            </a:pPr>
            <a:r>
              <a:rPr lang="en-CA" sz="2800" u="sng" dirty="0" smtClean="0">
                <a:solidFill>
                  <a:srgbClr val="0000CC"/>
                </a:solidFill>
                <a:latin typeface="Britannic Bold" pitchFamily="34" charset="0"/>
                <a:cs typeface="Aharoni" pitchFamily="2" charset="-79"/>
              </a:rPr>
              <a:t>A material list </a:t>
            </a:r>
            <a:r>
              <a:rPr lang="en-CA" sz="2800" dirty="0" smtClean="0">
                <a:latin typeface="Britannic Bold" pitchFamily="34" charset="0"/>
                <a:cs typeface="Aharoni" pitchFamily="2" charset="-79"/>
              </a:rPr>
              <a:t>for your experiment </a:t>
            </a:r>
          </a:p>
          <a:p>
            <a:pPr marL="514350" indent="-514350" algn="ctr" fontAlgn="base">
              <a:spcAft>
                <a:spcPct val="0"/>
              </a:spcAft>
              <a:buFont typeface="Arial" pitchFamily="34" charset="0"/>
              <a:buAutoNum type="arabicPeriod"/>
            </a:pPr>
            <a:r>
              <a:rPr lang="en-CA" sz="2800" dirty="0" smtClean="0">
                <a:latin typeface="Britannic Bold" pitchFamily="34" charset="0"/>
                <a:cs typeface="Aharoni" pitchFamily="2" charset="-79"/>
              </a:rPr>
              <a:t>Prepared </a:t>
            </a:r>
            <a:r>
              <a:rPr lang="en-CA" sz="2800" u="sng" dirty="0" smtClean="0">
                <a:solidFill>
                  <a:srgbClr val="7030A0"/>
                </a:solidFill>
                <a:latin typeface="Britannic Bold" pitchFamily="34" charset="0"/>
                <a:cs typeface="Aharoni" pitchFamily="2" charset="-79"/>
              </a:rPr>
              <a:t>data tables</a:t>
            </a:r>
          </a:p>
          <a:p>
            <a:pPr marL="514350" indent="-514350" algn="ctr" fontAlgn="base">
              <a:spcAft>
                <a:spcPct val="0"/>
              </a:spcAft>
              <a:buFont typeface="Arial" pitchFamily="34" charset="0"/>
              <a:buAutoNum type="arabicPeriod"/>
            </a:pPr>
            <a:r>
              <a:rPr lang="en-CA" u="sng" dirty="0" smtClean="0">
                <a:solidFill>
                  <a:srgbClr val="FF0066"/>
                </a:solidFill>
                <a:latin typeface="Britannic Bold" pitchFamily="34" charset="0"/>
                <a:cs typeface="Aharoni" pitchFamily="2" charset="-79"/>
              </a:rPr>
              <a:t>ALL MUST BE WRITTEN IN YOUR LAB. NOTEBOOK</a:t>
            </a:r>
          </a:p>
          <a:p>
            <a:pPr marL="514350" indent="-514350" algn="ctr" fontAlgn="base">
              <a:spcAft>
                <a:spcPct val="0"/>
              </a:spcAft>
              <a:buNone/>
            </a:pPr>
            <a:r>
              <a:rPr lang="en-CA" sz="2800" dirty="0" smtClean="0">
                <a:latin typeface="Britannic Bold" pitchFamily="34" charset="0"/>
                <a:cs typeface="Aharoni" pitchFamily="2" charset="-79"/>
              </a:rPr>
              <a:t>(due on Thursday)</a:t>
            </a:r>
            <a:endParaRPr lang="en-CA" sz="2800" dirty="0" smtClean="0">
              <a:latin typeface="Britannic Bold" pitchFamily="34" charset="0"/>
              <a:cs typeface="Aharoni" pitchFamily="2" charset="-79"/>
            </a:endParaRPr>
          </a:p>
          <a:p>
            <a:pPr marL="0" indent="0" algn="ctr" fontAlgn="base">
              <a:spcAft>
                <a:spcPct val="0"/>
              </a:spcAft>
              <a:buFont typeface="Arial" pitchFamily="34" charset="0"/>
              <a:buNone/>
            </a:pPr>
            <a:endParaRPr lang="en-CA" sz="2800" dirty="0" smtClean="0">
              <a:latin typeface="Britannic Bold" pitchFamily="34" charset="0"/>
              <a:cs typeface="Aharoni" pitchFamily="2" charset="-79"/>
            </a:endParaRPr>
          </a:p>
          <a:p>
            <a:pPr marL="0" indent="0" algn="ctr" fontAlgn="base">
              <a:spcAft>
                <a:spcPct val="0"/>
              </a:spcAft>
              <a:buFont typeface="Arial" pitchFamily="34" charset="0"/>
              <a:buNone/>
            </a:pPr>
            <a:endParaRPr lang="en-CA" sz="2800" dirty="0" smtClean="0">
              <a:latin typeface="Britannic Bold" pitchFamily="34" charset="0"/>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1"/>
            <a:ext cx="12192001" cy="716922"/>
          </a:xfrm>
          <a:solidFill>
            <a:srgbClr val="FFFF00"/>
          </a:solidFill>
        </p:spPr>
        <p:txBody>
          <a:bodyPr>
            <a:noAutofit/>
          </a:bodyPr>
          <a:lstStyle/>
          <a:p>
            <a:r>
              <a:rPr lang="en-CA" dirty="0" smtClean="0">
                <a:solidFill>
                  <a:schemeClr val="tx1"/>
                </a:solidFill>
                <a:latin typeface="Aharoni" panose="02010803020104030203" pitchFamily="2" charset="-79"/>
                <a:cs typeface="Aharoni" panose="02010803020104030203" pitchFamily="2" charset="-79"/>
              </a:rPr>
              <a:t>These days, we can easily confirm this result</a:t>
            </a:r>
            <a:endParaRPr lang="en-CA" dirty="0">
              <a:solidFill>
                <a:schemeClr val="tx1"/>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243320" y="2066969"/>
            <a:ext cx="9004589" cy="4791075"/>
          </a:xfrm>
          <a:prstGeom prst="rect">
            <a:avLst/>
          </a:prstGeom>
        </p:spPr>
      </p:pic>
      <p:pic>
        <p:nvPicPr>
          <p:cNvPr id="6" name="Picture 5"/>
          <p:cNvPicPr>
            <a:picLocks noChangeAspect="1"/>
          </p:cNvPicPr>
          <p:nvPr/>
        </p:nvPicPr>
        <p:blipFill>
          <a:blip r:embed="rId3"/>
          <a:stretch>
            <a:fillRect/>
          </a:stretch>
        </p:blipFill>
        <p:spPr>
          <a:xfrm>
            <a:off x="7879381" y="756365"/>
            <a:ext cx="4312619" cy="6101636"/>
          </a:xfrm>
          <a:prstGeom prst="rect">
            <a:avLst/>
          </a:prstGeom>
        </p:spPr>
      </p:pic>
      <p:sp>
        <p:nvSpPr>
          <p:cNvPr id="2" name="Content Placeholder 1"/>
          <p:cNvSpPr>
            <a:spLocks noGrp="1"/>
          </p:cNvSpPr>
          <p:nvPr>
            <p:ph idx="1"/>
          </p:nvPr>
        </p:nvSpPr>
        <p:spPr>
          <a:xfrm>
            <a:off x="0" y="756408"/>
            <a:ext cx="12192000" cy="760709"/>
          </a:xfrm>
        </p:spPr>
        <p:txBody>
          <a:bodyPr>
            <a:normAutofit/>
          </a:bodyPr>
          <a:lstStyle/>
          <a:p>
            <a:r>
              <a:rPr lang="en-CA" sz="4800" b="1" dirty="0" smtClean="0"/>
              <a:t>Using the </a:t>
            </a:r>
            <a:r>
              <a:rPr lang="en-CA" sz="4800" b="1" dirty="0" smtClean="0">
                <a:solidFill>
                  <a:srgbClr val="FF0000"/>
                </a:solidFill>
              </a:rPr>
              <a:t>SCIENTIFIC METHOD</a:t>
            </a:r>
            <a:endParaRPr lang="en-US" sz="4800" b="1" dirty="0">
              <a:solidFill>
                <a:srgbClr val="FF0000"/>
              </a:solidFill>
            </a:endParaRPr>
          </a:p>
        </p:txBody>
      </p:sp>
    </p:spTree>
    <p:extLst>
      <p:ext uri="{BB962C8B-B14F-4D97-AF65-F5344CB8AC3E}">
        <p14:creationId xmlns:p14="http://schemas.microsoft.com/office/powerpoint/2010/main" xmlns="" val="159952068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49818" y="203826"/>
            <a:ext cx="5316265" cy="1010118"/>
          </a:xfrm>
          <a:prstGeom prst="rect">
            <a:avLst/>
          </a:prstGeom>
          <a:solidFill>
            <a:srgbClr val="00FF00"/>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5400" dirty="0" smtClean="0">
                <a:latin typeface="Britannic Bold" pitchFamily="34" charset="0"/>
                <a:cs typeface="Aharoni" pitchFamily="2" charset="-79"/>
              </a:rPr>
              <a:t>Brown Out</a:t>
            </a:r>
            <a:endParaRPr lang="en-CA" sz="5400" dirty="0" smtClean="0">
              <a:latin typeface="Britannic Bold" pitchFamily="34" charset="0"/>
              <a:cs typeface="Aharoni" pitchFamily="2" charset="-79"/>
            </a:endParaRPr>
          </a:p>
        </p:txBody>
      </p:sp>
      <p:sp>
        <p:nvSpPr>
          <p:cNvPr id="3" name="Content Placeholder 2"/>
          <p:cNvSpPr txBox="1">
            <a:spLocks/>
          </p:cNvSpPr>
          <p:nvPr/>
        </p:nvSpPr>
        <p:spPr>
          <a:xfrm>
            <a:off x="204950" y="1380328"/>
            <a:ext cx="11582400" cy="2970955"/>
          </a:xfrm>
          <a:prstGeom prst="rect">
            <a:avLst/>
          </a:prstGeom>
          <a:solidFill>
            <a:schemeClr val="accent6">
              <a:lumMod val="40000"/>
              <a:lumOff val="60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Aft>
                <a:spcPct val="0"/>
              </a:spcAft>
              <a:buFont typeface="Arial" pitchFamily="34" charset="0"/>
              <a:buNone/>
            </a:pPr>
            <a:r>
              <a:rPr lang="en-CA" sz="4400" dirty="0" smtClean="0">
                <a:solidFill>
                  <a:srgbClr val="C00000"/>
                </a:solidFill>
                <a:latin typeface="Britannic Bold" pitchFamily="34" charset="0"/>
                <a:cs typeface="Aharoni" pitchFamily="2" charset="-79"/>
              </a:rPr>
              <a:t>Things to Think About?</a:t>
            </a:r>
          </a:p>
          <a:p>
            <a:pPr marL="0" indent="0" algn="ctr" fontAlgn="base">
              <a:spcAft>
                <a:spcPct val="0"/>
              </a:spcAft>
              <a:buFont typeface="Arial" pitchFamily="34" charset="0"/>
              <a:buNone/>
            </a:pPr>
            <a:r>
              <a:rPr lang="en-CA" sz="2800" dirty="0" smtClean="0">
                <a:latin typeface="Britannic Bold" pitchFamily="34" charset="0"/>
                <a:cs typeface="Aharoni" pitchFamily="2" charset="-79"/>
              </a:rPr>
              <a:t>What are the possible variables for this reaction?</a:t>
            </a:r>
          </a:p>
          <a:p>
            <a:pPr marL="0" indent="0" algn="ctr" fontAlgn="base">
              <a:spcAft>
                <a:spcPct val="0"/>
              </a:spcAft>
              <a:buFont typeface="Arial" pitchFamily="34" charset="0"/>
              <a:buNone/>
            </a:pPr>
            <a:endParaRPr lang="en-CA" sz="2800" dirty="0" smtClean="0">
              <a:latin typeface="Britannic Bold" pitchFamily="34" charset="0"/>
              <a:cs typeface="Aharoni" pitchFamily="2" charset="-79"/>
            </a:endParaRPr>
          </a:p>
          <a:p>
            <a:pPr marL="0" indent="0" algn="ctr" fontAlgn="base">
              <a:spcAft>
                <a:spcPct val="0"/>
              </a:spcAft>
              <a:buNone/>
            </a:pPr>
            <a:r>
              <a:rPr lang="en-CA" sz="2800" dirty="0" smtClean="0">
                <a:latin typeface="Britannic Bold" pitchFamily="34" charset="0"/>
                <a:cs typeface="Aharoni" pitchFamily="2" charset="-79"/>
              </a:rPr>
              <a:t>What are the possible variables </a:t>
            </a:r>
            <a:r>
              <a:rPr lang="en-CA" sz="2800" dirty="0" smtClean="0">
                <a:latin typeface="Britannic Bold" pitchFamily="34" charset="0"/>
                <a:cs typeface="Aharoni" pitchFamily="2" charset="-79"/>
              </a:rPr>
              <a:t>that </a:t>
            </a:r>
            <a:r>
              <a:rPr lang="en-CA" sz="2800" dirty="0" smtClean="0">
                <a:solidFill>
                  <a:srgbClr val="0000CC"/>
                </a:solidFill>
                <a:latin typeface="Britannic Bold" pitchFamily="34" charset="0"/>
                <a:cs typeface="Aharoni" pitchFamily="2" charset="-79"/>
              </a:rPr>
              <a:t>can affect </a:t>
            </a:r>
            <a:r>
              <a:rPr lang="en-CA" sz="2800" dirty="0" smtClean="0">
                <a:latin typeface="Britannic Bold" pitchFamily="34" charset="0"/>
                <a:cs typeface="Aharoni" pitchFamily="2" charset="-79"/>
              </a:rPr>
              <a:t>this reaction?</a:t>
            </a:r>
          </a:p>
          <a:p>
            <a:pPr marL="0" indent="0" algn="ctr" fontAlgn="base">
              <a:spcAft>
                <a:spcPct val="0"/>
              </a:spcAft>
              <a:buNone/>
            </a:pPr>
            <a:r>
              <a:rPr lang="en-CA" sz="2800" dirty="0" smtClean="0">
                <a:solidFill>
                  <a:srgbClr val="7030A0"/>
                </a:solidFill>
                <a:latin typeface="Agency FB" pitchFamily="34" charset="0"/>
                <a:cs typeface="Aharoni" pitchFamily="2" charset="-79"/>
              </a:rPr>
              <a:t>pH, light, air, temperature, carbon dioxide, oxygen gas...</a:t>
            </a:r>
            <a:endParaRPr lang="en-CA" sz="2800" dirty="0" smtClean="0">
              <a:solidFill>
                <a:srgbClr val="7030A0"/>
              </a:solidFill>
              <a:latin typeface="Agency FB" pitchFamily="34" charset="0"/>
              <a:cs typeface="Aharoni" pitchFamily="2" charset="-79"/>
            </a:endParaRPr>
          </a:p>
          <a:p>
            <a:pPr marL="0" indent="0" algn="ctr" fontAlgn="base">
              <a:spcAft>
                <a:spcPct val="0"/>
              </a:spcAft>
              <a:buFont typeface="Arial" pitchFamily="34" charset="0"/>
              <a:buNone/>
            </a:pPr>
            <a:endParaRPr lang="en-CA" sz="2800" dirty="0" smtClean="0">
              <a:latin typeface="Britannic Bold" pitchFamily="34" charset="0"/>
              <a:cs typeface="Aharoni" pitchFamily="2" charset="-79"/>
            </a:endParaRPr>
          </a:p>
          <a:p>
            <a:pPr marL="0" indent="0" algn="ctr" fontAlgn="base">
              <a:spcAft>
                <a:spcPct val="0"/>
              </a:spcAft>
              <a:buFont typeface="Arial" pitchFamily="34" charset="0"/>
              <a:buNone/>
            </a:pPr>
            <a:endParaRPr lang="en-CA" sz="2800" dirty="0" smtClean="0">
              <a:latin typeface="Britannic Bold" pitchFamily="34" charset="0"/>
              <a:cs typeface="Aharoni"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5" name="Rectangle 8"/>
          <p:cNvSpPr>
            <a:spLocks noChangeArrowheads="1"/>
          </p:cNvSpPr>
          <p:nvPr/>
        </p:nvSpPr>
        <p:spPr bwMode="auto">
          <a:xfrm>
            <a:off x="7239000" y="6629445"/>
            <a:ext cx="3048000"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algn="r" defTabSz="914400" eaLnBrk="0" fontAlgn="base" hangingPunct="0">
              <a:spcBef>
                <a:spcPct val="0"/>
              </a:spcBef>
              <a:spcAft>
                <a:spcPct val="0"/>
              </a:spcAft>
            </a:pPr>
            <a:r>
              <a:rPr lang="en-US" sz="800" b="1">
                <a:solidFill>
                  <a:srgbClr val="FFFFFF"/>
                </a:solidFill>
                <a:latin typeface="Verdana" pitchFamily="34" charset="0"/>
              </a:rPr>
              <a:t>Copyright © 2010 Ryan P. Murphy</a:t>
            </a:r>
            <a:endParaRPr lang="en-US" sz="8800">
              <a:solidFill>
                <a:srgbClr val="FFFFFF"/>
              </a:solidFill>
              <a:latin typeface="Tahoma" pitchFamily="34" charset="0"/>
            </a:endParaRPr>
          </a:p>
        </p:txBody>
      </p:sp>
      <p:sp>
        <p:nvSpPr>
          <p:cNvPr id="6" name="Rectangle 5"/>
          <p:cNvSpPr/>
          <p:nvPr/>
        </p:nvSpPr>
        <p:spPr>
          <a:xfrm>
            <a:off x="2667029" y="228600"/>
            <a:ext cx="7086601" cy="1754326"/>
          </a:xfrm>
          <a:prstGeom prst="rect">
            <a:avLst/>
          </a:prstGeom>
          <a:solidFill>
            <a:srgbClr val="FF00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prstClr val="white"/>
                </a:solidFill>
                <a:effectLst>
                  <a:outerShdw blurRad="76200" dist="50800" dir="5400000" algn="tl" rotWithShape="0">
                    <a:srgbClr val="000000">
                      <a:alpha val="65000"/>
                    </a:srgbClr>
                  </a:outerShdw>
                </a:effectLst>
                <a:latin typeface="Aharoni" pitchFamily="2" charset="-79"/>
                <a:cs typeface="Aharoni" pitchFamily="2" charset="-79"/>
              </a:rPr>
              <a:t>THE </a:t>
            </a:r>
            <a:r>
              <a:rPr lang="en-US" sz="5400" b="1" spc="50" dirty="0">
                <a:ln w="11430"/>
                <a:solidFill>
                  <a:prstClr val="white"/>
                </a:solidFill>
                <a:effectLst>
                  <a:outerShdw blurRad="76200" dist="50800" dir="5400000" algn="tl" rotWithShape="0">
                    <a:srgbClr val="000000">
                      <a:alpha val="65000"/>
                    </a:srgbClr>
                  </a:outerShdw>
                </a:effectLst>
                <a:latin typeface="Aharoni" pitchFamily="2" charset="-79"/>
                <a:cs typeface="Aharoni" pitchFamily="2" charset="-79"/>
              </a:rPr>
              <a:t>SCIENTFIC METHOD</a:t>
            </a:r>
          </a:p>
        </p:txBody>
      </p:sp>
      <p:pic>
        <p:nvPicPr>
          <p:cNvPr id="5" name="Picture 13" descr="MCj00822530000[1]"/>
          <p:cNvPicPr>
            <a:picLocks noChangeAspect="1" noChangeArrowheads="1"/>
          </p:cNvPicPr>
          <p:nvPr/>
        </p:nvPicPr>
        <p:blipFill>
          <a:blip r:embed="rId2"/>
          <a:srcRect/>
          <a:stretch>
            <a:fillRect/>
          </a:stretch>
        </p:blipFill>
        <p:spPr bwMode="auto">
          <a:xfrm>
            <a:off x="7977352" y="3827328"/>
            <a:ext cx="2286000" cy="2759171"/>
          </a:xfrm>
          <a:prstGeom prst="rect">
            <a:avLst/>
          </a:prstGeom>
          <a:noFill/>
          <a:ln w="9525">
            <a:noFill/>
            <a:miter lim="800000"/>
            <a:headEnd/>
            <a:tailEnd/>
          </a:ln>
        </p:spPr>
      </p:pic>
      <p:pic>
        <p:nvPicPr>
          <p:cNvPr id="7" name="Picture 5" descr="method">
            <a:hlinkClick r:id="rId3"/>
          </p:cNvPr>
          <p:cNvPicPr>
            <a:picLocks noChangeAspect="1" noChangeArrowheads="1"/>
          </p:cNvPicPr>
          <p:nvPr/>
        </p:nvPicPr>
        <p:blipFill>
          <a:blip r:embed="rId4"/>
          <a:srcRect/>
          <a:stretch>
            <a:fillRect/>
          </a:stretch>
        </p:blipFill>
        <p:spPr bwMode="auto">
          <a:xfrm>
            <a:off x="1865587" y="2218706"/>
            <a:ext cx="4800600" cy="3877301"/>
          </a:xfrm>
          <a:prstGeom prst="rect">
            <a:avLst/>
          </a:prstGeom>
          <a:noFill/>
          <a:ln w="9525">
            <a:noFill/>
            <a:miter lim="800000"/>
            <a:headEnd/>
            <a:tailEnd/>
          </a:ln>
        </p:spPr>
      </p:pic>
    </p:spTree>
    <p:extLst>
      <p:ext uri="{BB962C8B-B14F-4D97-AF65-F5344CB8AC3E}">
        <p14:creationId xmlns:p14="http://schemas.microsoft.com/office/powerpoint/2010/main" xmlns="" val="2696169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6628" y="-28903"/>
            <a:ext cx="9144000" cy="1143000"/>
          </a:xfrm>
        </p:spPr>
        <p:txBody>
          <a:bodyPr>
            <a:noAutofit/>
          </a:bodyPr>
          <a:lstStyle/>
          <a:p>
            <a:pPr eaLnBrk="1" hangingPunct="1"/>
            <a:r>
              <a:rPr lang="en-US" sz="4000" b="1" dirty="0">
                <a:solidFill>
                  <a:srgbClr val="FF0000"/>
                </a:solidFill>
                <a:latin typeface="Broadway" pitchFamily="82" charset="0"/>
              </a:rPr>
              <a:t>What is the </a:t>
            </a:r>
            <a:r>
              <a:rPr lang="en-US" sz="4000" b="1" dirty="0">
                <a:solidFill>
                  <a:srgbClr val="0070C0"/>
                </a:solidFill>
                <a:latin typeface="Broadway" pitchFamily="82" charset="0"/>
              </a:rPr>
              <a:t>Scientific Method</a:t>
            </a:r>
            <a:r>
              <a:rPr lang="en-US" sz="4000" b="1" dirty="0">
                <a:solidFill>
                  <a:srgbClr val="FF0000"/>
                </a:solidFill>
                <a:latin typeface="Broadway" pitchFamily="82" charset="0"/>
              </a:rPr>
              <a:t>?</a:t>
            </a:r>
          </a:p>
        </p:txBody>
      </p:sp>
      <p:sp>
        <p:nvSpPr>
          <p:cNvPr id="82947" name="Rectangle 3"/>
          <p:cNvSpPr>
            <a:spLocks noGrp="1" noChangeArrowheads="1"/>
          </p:cNvSpPr>
          <p:nvPr>
            <p:ph idx="1"/>
          </p:nvPr>
        </p:nvSpPr>
        <p:spPr>
          <a:xfrm>
            <a:off x="1534511" y="914399"/>
            <a:ext cx="9144000" cy="1905000"/>
          </a:xfrm>
        </p:spPr>
        <p:txBody>
          <a:bodyPr/>
          <a:lstStyle/>
          <a:p>
            <a:pPr algn="ctr" eaLnBrk="1" hangingPunct="1"/>
            <a:r>
              <a:rPr lang="en-US" sz="4800" dirty="0">
                <a:latin typeface="Berlin Sans FB" pitchFamily="34" charset="0"/>
              </a:rPr>
              <a:t>A series of steps that scientists use to find the answer to questions </a:t>
            </a:r>
          </a:p>
          <a:p>
            <a:pPr algn="ctr" eaLnBrk="1" hangingPunct="1">
              <a:buFontTx/>
              <a:buNone/>
            </a:pPr>
            <a:endParaRPr lang="en-US" sz="4000" dirty="0">
              <a:latin typeface="Berlin Sans FB" pitchFamily="34" charset="0"/>
            </a:endParaRPr>
          </a:p>
          <a:p>
            <a:pPr algn="ctr" eaLnBrk="1" hangingPunct="1"/>
            <a:endParaRPr lang="en-US" sz="4000" dirty="0">
              <a:latin typeface="Berlin Sans FB" pitchFamily="34"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6630" y="2373034"/>
            <a:ext cx="3426372" cy="4477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1227" y="2475696"/>
            <a:ext cx="4452937" cy="4271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947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7394" name="Rectangle 2"/>
          <p:cNvSpPr>
            <a:spLocks noGrp="1" noChangeArrowheads="1"/>
          </p:cNvSpPr>
          <p:nvPr>
            <p:ph type="title"/>
          </p:nvPr>
        </p:nvSpPr>
        <p:spPr/>
        <p:txBody>
          <a:bodyPr/>
          <a:lstStyle/>
          <a:p>
            <a:pPr eaLnBrk="1" hangingPunct="1">
              <a:defRPr/>
            </a:pPr>
            <a:endParaRPr lang="en-US" smtClean="0"/>
          </a:p>
        </p:txBody>
      </p:sp>
      <p:pic>
        <p:nvPicPr>
          <p:cNvPr id="918532" name="Picture 5"/>
          <p:cNvPicPr>
            <a:picLocks noChangeAspect="1" noChangeArrowheads="1"/>
          </p:cNvPicPr>
          <p:nvPr/>
        </p:nvPicPr>
        <p:blipFill>
          <a:blip r:embed="rId2" cstate="print"/>
          <a:srcRect/>
          <a:stretch>
            <a:fillRect/>
          </a:stretch>
        </p:blipFill>
        <p:spPr bwMode="auto">
          <a:xfrm>
            <a:off x="1905000" y="533407"/>
            <a:ext cx="8458200" cy="6067425"/>
          </a:xfrm>
          <a:prstGeom prst="rect">
            <a:avLst/>
          </a:prstGeom>
          <a:noFill/>
          <a:ln w="76200">
            <a:solidFill>
              <a:schemeClr val="accent2"/>
            </a:solidFill>
            <a:miter lim="800000"/>
            <a:headEnd/>
            <a:tailEnd/>
          </a:ln>
        </p:spPr>
      </p:pic>
      <p:sp>
        <p:nvSpPr>
          <p:cNvPr id="918533" name="Rectangle 8"/>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532272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48" y="0"/>
            <a:ext cx="9120352"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13159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 y="44"/>
            <a:ext cx="10676239" cy="1094809"/>
          </a:xfrm>
          <a:solidFill>
            <a:srgbClr val="FFFF00"/>
          </a:solidFill>
        </p:spPr>
        <p:txBody>
          <a:bodyPr>
            <a:noAutofit/>
          </a:bodyPr>
          <a:lstStyle/>
          <a:p>
            <a:r>
              <a:rPr lang="en-CA" sz="5400" dirty="0" smtClean="0">
                <a:solidFill>
                  <a:schemeClr val="tx1"/>
                </a:solidFill>
                <a:latin typeface="Aharoni" panose="02010803020104030203" pitchFamily="2" charset="-79"/>
                <a:cs typeface="Aharoni" panose="02010803020104030203" pitchFamily="2" charset="-79"/>
              </a:rPr>
              <a:t>THE SCIENTISTS METHOD</a:t>
            </a:r>
            <a:endParaRPr lang="en-CA" sz="5400"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90920" y="1133641"/>
            <a:ext cx="3144981" cy="1371866"/>
          </a:xfrm>
          <a:solidFill>
            <a:srgbClr val="00B0F0"/>
          </a:solidFill>
        </p:spPr>
        <p:txBody>
          <a:bodyPr>
            <a:noAutofit/>
          </a:bodyPr>
          <a:lstStyle/>
          <a:p>
            <a:pPr marL="0" indent="0" algn="ctr">
              <a:buNone/>
            </a:pPr>
            <a:r>
              <a:rPr lang="en-CA" b="1" dirty="0" smtClean="0">
                <a:solidFill>
                  <a:schemeClr val="tx1"/>
                </a:solidFill>
                <a:latin typeface="Agency FB" panose="020B0503020202020204" pitchFamily="34" charset="0"/>
              </a:rPr>
              <a:t>THE MORE YOU SHAVE YOUR HAIR,THE MORE HAIR  WILL APPEAR</a:t>
            </a:r>
            <a:endParaRPr lang="en-CA" b="1" dirty="0">
              <a:solidFill>
                <a:schemeClr val="tx1"/>
              </a:solidFill>
              <a:latin typeface="Agency FB" panose="020B0503020202020204" pitchFamily="34" charset="0"/>
            </a:endParaRPr>
          </a:p>
        </p:txBody>
      </p:sp>
      <p:pic>
        <p:nvPicPr>
          <p:cNvPr id="6" name="Picture 5"/>
          <p:cNvPicPr>
            <a:picLocks noChangeAspect="1"/>
          </p:cNvPicPr>
          <p:nvPr/>
        </p:nvPicPr>
        <p:blipFill>
          <a:blip r:embed="rId2"/>
          <a:stretch>
            <a:fillRect/>
          </a:stretch>
        </p:blipFill>
        <p:spPr>
          <a:xfrm>
            <a:off x="181844" y="4488872"/>
            <a:ext cx="2963141" cy="2222356"/>
          </a:xfrm>
          <a:prstGeom prst="rect">
            <a:avLst/>
          </a:prstGeom>
        </p:spPr>
      </p:pic>
      <p:pic>
        <p:nvPicPr>
          <p:cNvPr id="7" name="Picture 6"/>
          <p:cNvPicPr>
            <a:picLocks noChangeAspect="1"/>
          </p:cNvPicPr>
          <p:nvPr/>
        </p:nvPicPr>
        <p:blipFill>
          <a:blip r:embed="rId3"/>
          <a:stretch>
            <a:fillRect/>
          </a:stretch>
        </p:blipFill>
        <p:spPr>
          <a:xfrm>
            <a:off x="181840" y="2505508"/>
            <a:ext cx="2963141" cy="1983365"/>
          </a:xfrm>
          <a:prstGeom prst="rect">
            <a:avLst/>
          </a:prstGeom>
        </p:spPr>
      </p:pic>
      <p:pic>
        <p:nvPicPr>
          <p:cNvPr id="1026" name="Picture 2" descr="http://www.heritage-history.com/books/rowbotham/scientists/zpage028.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1781" y="2764025"/>
            <a:ext cx="2871787" cy="40492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5"/>
          <a:stretch>
            <a:fillRect/>
          </a:stretch>
        </p:blipFill>
        <p:spPr>
          <a:xfrm>
            <a:off x="7486663" y="2764025"/>
            <a:ext cx="4227356" cy="3947247"/>
          </a:xfrm>
          <a:prstGeom prst="rect">
            <a:avLst/>
          </a:prstGeom>
        </p:spPr>
      </p:pic>
      <p:sp>
        <p:nvSpPr>
          <p:cNvPr id="11" name="Content Placeholder 2"/>
          <p:cNvSpPr txBox="1">
            <a:spLocks/>
          </p:cNvSpPr>
          <p:nvPr/>
        </p:nvSpPr>
        <p:spPr>
          <a:xfrm>
            <a:off x="3924732" y="1133642"/>
            <a:ext cx="3144981" cy="1630341"/>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THE HEAVIER OBJECTS FALL TO </a:t>
            </a:r>
            <a:r>
              <a:rPr lang="en-CA" b="1" dirty="0" smtClean="0">
                <a:latin typeface="Agency FB" panose="020B0503020202020204" pitchFamily="34" charset="0"/>
              </a:rPr>
              <a:t>THEGROUND </a:t>
            </a:r>
            <a:r>
              <a:rPr lang="en-CA" b="1" dirty="0">
                <a:latin typeface="Agency FB" panose="020B0503020202020204" pitchFamily="34" charset="0"/>
              </a:rPr>
              <a:t>FASTER </a:t>
            </a:r>
            <a:r>
              <a:rPr lang="en-CA" b="1" dirty="0" smtClean="0">
                <a:latin typeface="Agency FB" panose="020B0503020202020204" pitchFamily="34" charset="0"/>
              </a:rPr>
              <a:t>THAN THE </a:t>
            </a:r>
            <a:r>
              <a:rPr lang="en-CA" b="1" dirty="0">
                <a:latin typeface="Agency FB" panose="020B0503020202020204" pitchFamily="34" charset="0"/>
              </a:rPr>
              <a:t>LIGHTER ONES</a:t>
            </a:r>
          </a:p>
        </p:txBody>
      </p:sp>
      <p:sp>
        <p:nvSpPr>
          <p:cNvPr id="12" name="Content Placeholder 2"/>
          <p:cNvSpPr txBox="1">
            <a:spLocks/>
          </p:cNvSpPr>
          <p:nvPr/>
        </p:nvSpPr>
        <p:spPr>
          <a:xfrm>
            <a:off x="8297152" y="1353150"/>
            <a:ext cx="3144981" cy="932853"/>
          </a:xfrm>
          <a:prstGeom prst="rect">
            <a:avLst/>
          </a:prstGeom>
          <a:solidFill>
            <a:srgbClr val="FF99FF"/>
          </a:solidFill>
          <a:ln>
            <a:solidFill>
              <a:schemeClr val="accent4">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CHILDREN’S VACCINES CAUSE AUTISM</a:t>
            </a:r>
          </a:p>
        </p:txBody>
      </p:sp>
    </p:spTree>
    <p:extLst>
      <p:ext uri="{BB962C8B-B14F-4D97-AF65-F5344CB8AC3E}">
        <p14:creationId xmlns:p14="http://schemas.microsoft.com/office/powerpoint/2010/main" xmlns="" val="72093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pic>
        <p:nvPicPr>
          <p:cNvPr id="870404"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0405" name="Rectangle 7"/>
          <p:cNvSpPr>
            <a:spLocks noChangeArrowheads="1"/>
          </p:cNvSpPr>
          <p:nvPr/>
        </p:nvSpPr>
        <p:spPr bwMode="auto">
          <a:xfrm>
            <a:off x="3429000" y="2514600"/>
            <a:ext cx="6324600" cy="3048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06" name="Rectangle 8"/>
          <p:cNvSpPr>
            <a:spLocks noChangeArrowheads="1"/>
          </p:cNvSpPr>
          <p:nvPr/>
        </p:nvSpPr>
        <p:spPr bwMode="auto">
          <a:xfrm>
            <a:off x="3505200" y="2971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07" name="Rectangle 9"/>
          <p:cNvSpPr>
            <a:spLocks noChangeArrowheads="1"/>
          </p:cNvSpPr>
          <p:nvPr/>
        </p:nvSpPr>
        <p:spPr bwMode="auto">
          <a:xfrm>
            <a:off x="3505200" y="34290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08" name="Rectangle 10"/>
          <p:cNvSpPr>
            <a:spLocks noChangeArrowheads="1"/>
          </p:cNvSpPr>
          <p:nvPr/>
        </p:nvSpPr>
        <p:spPr bwMode="auto">
          <a:xfrm>
            <a:off x="3505200" y="38862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09" name="Rectangle 11"/>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10" name="Rectangle 12"/>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0411" name="Rectangle 13"/>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11" name="Rectangle 7"/>
          <p:cNvSpPr>
            <a:spLocks noChangeArrowheads="1"/>
          </p:cNvSpPr>
          <p:nvPr/>
        </p:nvSpPr>
        <p:spPr bwMode="auto">
          <a:xfrm>
            <a:off x="3429000" y="2095500"/>
            <a:ext cx="6324600" cy="3048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3385213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8"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1429" name="Rectangle 6"/>
          <p:cNvSpPr>
            <a:spLocks noChangeArrowheads="1"/>
          </p:cNvSpPr>
          <p:nvPr/>
        </p:nvSpPr>
        <p:spPr bwMode="auto">
          <a:xfrm>
            <a:off x="3505200" y="2971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0" name="Rectangle 7"/>
          <p:cNvSpPr>
            <a:spLocks noChangeArrowheads="1"/>
          </p:cNvSpPr>
          <p:nvPr/>
        </p:nvSpPr>
        <p:spPr bwMode="auto">
          <a:xfrm>
            <a:off x="3505200" y="34290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1" name="Rectangle 8"/>
          <p:cNvSpPr>
            <a:spLocks noChangeArrowheads="1"/>
          </p:cNvSpPr>
          <p:nvPr/>
        </p:nvSpPr>
        <p:spPr bwMode="auto">
          <a:xfrm>
            <a:off x="3505200" y="38862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2" name="Rectangle 9"/>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3" name="Rectangle 10"/>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4" name="Rectangle 11"/>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5" name="Rectangle 12"/>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2" name="TextBox 1"/>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
        <p:nvSpPr>
          <p:cNvPr id="11" name="Rectangle 7"/>
          <p:cNvSpPr>
            <a:spLocks noChangeArrowheads="1"/>
          </p:cNvSpPr>
          <p:nvPr/>
        </p:nvSpPr>
        <p:spPr bwMode="auto">
          <a:xfrm>
            <a:off x="3429000" y="2514600"/>
            <a:ext cx="6324600" cy="3048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1741368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8"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1429" name="Rectangle 6"/>
          <p:cNvSpPr>
            <a:spLocks noChangeArrowheads="1"/>
          </p:cNvSpPr>
          <p:nvPr/>
        </p:nvSpPr>
        <p:spPr bwMode="auto">
          <a:xfrm>
            <a:off x="3505200" y="2971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0" name="Rectangle 7"/>
          <p:cNvSpPr>
            <a:spLocks noChangeArrowheads="1"/>
          </p:cNvSpPr>
          <p:nvPr/>
        </p:nvSpPr>
        <p:spPr bwMode="auto">
          <a:xfrm>
            <a:off x="3505200" y="34290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1" name="Rectangle 8"/>
          <p:cNvSpPr>
            <a:spLocks noChangeArrowheads="1"/>
          </p:cNvSpPr>
          <p:nvPr/>
        </p:nvSpPr>
        <p:spPr bwMode="auto">
          <a:xfrm>
            <a:off x="3505200" y="38862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2" name="Rectangle 9"/>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3" name="Rectangle 10"/>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4" name="Rectangle 11"/>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1435" name="Rectangle 12"/>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2" name="TextBox 1"/>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1802627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452" name="Picture 4"/>
          <p:cNvPicPr>
            <a:picLocks noChangeAspect="1" noChangeArrowheads="1"/>
          </p:cNvPicPr>
          <p:nvPr/>
        </p:nvPicPr>
        <p:blipFill>
          <a:blip r:embed="rId3"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2453" name="Rectangle 6"/>
          <p:cNvSpPr>
            <a:spLocks noChangeArrowheads="1"/>
          </p:cNvSpPr>
          <p:nvPr/>
        </p:nvSpPr>
        <p:spPr bwMode="auto">
          <a:xfrm>
            <a:off x="3505200" y="34290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2454" name="Rectangle 7"/>
          <p:cNvSpPr>
            <a:spLocks noChangeArrowheads="1"/>
          </p:cNvSpPr>
          <p:nvPr/>
        </p:nvSpPr>
        <p:spPr bwMode="auto">
          <a:xfrm>
            <a:off x="3505200" y="38862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2455" name="Rectangle 8"/>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2456" name="Rectangle 9"/>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2457" name="Rectangle 10"/>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2458" name="Rectangle 11"/>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9" name="TextBox 8"/>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3322904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6"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3477" name="Rectangle 6"/>
          <p:cNvSpPr>
            <a:spLocks noChangeArrowheads="1"/>
          </p:cNvSpPr>
          <p:nvPr/>
        </p:nvSpPr>
        <p:spPr bwMode="auto">
          <a:xfrm>
            <a:off x="3505200" y="38862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3478" name="Rectangle 7"/>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3479" name="Rectangle 8"/>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3480" name="Rectangle 9"/>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3481" name="Rectangle 10"/>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8" name="TextBox 7"/>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1106463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500"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4501" name="Rectangle 6"/>
          <p:cNvSpPr>
            <a:spLocks noChangeArrowheads="1"/>
          </p:cNvSpPr>
          <p:nvPr/>
        </p:nvSpPr>
        <p:spPr bwMode="auto">
          <a:xfrm>
            <a:off x="3657600" y="4343400"/>
            <a:ext cx="61722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4502" name="Rectangle 7"/>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4503" name="Rectangle 8"/>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4504" name="Rectangle 9"/>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7" name="TextBox 6"/>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1611728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524"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5525" name="Rectangle 6"/>
          <p:cNvSpPr>
            <a:spLocks noChangeArrowheads="1"/>
          </p:cNvSpPr>
          <p:nvPr/>
        </p:nvSpPr>
        <p:spPr bwMode="auto">
          <a:xfrm>
            <a:off x="3505200" y="48006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5526" name="Rectangle 7"/>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5527" name="Rectangle 8"/>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6" name="TextBox 5"/>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56735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8"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6549" name="Rectangle 6"/>
          <p:cNvSpPr>
            <a:spLocks noChangeArrowheads="1"/>
          </p:cNvSpPr>
          <p:nvPr/>
        </p:nvSpPr>
        <p:spPr bwMode="auto">
          <a:xfrm>
            <a:off x="3505200" y="5257800"/>
            <a:ext cx="6324600" cy="381000"/>
          </a:xfrm>
          <a:prstGeom prst="rect">
            <a:avLst/>
          </a:prstGeom>
          <a:solidFill>
            <a:schemeClr val="accent2"/>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876550" name="Rectangle 7"/>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5" name="TextBox 4"/>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30603499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72" name="Picture 4"/>
          <p:cNvPicPr>
            <a:picLocks noChangeAspect="1" noChangeArrowheads="1"/>
          </p:cNvPicPr>
          <p:nvPr/>
        </p:nvPicPr>
        <p:blipFill>
          <a:blip r:embed="rId2" cstate="print"/>
          <a:srcRect/>
          <a:stretch>
            <a:fillRect/>
          </a:stretch>
        </p:blipFill>
        <p:spPr bwMode="auto">
          <a:xfrm>
            <a:off x="1905000" y="990600"/>
            <a:ext cx="8382000" cy="5524500"/>
          </a:xfrm>
          <a:prstGeom prst="rect">
            <a:avLst/>
          </a:prstGeom>
          <a:noFill/>
          <a:ln w="76200">
            <a:solidFill>
              <a:schemeClr val="accent2"/>
            </a:solidFill>
            <a:miter lim="800000"/>
            <a:headEnd/>
            <a:tailEnd/>
          </a:ln>
        </p:spPr>
      </p:pic>
      <p:sp>
        <p:nvSpPr>
          <p:cNvPr id="877573" name="Rectangle 6"/>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4" name="TextBox 3"/>
          <p:cNvSpPr txBox="1"/>
          <p:nvPr/>
        </p:nvSpPr>
        <p:spPr>
          <a:xfrm>
            <a:off x="3065175" y="2012647"/>
            <a:ext cx="6903076" cy="461665"/>
          </a:xfrm>
          <a:prstGeom prst="rect">
            <a:avLst/>
          </a:prstGeom>
          <a:noFill/>
        </p:spPr>
        <p:txBody>
          <a:bodyPr wrap="square" rtlCol="0">
            <a:spAutoFit/>
          </a:bodyPr>
          <a:lstStyle/>
          <a:p>
            <a:pPr marL="285750" indent="-285750">
              <a:buFont typeface="Arial" panose="020B0604020202020204" pitchFamily="34" charset="0"/>
              <a:buChar char="•"/>
            </a:pPr>
            <a:r>
              <a:rPr lang="en-CA" sz="2400" b="1" dirty="0"/>
              <a:t>Stating the problem or asking the </a:t>
            </a:r>
            <a:r>
              <a:rPr lang="en-CA" sz="2400" b="1" dirty="0" smtClean="0"/>
              <a:t>question</a:t>
            </a:r>
            <a:endParaRPr lang="en-US" sz="2400" b="1" dirty="0"/>
          </a:p>
        </p:txBody>
      </p:sp>
    </p:spTree>
    <p:extLst>
      <p:ext uri="{BB962C8B-B14F-4D97-AF65-F5344CB8AC3E}">
        <p14:creationId xmlns:p14="http://schemas.microsoft.com/office/powerpoint/2010/main" xmlns="" val="3477408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600202"/>
            <a:ext cx="12192000" cy="1808016"/>
          </a:xfrm>
        </p:spPr>
        <p:txBody>
          <a:bodyPr>
            <a:normAutofit lnSpcReduction="10000"/>
          </a:bodyPr>
          <a:lstStyle/>
          <a:p>
            <a:pPr marL="0" indent="0">
              <a:buNone/>
            </a:pPr>
            <a:r>
              <a:rPr lang="en-CA" sz="3600" b="1" dirty="0" smtClean="0">
                <a:solidFill>
                  <a:srgbClr val="002060"/>
                </a:solidFill>
              </a:rPr>
              <a:t>1. Stating </a:t>
            </a:r>
            <a:r>
              <a:rPr lang="en-CA" sz="3600" b="1" dirty="0">
                <a:solidFill>
                  <a:srgbClr val="002060"/>
                </a:solidFill>
              </a:rPr>
              <a:t>the problem or asking the </a:t>
            </a:r>
            <a:r>
              <a:rPr lang="en-CA" sz="3600" b="1" dirty="0" smtClean="0">
                <a:solidFill>
                  <a:srgbClr val="002060"/>
                </a:solidFill>
              </a:rPr>
              <a:t>question: </a:t>
            </a:r>
          </a:p>
          <a:p>
            <a:pPr marL="0" indent="0" algn="ctr">
              <a:buNone/>
            </a:pPr>
            <a:r>
              <a:rPr lang="en-CA" sz="3600" dirty="0" smtClean="0"/>
              <a:t>- this </a:t>
            </a:r>
            <a:r>
              <a:rPr lang="en-CA" sz="3600" dirty="0"/>
              <a:t>is the problem or question for which you are seeking the answer</a:t>
            </a:r>
            <a:r>
              <a:rPr lang="en-CA" sz="3600" dirty="0" smtClean="0"/>
              <a:t>.</a:t>
            </a:r>
            <a:endParaRPr lang="en-CA" sz="3600" b="1" dirty="0">
              <a:solidFill>
                <a:srgbClr val="002060"/>
              </a:solidFill>
            </a:endParaRPr>
          </a:p>
        </p:txBody>
      </p:sp>
      <p:pic>
        <p:nvPicPr>
          <p:cNvPr id="7170" name="Picture 2" descr="http://www.nps.gov/cagr/forkids/images/question-cms-175.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31884" y="3087153"/>
            <a:ext cx="3813752" cy="342148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2473039" y="3408218"/>
            <a:ext cx="4613564" cy="3333300"/>
          </a:xfrm>
          <a:prstGeom prst="rect">
            <a:avLst/>
          </a:prstGeom>
        </p:spPr>
      </p:pic>
    </p:spTree>
    <p:extLst>
      <p:ext uri="{BB962C8B-B14F-4D97-AF65-F5344CB8AC3E}">
        <p14:creationId xmlns:p14="http://schemas.microsoft.com/office/powerpoint/2010/main" xmlns="" val="24840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4"/>
            <a:ext cx="12192000" cy="1094809"/>
          </a:xfrm>
          <a:solidFill>
            <a:srgbClr val="FFFF00"/>
          </a:solidFill>
        </p:spPr>
        <p:txBody>
          <a:bodyPr>
            <a:noAutofit/>
          </a:bodyPr>
          <a:lstStyle/>
          <a:p>
            <a:r>
              <a:rPr lang="en-CA" sz="4800" dirty="0" smtClean="0">
                <a:solidFill>
                  <a:schemeClr val="tx1"/>
                </a:solidFill>
                <a:latin typeface="Aharoni" panose="02010803020104030203" pitchFamily="2" charset="-79"/>
                <a:cs typeface="Aharoni" panose="02010803020104030203" pitchFamily="2" charset="-79"/>
              </a:rPr>
              <a:t>Do You Believe in Any of These Claims?</a:t>
            </a:r>
            <a:endParaRPr lang="en-CA" sz="4800" dirty="0">
              <a:solidFill>
                <a:schemeClr val="tx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a:stretch>
            <a:fillRect/>
          </a:stretch>
        </p:blipFill>
        <p:spPr>
          <a:xfrm>
            <a:off x="181844" y="4488872"/>
            <a:ext cx="2963141" cy="2222356"/>
          </a:xfrm>
          <a:prstGeom prst="rect">
            <a:avLst/>
          </a:prstGeom>
        </p:spPr>
      </p:pic>
      <p:pic>
        <p:nvPicPr>
          <p:cNvPr id="7" name="Picture 6"/>
          <p:cNvPicPr>
            <a:picLocks noChangeAspect="1"/>
          </p:cNvPicPr>
          <p:nvPr/>
        </p:nvPicPr>
        <p:blipFill>
          <a:blip r:embed="rId3"/>
          <a:stretch>
            <a:fillRect/>
          </a:stretch>
        </p:blipFill>
        <p:spPr>
          <a:xfrm>
            <a:off x="181840" y="2505508"/>
            <a:ext cx="2963141" cy="1983365"/>
          </a:xfrm>
          <a:prstGeom prst="rect">
            <a:avLst/>
          </a:prstGeom>
        </p:spPr>
      </p:pic>
      <p:pic>
        <p:nvPicPr>
          <p:cNvPr id="1026" name="Picture 2" descr="http://www.heritage-history.com/books/rowbotham/scientists/zpage028.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1781" y="2764025"/>
            <a:ext cx="2871787" cy="40492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5"/>
          <a:stretch>
            <a:fillRect/>
          </a:stretch>
        </p:blipFill>
        <p:spPr>
          <a:xfrm>
            <a:off x="7486663" y="2764025"/>
            <a:ext cx="4227356" cy="3947247"/>
          </a:xfrm>
          <a:prstGeom prst="rect">
            <a:avLst/>
          </a:prstGeom>
        </p:spPr>
      </p:pic>
      <p:sp>
        <p:nvSpPr>
          <p:cNvPr id="11" name="Content Placeholder 2"/>
          <p:cNvSpPr txBox="1">
            <a:spLocks/>
          </p:cNvSpPr>
          <p:nvPr/>
        </p:nvSpPr>
        <p:spPr>
          <a:xfrm>
            <a:off x="3924732" y="1133642"/>
            <a:ext cx="3144981" cy="1630341"/>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THE HEAVIER OBJECTS FALL TO </a:t>
            </a:r>
            <a:r>
              <a:rPr lang="en-CA" b="1" dirty="0" smtClean="0">
                <a:latin typeface="Agency FB" panose="020B0503020202020204" pitchFamily="34" charset="0"/>
              </a:rPr>
              <a:t>THEGROUND </a:t>
            </a:r>
            <a:r>
              <a:rPr lang="en-CA" b="1" dirty="0">
                <a:latin typeface="Agency FB" panose="020B0503020202020204" pitchFamily="34" charset="0"/>
              </a:rPr>
              <a:t>FASTER </a:t>
            </a:r>
            <a:r>
              <a:rPr lang="en-CA" b="1" dirty="0" smtClean="0">
                <a:latin typeface="Agency FB" panose="020B0503020202020204" pitchFamily="34" charset="0"/>
              </a:rPr>
              <a:t>THAN THE </a:t>
            </a:r>
            <a:r>
              <a:rPr lang="en-CA" b="1" dirty="0">
                <a:latin typeface="Agency FB" panose="020B0503020202020204" pitchFamily="34" charset="0"/>
              </a:rPr>
              <a:t>LIGHTER ONES</a:t>
            </a:r>
          </a:p>
        </p:txBody>
      </p:sp>
      <p:sp>
        <p:nvSpPr>
          <p:cNvPr id="12" name="Content Placeholder 2"/>
          <p:cNvSpPr txBox="1">
            <a:spLocks/>
          </p:cNvSpPr>
          <p:nvPr/>
        </p:nvSpPr>
        <p:spPr>
          <a:xfrm>
            <a:off x="8297152" y="1353150"/>
            <a:ext cx="3144981" cy="932853"/>
          </a:xfrm>
          <a:prstGeom prst="rect">
            <a:avLst/>
          </a:prstGeom>
          <a:solidFill>
            <a:srgbClr val="FF99FF"/>
          </a:solidFill>
          <a:ln>
            <a:solidFill>
              <a:schemeClr val="accent4">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CHILDREN’S VACCINES CAUSE AUTISM</a:t>
            </a:r>
          </a:p>
        </p:txBody>
      </p:sp>
      <p:sp>
        <p:nvSpPr>
          <p:cNvPr id="13" name="Content Placeholder 2"/>
          <p:cNvSpPr>
            <a:spLocks noGrp="1"/>
          </p:cNvSpPr>
          <p:nvPr>
            <p:ph idx="1"/>
          </p:nvPr>
        </p:nvSpPr>
        <p:spPr>
          <a:xfrm>
            <a:off x="90920" y="1133641"/>
            <a:ext cx="3144981" cy="1371866"/>
          </a:xfrm>
          <a:solidFill>
            <a:srgbClr val="00B0F0"/>
          </a:solidFill>
        </p:spPr>
        <p:txBody>
          <a:bodyPr>
            <a:noAutofit/>
          </a:bodyPr>
          <a:lstStyle/>
          <a:p>
            <a:pPr marL="0" indent="0" algn="ctr">
              <a:buNone/>
            </a:pPr>
            <a:r>
              <a:rPr lang="en-CA" b="1" dirty="0" smtClean="0">
                <a:solidFill>
                  <a:schemeClr val="tx1"/>
                </a:solidFill>
                <a:latin typeface="Agency FB" panose="020B0503020202020204" pitchFamily="34" charset="0"/>
              </a:rPr>
              <a:t>THE MORE YOU SHAVE YOUR HAIR,THE MORE HAIR  WILL APPEAR</a:t>
            </a:r>
            <a:endParaRPr lang="en-CA" b="1" dirty="0">
              <a:solidFill>
                <a:schemeClr val="tx1"/>
              </a:solidFill>
              <a:latin typeface="Agency FB" panose="020B0503020202020204" pitchFamily="34" charset="0"/>
            </a:endParaRPr>
          </a:p>
        </p:txBody>
      </p:sp>
    </p:spTree>
    <p:extLst>
      <p:ext uri="{BB962C8B-B14F-4D97-AF65-F5344CB8AC3E}">
        <p14:creationId xmlns:p14="http://schemas.microsoft.com/office/powerpoint/2010/main" xmlns="" val="1486693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600202"/>
            <a:ext cx="12192000" cy="2992580"/>
          </a:xfrm>
        </p:spPr>
        <p:txBody>
          <a:bodyPr/>
          <a:lstStyle/>
          <a:p>
            <a:pPr marL="0" indent="0">
              <a:buNone/>
            </a:pPr>
            <a:r>
              <a:rPr lang="en-CA" sz="3600" b="1" dirty="0" smtClean="0">
                <a:solidFill>
                  <a:srgbClr val="002060"/>
                </a:solidFill>
              </a:rPr>
              <a:t>2. Observation/Research on the Subject: </a:t>
            </a:r>
            <a:endParaRPr lang="en-CA" sz="3600" b="1" dirty="0">
              <a:solidFill>
                <a:srgbClr val="002060"/>
              </a:solidFill>
            </a:endParaRPr>
          </a:p>
          <a:p>
            <a:pPr>
              <a:buFontTx/>
              <a:buChar char="-"/>
            </a:pPr>
            <a:r>
              <a:rPr lang="en-CA" sz="2800" dirty="0"/>
              <a:t>The scientist needs to consider what is already known on the subject.</a:t>
            </a:r>
          </a:p>
          <a:p>
            <a:pPr>
              <a:buFontTx/>
              <a:buChar char="-"/>
            </a:pPr>
            <a:r>
              <a:rPr lang="en-CA" sz="2800" dirty="0"/>
              <a:t>He/she would try to gather as much information as possible before </a:t>
            </a:r>
            <a:r>
              <a:rPr lang="en-CA" sz="2800" dirty="0" smtClean="0"/>
              <a:t>starting a </a:t>
            </a:r>
            <a:r>
              <a:rPr lang="en-CA" sz="2800" dirty="0"/>
              <a:t>new investigation. This information may include the scientist’s </a:t>
            </a:r>
            <a:r>
              <a:rPr lang="en-CA" sz="2800" dirty="0" smtClean="0"/>
              <a:t>own observations</a:t>
            </a:r>
            <a:r>
              <a:rPr lang="en-CA" sz="2800" dirty="0"/>
              <a:t>, and any previous research that has been tested and </a:t>
            </a:r>
            <a:r>
              <a:rPr lang="en-CA" sz="2800" dirty="0" smtClean="0"/>
              <a:t>proven</a:t>
            </a:r>
            <a:endParaRPr lang="en-CA" b="1" dirty="0"/>
          </a:p>
        </p:txBody>
      </p:sp>
      <p:pic>
        <p:nvPicPr>
          <p:cNvPr id="4" name="Picture 3"/>
          <p:cNvPicPr>
            <a:picLocks noChangeAspect="1"/>
          </p:cNvPicPr>
          <p:nvPr/>
        </p:nvPicPr>
        <p:blipFill>
          <a:blip r:embed="rId2"/>
          <a:stretch>
            <a:fillRect/>
          </a:stretch>
        </p:blipFill>
        <p:spPr>
          <a:xfrm>
            <a:off x="3470563" y="4120854"/>
            <a:ext cx="5451764" cy="2737146"/>
          </a:xfrm>
          <a:prstGeom prst="rect">
            <a:avLst/>
          </a:prstGeom>
        </p:spPr>
      </p:pic>
    </p:spTree>
    <p:extLst>
      <p:ext uri="{BB962C8B-B14F-4D97-AF65-F5344CB8AC3E}">
        <p14:creationId xmlns:p14="http://schemas.microsoft.com/office/powerpoint/2010/main" xmlns="" val="1729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417682"/>
            <a:ext cx="12192000" cy="2285999"/>
          </a:xfrm>
        </p:spPr>
        <p:txBody>
          <a:bodyPr/>
          <a:lstStyle/>
          <a:p>
            <a:pPr marL="0" indent="0">
              <a:buNone/>
            </a:pPr>
            <a:r>
              <a:rPr lang="en-CA" sz="3600" b="1" dirty="0" smtClean="0">
                <a:solidFill>
                  <a:srgbClr val="002060"/>
                </a:solidFill>
              </a:rPr>
              <a:t>3. Forming a Hypothesis</a:t>
            </a:r>
            <a:r>
              <a:rPr lang="en-CA" sz="3600" b="1" dirty="0">
                <a:solidFill>
                  <a:srgbClr val="002060"/>
                </a:solidFill>
              </a:rPr>
              <a:t>: </a:t>
            </a:r>
          </a:p>
          <a:p>
            <a:pPr algn="ctr">
              <a:buFontTx/>
              <a:buChar char="-"/>
            </a:pPr>
            <a:r>
              <a:rPr lang="en-CA" dirty="0"/>
              <a:t>Once you have considered what you already know on the subject, </a:t>
            </a:r>
            <a:r>
              <a:rPr lang="en-CA" dirty="0" smtClean="0"/>
              <a:t>you need </a:t>
            </a:r>
            <a:r>
              <a:rPr lang="en-CA" dirty="0"/>
              <a:t>to make your best guess as to what you think the answer to </a:t>
            </a:r>
            <a:r>
              <a:rPr lang="en-CA" dirty="0" smtClean="0"/>
              <a:t>your problem </a:t>
            </a:r>
            <a:r>
              <a:rPr lang="en-CA" dirty="0"/>
              <a:t>or question is</a:t>
            </a:r>
            <a:r>
              <a:rPr lang="en-CA" dirty="0" smtClean="0"/>
              <a:t>.</a:t>
            </a:r>
            <a:endParaRPr lang="en-CA" b="1" dirty="0"/>
          </a:p>
        </p:txBody>
      </p:sp>
      <p:pic>
        <p:nvPicPr>
          <p:cNvPr id="4" name="Picture 3"/>
          <p:cNvPicPr>
            <a:picLocks noChangeAspect="1"/>
          </p:cNvPicPr>
          <p:nvPr/>
        </p:nvPicPr>
        <p:blipFill>
          <a:blip r:embed="rId2"/>
          <a:stretch>
            <a:fillRect/>
          </a:stretch>
        </p:blipFill>
        <p:spPr>
          <a:xfrm>
            <a:off x="3740727" y="3703681"/>
            <a:ext cx="4081572" cy="3154363"/>
          </a:xfrm>
          <a:prstGeom prst="rect">
            <a:avLst/>
          </a:prstGeom>
        </p:spPr>
      </p:pic>
    </p:spTree>
    <p:extLst>
      <p:ext uri="{BB962C8B-B14F-4D97-AF65-F5344CB8AC3E}">
        <p14:creationId xmlns:p14="http://schemas.microsoft.com/office/powerpoint/2010/main" xmlns="" val="12237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600245"/>
            <a:ext cx="12192000" cy="3241963"/>
          </a:xfrm>
        </p:spPr>
        <p:txBody>
          <a:bodyPr>
            <a:normAutofit lnSpcReduction="10000"/>
          </a:bodyPr>
          <a:lstStyle/>
          <a:p>
            <a:pPr marL="0" indent="0">
              <a:buNone/>
            </a:pPr>
            <a:r>
              <a:rPr lang="en-CA" sz="3600" b="1" dirty="0" smtClean="0">
                <a:solidFill>
                  <a:srgbClr val="002060"/>
                </a:solidFill>
              </a:rPr>
              <a:t>4. Experiment – Testing the Hypothesis: </a:t>
            </a:r>
            <a:endParaRPr lang="en-CA" sz="3600" b="1" dirty="0">
              <a:solidFill>
                <a:srgbClr val="002060"/>
              </a:solidFill>
            </a:endParaRPr>
          </a:p>
          <a:p>
            <a:pPr algn="ctr">
              <a:buFont typeface="Arial" panose="020B0604020202020204" pitchFamily="34" charset="0"/>
              <a:buChar char="•"/>
            </a:pPr>
            <a:r>
              <a:rPr lang="en-CA" dirty="0" smtClean="0"/>
              <a:t>The </a:t>
            </a:r>
            <a:r>
              <a:rPr lang="en-CA" dirty="0"/>
              <a:t>person conducting the experiment must record the steps </a:t>
            </a:r>
            <a:r>
              <a:rPr lang="en-CA" dirty="0" smtClean="0"/>
              <a:t>in such </a:t>
            </a:r>
            <a:r>
              <a:rPr lang="en-CA" dirty="0"/>
              <a:t>a way that each step can be repeated by someone else </a:t>
            </a:r>
            <a:r>
              <a:rPr lang="en-CA" dirty="0" smtClean="0"/>
              <a:t>in exactly </a:t>
            </a:r>
            <a:r>
              <a:rPr lang="en-CA" dirty="0"/>
              <a:t>the same way.</a:t>
            </a:r>
          </a:p>
          <a:p>
            <a:pPr algn="ctr"/>
            <a:r>
              <a:rPr lang="en-CA" dirty="0" smtClean="0"/>
              <a:t>Only </a:t>
            </a:r>
            <a:r>
              <a:rPr lang="en-CA" dirty="0"/>
              <a:t>one variable can be changed at a time, the others </a:t>
            </a:r>
            <a:r>
              <a:rPr lang="en-CA" dirty="0" smtClean="0"/>
              <a:t>must remain </a:t>
            </a:r>
            <a:r>
              <a:rPr lang="en-CA" dirty="0"/>
              <a:t>the same.</a:t>
            </a:r>
          </a:p>
          <a:p>
            <a:pPr>
              <a:buFontTx/>
              <a:buChar char="-"/>
            </a:pPr>
            <a:endParaRPr lang="en-CA" dirty="0"/>
          </a:p>
          <a:p>
            <a:pPr marL="0" indent="0">
              <a:buNone/>
            </a:pPr>
            <a:endParaRPr lang="en-CA" b="1" dirty="0"/>
          </a:p>
        </p:txBody>
      </p:sp>
      <p:pic>
        <p:nvPicPr>
          <p:cNvPr id="15362" name="Picture 2" descr="http://mrsfinneysroom.weebly.com/uploads/2/5/2/2/2522109/3653210.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29" y="4340225"/>
            <a:ext cx="3783735" cy="2361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534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19287" y="1966046"/>
            <a:ext cx="2864896" cy="3312536"/>
          </a:xfrm>
          <a:prstGeom prst="rect">
            <a:avLst/>
          </a:prstGeom>
        </p:spPr>
      </p:pic>
      <p:sp>
        <p:nvSpPr>
          <p:cNvPr id="5" name="Title 1"/>
          <p:cNvSpPr>
            <a:spLocks noGrp="1"/>
          </p:cNvSpPr>
          <p:nvPr>
            <p:ph type="title"/>
          </p:nvPr>
        </p:nvSpPr>
        <p:spPr>
          <a:xfrm>
            <a:off x="1981200" y="152400"/>
            <a:ext cx="8229600" cy="1143000"/>
          </a:xfrm>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219200"/>
            <a:ext cx="12192000" cy="5334000"/>
          </a:xfrm>
        </p:spPr>
        <p:txBody>
          <a:bodyPr/>
          <a:lstStyle/>
          <a:p>
            <a:pPr marL="0" indent="0">
              <a:buNone/>
            </a:pPr>
            <a:r>
              <a:rPr lang="en-CA" sz="3600" b="1" dirty="0" smtClean="0">
                <a:solidFill>
                  <a:srgbClr val="002060"/>
                </a:solidFill>
              </a:rPr>
              <a:t>5. Analysis </a:t>
            </a:r>
            <a:r>
              <a:rPr lang="en-CA" sz="3600" b="1" dirty="0">
                <a:solidFill>
                  <a:srgbClr val="002060"/>
                </a:solidFill>
              </a:rPr>
              <a:t>- Interpreting the data and drawing a </a:t>
            </a:r>
            <a:r>
              <a:rPr lang="en-CA" sz="3600" b="1" dirty="0" smtClean="0">
                <a:solidFill>
                  <a:srgbClr val="002060"/>
                </a:solidFill>
              </a:rPr>
              <a:t>conclusion: </a:t>
            </a:r>
            <a:endParaRPr lang="en-CA" sz="3600" b="1" dirty="0">
              <a:solidFill>
                <a:srgbClr val="002060"/>
              </a:solidFill>
            </a:endParaRPr>
          </a:p>
          <a:p>
            <a:pPr>
              <a:buFontTx/>
              <a:buChar char="-"/>
            </a:pPr>
            <a:r>
              <a:rPr lang="en-CA" dirty="0" smtClean="0"/>
              <a:t>Collecting data and explaining them</a:t>
            </a:r>
          </a:p>
          <a:p>
            <a:pPr>
              <a:buFontTx/>
              <a:buChar char="-"/>
            </a:pPr>
            <a:r>
              <a:rPr lang="en-CA" dirty="0" smtClean="0"/>
              <a:t>Support or reject hypothesis</a:t>
            </a:r>
          </a:p>
          <a:p>
            <a:pPr marL="0" indent="0" algn="ctr">
              <a:buNone/>
            </a:pPr>
            <a:r>
              <a:rPr lang="en-CA" b="1" u="sng" dirty="0" smtClean="0">
                <a:solidFill>
                  <a:srgbClr val="C00000"/>
                </a:solidFill>
                <a:latin typeface="Cooper Black" panose="0208090404030B020404" pitchFamily="18" charset="0"/>
              </a:rPr>
              <a:t>If you reject hypothesis: </a:t>
            </a:r>
          </a:p>
          <a:p>
            <a:pPr>
              <a:buFontTx/>
              <a:buChar char="-"/>
            </a:pPr>
            <a:r>
              <a:rPr lang="en-CA" dirty="0" smtClean="0"/>
              <a:t>form a </a:t>
            </a:r>
            <a:r>
              <a:rPr lang="en-CA" b="1" u="sng" dirty="0" smtClean="0"/>
              <a:t>new hypothesis </a:t>
            </a:r>
            <a:r>
              <a:rPr lang="en-CA" dirty="0" smtClean="0"/>
              <a:t>and </a:t>
            </a:r>
            <a:r>
              <a:rPr lang="en-CA" b="1" u="sng" dirty="0" smtClean="0"/>
              <a:t>test it again</a:t>
            </a:r>
          </a:p>
          <a:p>
            <a:pPr marL="0" indent="0" algn="ctr">
              <a:buNone/>
            </a:pPr>
            <a:r>
              <a:rPr lang="en-CA" b="1" u="sng" dirty="0" smtClean="0">
                <a:solidFill>
                  <a:srgbClr val="002060"/>
                </a:solidFill>
                <a:latin typeface="Cooper Black" panose="0208090404030B020404" pitchFamily="18" charset="0"/>
              </a:rPr>
              <a:t>If you support hypothesis: </a:t>
            </a:r>
          </a:p>
          <a:p>
            <a:pPr>
              <a:buFontTx/>
              <a:buChar char="-"/>
            </a:pPr>
            <a:r>
              <a:rPr lang="en-CA" b="1" u="sng" dirty="0"/>
              <a:t>repeat experiment </a:t>
            </a:r>
            <a:r>
              <a:rPr lang="en-CA" dirty="0"/>
              <a:t>to make sure it can produce the same result</a:t>
            </a:r>
          </a:p>
          <a:p>
            <a:pPr>
              <a:buFontTx/>
              <a:buChar char="-"/>
            </a:pPr>
            <a:r>
              <a:rPr lang="en-CA" dirty="0"/>
              <a:t>add to a background (</a:t>
            </a:r>
            <a:r>
              <a:rPr lang="en-CA" dirty="0" smtClean="0"/>
              <a:t>previous</a:t>
            </a:r>
            <a:r>
              <a:rPr lang="en-CA" dirty="0"/>
              <a:t>) information</a:t>
            </a:r>
          </a:p>
          <a:p>
            <a:pPr>
              <a:buFontTx/>
              <a:buChar char="-"/>
            </a:pPr>
            <a:endParaRPr lang="en-CA" dirty="0"/>
          </a:p>
          <a:p>
            <a:pPr>
              <a:buFontTx/>
              <a:buChar char="-"/>
            </a:pPr>
            <a:endParaRPr lang="en-CA" dirty="0"/>
          </a:p>
          <a:p>
            <a:pPr marL="0" indent="0">
              <a:buNone/>
            </a:pPr>
            <a:endParaRPr lang="en-CA" b="1" dirty="0"/>
          </a:p>
        </p:txBody>
      </p:sp>
    </p:spTree>
    <p:extLst>
      <p:ext uri="{BB962C8B-B14F-4D97-AF65-F5344CB8AC3E}">
        <p14:creationId xmlns:p14="http://schemas.microsoft.com/office/powerpoint/2010/main" xmlns="" val="306579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1200" y="152400"/>
            <a:ext cx="8229600" cy="1143000"/>
          </a:xfrm>
          <a:solidFill>
            <a:srgbClr val="FF0000"/>
          </a:solidFill>
        </p:spPr>
        <p:txBody>
          <a:bodyPr/>
          <a:lstStyle/>
          <a:p>
            <a:r>
              <a:rPr lang="en-CA" sz="5400" b="1" dirty="0">
                <a:solidFill>
                  <a:schemeClr val="bg1"/>
                </a:solidFill>
                <a:latin typeface="Berlin Sans FB" pitchFamily="34" charset="0"/>
              </a:rPr>
              <a:t>SCIENTIFIC METHOD</a:t>
            </a:r>
          </a:p>
        </p:txBody>
      </p:sp>
      <p:sp>
        <p:nvSpPr>
          <p:cNvPr id="3" name="Content Placeholder 2"/>
          <p:cNvSpPr>
            <a:spLocks noGrp="1"/>
          </p:cNvSpPr>
          <p:nvPr>
            <p:ph idx="1"/>
          </p:nvPr>
        </p:nvSpPr>
        <p:spPr>
          <a:xfrm>
            <a:off x="0" y="1219200"/>
            <a:ext cx="12192000" cy="1731818"/>
          </a:xfrm>
        </p:spPr>
        <p:txBody>
          <a:bodyPr/>
          <a:lstStyle/>
          <a:p>
            <a:pPr marL="0" indent="0">
              <a:buNone/>
            </a:pPr>
            <a:r>
              <a:rPr lang="en-CA" sz="3600" b="1" dirty="0" smtClean="0">
                <a:solidFill>
                  <a:srgbClr val="002060"/>
                </a:solidFill>
              </a:rPr>
              <a:t>6. Conclusion:</a:t>
            </a:r>
          </a:p>
          <a:p>
            <a:pPr marL="0" indent="0" algn="ctr">
              <a:buNone/>
            </a:pPr>
            <a:r>
              <a:rPr lang="en-CA" dirty="0" smtClean="0"/>
              <a:t>Based </a:t>
            </a:r>
            <a:r>
              <a:rPr lang="en-CA" dirty="0"/>
              <a:t>on the observations of the experiment, is the hypothesis correct?</a:t>
            </a:r>
          </a:p>
          <a:p>
            <a:pPr>
              <a:buFontTx/>
              <a:buChar char="-"/>
            </a:pPr>
            <a:endParaRPr lang="en-CA" dirty="0"/>
          </a:p>
          <a:p>
            <a:pPr marL="0" indent="0">
              <a:buNone/>
            </a:pPr>
            <a:endParaRPr lang="en-CA" b="1" dirty="0"/>
          </a:p>
        </p:txBody>
      </p:sp>
      <p:pic>
        <p:nvPicPr>
          <p:cNvPr id="4" name="Picture 3"/>
          <p:cNvPicPr>
            <a:picLocks noChangeAspect="1"/>
          </p:cNvPicPr>
          <p:nvPr/>
        </p:nvPicPr>
        <p:blipFill>
          <a:blip r:embed="rId2"/>
          <a:stretch>
            <a:fillRect/>
          </a:stretch>
        </p:blipFill>
        <p:spPr>
          <a:xfrm>
            <a:off x="7396163" y="2514600"/>
            <a:ext cx="4167188" cy="4184624"/>
          </a:xfrm>
          <a:prstGeom prst="rect">
            <a:avLst/>
          </a:prstGeom>
        </p:spPr>
      </p:pic>
      <p:pic>
        <p:nvPicPr>
          <p:cNvPr id="6" name="Picture 5"/>
          <p:cNvPicPr>
            <a:picLocks noChangeAspect="1"/>
          </p:cNvPicPr>
          <p:nvPr/>
        </p:nvPicPr>
        <p:blipFill>
          <a:blip r:embed="rId3"/>
          <a:stretch>
            <a:fillRect/>
          </a:stretch>
        </p:blipFill>
        <p:spPr>
          <a:xfrm>
            <a:off x="595342" y="2943844"/>
            <a:ext cx="6205537" cy="3755380"/>
          </a:xfrm>
          <a:prstGeom prst="rect">
            <a:avLst/>
          </a:prstGeom>
        </p:spPr>
      </p:pic>
    </p:spTree>
    <p:extLst>
      <p:ext uri="{BB962C8B-B14F-4D97-AF65-F5344CB8AC3E}">
        <p14:creationId xmlns:p14="http://schemas.microsoft.com/office/powerpoint/2010/main" xmlns="" val="22818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42" name="Rectangle 2"/>
          <p:cNvSpPr>
            <a:spLocks noGrp="1" noChangeArrowheads="1"/>
          </p:cNvSpPr>
          <p:nvPr>
            <p:ph type="title"/>
          </p:nvPr>
        </p:nvSpPr>
        <p:spPr/>
        <p:txBody>
          <a:bodyPr/>
          <a:lstStyle/>
          <a:p>
            <a:pPr eaLnBrk="1" hangingPunct="1">
              <a:defRPr/>
            </a:pPr>
            <a:endParaRPr lang="en-US" smtClean="0"/>
          </a:p>
        </p:txBody>
      </p:sp>
      <p:sp>
        <p:nvSpPr>
          <p:cNvPr id="7895043" name="Rectangle 3"/>
          <p:cNvSpPr>
            <a:spLocks noGrp="1" noChangeArrowheads="1"/>
          </p:cNvSpPr>
          <p:nvPr>
            <p:ph type="body" idx="1"/>
          </p:nvPr>
        </p:nvSpPr>
        <p:spPr/>
        <p:txBody>
          <a:bodyPr/>
          <a:lstStyle/>
          <a:p>
            <a:pPr eaLnBrk="1" hangingPunct="1">
              <a:defRPr/>
            </a:pPr>
            <a:endParaRPr lang="en-US" dirty="0" smtClean="0"/>
          </a:p>
        </p:txBody>
      </p:sp>
      <p:sp>
        <p:nvSpPr>
          <p:cNvPr id="921604" name="Rectangle 4"/>
          <p:cNvSpPr>
            <a:spLocks noChangeArrowheads="1"/>
          </p:cNvSpPr>
          <p:nvPr/>
        </p:nvSpPr>
        <p:spPr bwMode="auto">
          <a:xfrm>
            <a:off x="1981200" y="254000"/>
            <a:ext cx="2209800" cy="12192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r>
              <a:rPr lang="en-US" sz="2400" dirty="0">
                <a:solidFill>
                  <a:srgbClr val="FFFFFF"/>
                </a:solidFill>
              </a:rPr>
              <a:t>Observe </a:t>
            </a:r>
          </a:p>
          <a:p>
            <a:pPr defTabSz="914400" fontAlgn="base">
              <a:spcBef>
                <a:spcPct val="0"/>
              </a:spcBef>
              <a:spcAft>
                <a:spcPct val="0"/>
              </a:spcAft>
            </a:pPr>
            <a:r>
              <a:rPr lang="en-US" sz="2400" dirty="0">
                <a:solidFill>
                  <a:srgbClr val="FFFFFF"/>
                </a:solidFill>
              </a:rPr>
              <a:t>and question</a:t>
            </a:r>
          </a:p>
        </p:txBody>
      </p:sp>
      <p:sp>
        <p:nvSpPr>
          <p:cNvPr id="921605" name="Rectangle 8"/>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4273556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6610" name="Rectangle 2"/>
          <p:cNvSpPr>
            <a:spLocks noGrp="1" noChangeArrowheads="1"/>
          </p:cNvSpPr>
          <p:nvPr>
            <p:ph type="title"/>
          </p:nvPr>
        </p:nvSpPr>
        <p:spPr/>
        <p:txBody>
          <a:bodyPr/>
          <a:lstStyle/>
          <a:p>
            <a:pPr eaLnBrk="1" hangingPunct="1">
              <a:defRPr/>
            </a:pPr>
            <a:endParaRPr lang="en-US" smtClean="0"/>
          </a:p>
        </p:txBody>
      </p:sp>
      <p:sp>
        <p:nvSpPr>
          <p:cNvPr id="7876611" name="Rectangle 3"/>
          <p:cNvSpPr>
            <a:spLocks noGrp="1" noChangeArrowheads="1"/>
          </p:cNvSpPr>
          <p:nvPr>
            <p:ph type="body" idx="1"/>
          </p:nvPr>
        </p:nvSpPr>
        <p:spPr/>
        <p:txBody>
          <a:bodyPr/>
          <a:lstStyle/>
          <a:p>
            <a:pPr eaLnBrk="1" hangingPunct="1">
              <a:defRPr/>
            </a:pPr>
            <a:endParaRPr lang="en-US" smtClean="0"/>
          </a:p>
        </p:txBody>
      </p:sp>
      <p:sp>
        <p:nvSpPr>
          <p:cNvPr id="922628"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2629"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Observe</a:t>
            </a:r>
          </a:p>
        </p:txBody>
      </p:sp>
      <p:sp>
        <p:nvSpPr>
          <p:cNvPr id="922630"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2631"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Collect background information</a:t>
            </a:r>
          </a:p>
        </p:txBody>
      </p:sp>
      <p:sp>
        <p:nvSpPr>
          <p:cNvPr id="922632"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922633" name="Rectangle 12"/>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922634" name="Rectangle 13"/>
          <p:cNvSpPr>
            <a:spLocks noChangeArrowheads="1"/>
          </p:cNvSpPr>
          <p:nvPr/>
        </p:nvSpPr>
        <p:spPr bwMode="auto">
          <a:xfrm>
            <a:off x="7391400" y="6650038"/>
            <a:ext cx="3048000" cy="214312"/>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922635" name="Rectangle 14"/>
          <p:cNvSpPr>
            <a:spLocks noChangeArrowheads="1"/>
          </p:cNvSpPr>
          <p:nvPr/>
        </p:nvSpPr>
        <p:spPr bwMode="auto">
          <a:xfrm>
            <a:off x="7391400" y="6650038"/>
            <a:ext cx="3048000" cy="214312"/>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4836230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7634" name="Rectangle 2"/>
          <p:cNvSpPr>
            <a:spLocks noGrp="1" noChangeArrowheads="1"/>
          </p:cNvSpPr>
          <p:nvPr>
            <p:ph type="title"/>
          </p:nvPr>
        </p:nvSpPr>
        <p:spPr/>
        <p:txBody>
          <a:bodyPr/>
          <a:lstStyle/>
          <a:p>
            <a:pPr eaLnBrk="1" hangingPunct="1">
              <a:defRPr/>
            </a:pPr>
            <a:endParaRPr lang="en-US" smtClean="0"/>
          </a:p>
        </p:txBody>
      </p:sp>
      <p:sp>
        <p:nvSpPr>
          <p:cNvPr id="7877635" name="Rectangle 3"/>
          <p:cNvSpPr>
            <a:spLocks noGrp="1" noChangeArrowheads="1"/>
          </p:cNvSpPr>
          <p:nvPr>
            <p:ph type="body" idx="1"/>
          </p:nvPr>
        </p:nvSpPr>
        <p:spPr>
          <a:xfrm>
            <a:off x="1981200" y="5562645"/>
            <a:ext cx="8229600" cy="568325"/>
          </a:xfrm>
        </p:spPr>
        <p:txBody>
          <a:bodyPr/>
          <a:lstStyle/>
          <a:p>
            <a:pPr eaLnBrk="1" hangingPunct="1">
              <a:lnSpc>
                <a:spcPct val="90000"/>
              </a:lnSpc>
              <a:defRPr/>
            </a:pPr>
            <a:endParaRPr lang="en-US" smtClean="0"/>
          </a:p>
        </p:txBody>
      </p:sp>
      <p:sp>
        <p:nvSpPr>
          <p:cNvPr id="923652"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3653"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Observe</a:t>
            </a:r>
          </a:p>
        </p:txBody>
      </p:sp>
      <p:sp>
        <p:nvSpPr>
          <p:cNvPr id="923654"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3655"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Collect background information</a:t>
            </a:r>
          </a:p>
        </p:txBody>
      </p:sp>
      <p:sp>
        <p:nvSpPr>
          <p:cNvPr id="923656"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923657" name="Text Box 9"/>
          <p:cNvSpPr txBox="1">
            <a:spLocks noChangeArrowheads="1"/>
          </p:cNvSpPr>
          <p:nvPr/>
        </p:nvSpPr>
        <p:spPr bwMode="auto">
          <a:xfrm>
            <a:off x="6477000" y="990645"/>
            <a:ext cx="1828800" cy="1015663"/>
          </a:xfrm>
          <a:prstGeom prst="rect">
            <a:avLst/>
          </a:prstGeom>
          <a:solidFill>
            <a:schemeClr val="tx1"/>
          </a:solidFill>
          <a:ln w="9525">
            <a:solidFill>
              <a:schemeClr val="accent2"/>
            </a:solidFill>
            <a:miter lim="800000"/>
            <a:headEnd/>
            <a:tailEnd/>
          </a:ln>
        </p:spPr>
        <p:txBody>
          <a:bodyPr wrap="square">
            <a:spAutoFit/>
          </a:bodyPr>
          <a:lstStyle/>
          <a:p>
            <a:pPr defTabSz="914400" fontAlgn="base">
              <a:spcBef>
                <a:spcPct val="50000"/>
              </a:spcBef>
              <a:spcAft>
                <a:spcPct val="0"/>
              </a:spcAft>
            </a:pPr>
            <a:r>
              <a:rPr lang="en-US" sz="2400" dirty="0">
                <a:solidFill>
                  <a:srgbClr val="FFFFFF"/>
                </a:solidFill>
              </a:rPr>
              <a:t>Form a </a:t>
            </a:r>
          </a:p>
          <a:p>
            <a:pPr defTabSz="914400" fontAlgn="base">
              <a:spcBef>
                <a:spcPct val="50000"/>
              </a:spcBef>
              <a:spcAft>
                <a:spcPct val="0"/>
              </a:spcAft>
            </a:pPr>
            <a:r>
              <a:rPr lang="en-US" sz="2400" dirty="0">
                <a:solidFill>
                  <a:srgbClr val="FFFFFF"/>
                </a:solidFill>
              </a:rPr>
              <a:t>Hypothesis</a:t>
            </a:r>
          </a:p>
        </p:txBody>
      </p:sp>
      <p:sp>
        <p:nvSpPr>
          <p:cNvPr id="923658"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xmlns="" val="1393120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8658" name="Rectangle 2"/>
          <p:cNvSpPr>
            <a:spLocks noGrp="1" noChangeArrowheads="1"/>
          </p:cNvSpPr>
          <p:nvPr>
            <p:ph type="title"/>
          </p:nvPr>
        </p:nvSpPr>
        <p:spPr/>
        <p:txBody>
          <a:bodyPr/>
          <a:lstStyle/>
          <a:p>
            <a:pPr eaLnBrk="1" hangingPunct="1">
              <a:defRPr/>
            </a:pPr>
            <a:endParaRPr lang="en-US" smtClean="0"/>
          </a:p>
        </p:txBody>
      </p:sp>
      <p:sp>
        <p:nvSpPr>
          <p:cNvPr id="7878659" name="Rectangle 3"/>
          <p:cNvSpPr>
            <a:spLocks noGrp="1" noChangeArrowheads="1"/>
          </p:cNvSpPr>
          <p:nvPr>
            <p:ph type="body" idx="1"/>
          </p:nvPr>
        </p:nvSpPr>
        <p:spPr>
          <a:xfrm>
            <a:off x="1981200" y="5562645"/>
            <a:ext cx="8229600" cy="568325"/>
          </a:xfrm>
        </p:spPr>
        <p:txBody>
          <a:bodyPr/>
          <a:lstStyle/>
          <a:p>
            <a:pPr eaLnBrk="1" hangingPunct="1">
              <a:lnSpc>
                <a:spcPct val="90000"/>
              </a:lnSpc>
              <a:defRPr/>
            </a:pPr>
            <a:endParaRPr lang="en-US" smtClean="0"/>
          </a:p>
        </p:txBody>
      </p:sp>
      <p:sp>
        <p:nvSpPr>
          <p:cNvPr id="924676"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4677"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Observe</a:t>
            </a:r>
          </a:p>
        </p:txBody>
      </p:sp>
      <p:sp>
        <p:nvSpPr>
          <p:cNvPr id="924678"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24679"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Collect background information</a:t>
            </a:r>
          </a:p>
        </p:txBody>
      </p:sp>
      <p:sp>
        <p:nvSpPr>
          <p:cNvPr id="924680"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924681" name="Text Box 9"/>
          <p:cNvSpPr txBox="1">
            <a:spLocks noChangeArrowheads="1"/>
          </p:cNvSpPr>
          <p:nvPr/>
        </p:nvSpPr>
        <p:spPr bwMode="auto">
          <a:xfrm>
            <a:off x="6477003" y="990644"/>
            <a:ext cx="1866900" cy="1015663"/>
          </a:xfrm>
          <a:prstGeom prst="rect">
            <a:avLst/>
          </a:prstGeom>
          <a:solidFill>
            <a:schemeClr val="tx1"/>
          </a:solidFill>
          <a:ln w="9525">
            <a:solidFill>
              <a:schemeClr val="accent2"/>
            </a:solidFill>
            <a:miter lim="800000"/>
            <a:headEnd/>
            <a:tailEnd/>
          </a:ln>
        </p:spPr>
        <p:txBody>
          <a:bodyPr wrap="square">
            <a:spAutoFit/>
          </a:bodyPr>
          <a:lstStyle/>
          <a:p>
            <a:pPr defTabSz="914400" fontAlgn="base">
              <a:spcBef>
                <a:spcPct val="50000"/>
              </a:spcBef>
              <a:spcAft>
                <a:spcPct val="0"/>
              </a:spcAft>
            </a:pPr>
            <a:r>
              <a:rPr lang="en-US" sz="2400" dirty="0">
                <a:solidFill>
                  <a:srgbClr val="FFFFFF"/>
                </a:solidFill>
              </a:rPr>
              <a:t>Form a </a:t>
            </a:r>
          </a:p>
          <a:p>
            <a:pPr defTabSz="914400" fontAlgn="base">
              <a:spcBef>
                <a:spcPct val="50000"/>
              </a:spcBef>
              <a:spcAft>
                <a:spcPct val="0"/>
              </a:spcAft>
            </a:pPr>
            <a:r>
              <a:rPr lang="en-US" sz="2400" dirty="0">
                <a:solidFill>
                  <a:srgbClr val="FFFFFF"/>
                </a:solidFill>
              </a:rPr>
              <a:t>Hypothesis</a:t>
            </a:r>
          </a:p>
        </p:txBody>
      </p:sp>
      <p:sp>
        <p:nvSpPr>
          <p:cNvPr id="924682"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924683"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dirty="0">
                <a:solidFill>
                  <a:srgbClr val="FFFFFF"/>
                </a:solidFill>
              </a:rPr>
              <a:t>Create an</a:t>
            </a:r>
          </a:p>
          <a:p>
            <a:pPr algn="ctr" defTabSz="914400" fontAlgn="base">
              <a:spcBef>
                <a:spcPct val="0"/>
              </a:spcBef>
              <a:spcAft>
                <a:spcPct val="0"/>
              </a:spcAft>
            </a:pPr>
            <a:r>
              <a:rPr lang="en-US" sz="2400" dirty="0">
                <a:solidFill>
                  <a:srgbClr val="FFFFFF"/>
                </a:solidFill>
              </a:rPr>
              <a:t>experiment with a</a:t>
            </a:r>
          </a:p>
          <a:p>
            <a:pPr algn="ctr" defTabSz="914400" fontAlgn="base">
              <a:spcBef>
                <a:spcPct val="0"/>
              </a:spcBef>
              <a:spcAft>
                <a:spcPct val="0"/>
              </a:spcAft>
            </a:pPr>
            <a:r>
              <a:rPr lang="en-US" sz="2400" dirty="0">
                <a:solidFill>
                  <a:srgbClr val="FFFFFF"/>
                </a:solidFill>
              </a:rPr>
              <a:t> control group and </a:t>
            </a:r>
          </a:p>
          <a:p>
            <a:pPr algn="ctr" defTabSz="914400" fontAlgn="base">
              <a:spcBef>
                <a:spcPct val="0"/>
              </a:spcBef>
              <a:spcAft>
                <a:spcPct val="0"/>
              </a:spcAft>
            </a:pPr>
            <a:r>
              <a:rPr lang="en-US" sz="2400" dirty="0">
                <a:solidFill>
                  <a:srgbClr val="FFFFFF"/>
                </a:solidFill>
              </a:rPr>
              <a:t>experimental group</a:t>
            </a:r>
            <a:r>
              <a:rPr lang="en-US" sz="2400" dirty="0">
                <a:solidFill>
                  <a:srgbClr val="333399"/>
                </a:solidFill>
              </a:rPr>
              <a:t>.</a:t>
            </a:r>
          </a:p>
        </p:txBody>
      </p:sp>
      <p:sp>
        <p:nvSpPr>
          <p:cNvPr id="924684"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xmlns="" val="4200731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9682"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7879683" name="Rectangle 3"/>
          <p:cNvSpPr>
            <a:spLocks noGrp="1" noChangeArrowheads="1"/>
          </p:cNvSpPr>
          <p:nvPr>
            <p:ph type="body" idx="1"/>
          </p:nvPr>
        </p:nvSpPr>
        <p:spPr>
          <a:xfrm>
            <a:off x="1981200" y="5562645"/>
            <a:ext cx="8229600" cy="568325"/>
          </a:xfrm>
        </p:spPr>
        <p:txBody>
          <a:bodyPr/>
          <a:lstStyle/>
          <a:p>
            <a:pPr eaLnBrk="1" hangingPunct="1">
              <a:lnSpc>
                <a:spcPct val="90000"/>
              </a:lnSpc>
              <a:defRPr/>
            </a:pPr>
            <a:endParaRPr lang="en-US" smtClean="0">
              <a:solidFill>
                <a:schemeClr val="bg1"/>
              </a:solidFill>
            </a:endParaRPr>
          </a:p>
        </p:txBody>
      </p:sp>
      <p:sp>
        <p:nvSpPr>
          <p:cNvPr id="925700"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5701"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dirty="0">
                <a:solidFill>
                  <a:srgbClr val="FFFFFF"/>
                </a:solidFill>
              </a:rPr>
              <a:t>Observe</a:t>
            </a:r>
          </a:p>
        </p:txBody>
      </p:sp>
      <p:sp>
        <p:nvSpPr>
          <p:cNvPr id="925702"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5703"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25704"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5705" name="Text Box 9"/>
          <p:cNvSpPr txBox="1">
            <a:spLocks noChangeArrowheads="1"/>
          </p:cNvSpPr>
          <p:nvPr/>
        </p:nvSpPr>
        <p:spPr bwMode="auto">
          <a:xfrm>
            <a:off x="6477003" y="990645"/>
            <a:ext cx="1866900" cy="1015663"/>
          </a:xfrm>
          <a:prstGeom prst="rect">
            <a:avLst/>
          </a:prstGeom>
          <a:solidFill>
            <a:schemeClr val="tx1"/>
          </a:solidFill>
          <a:ln w="9525">
            <a:solidFill>
              <a:schemeClr val="accent2"/>
            </a:solidFill>
            <a:miter lim="800000"/>
            <a:headEnd/>
            <a:tailEnd/>
          </a:ln>
        </p:spPr>
        <p:txBody>
          <a:bodyPr wrap="square">
            <a:spAutoFit/>
          </a:bodyPr>
          <a:lstStyle/>
          <a:p>
            <a:pPr defTabSz="914400" fontAlgn="base">
              <a:spcBef>
                <a:spcPct val="50000"/>
              </a:spcBef>
              <a:spcAft>
                <a:spcPct val="0"/>
              </a:spcAft>
            </a:pPr>
            <a:r>
              <a:rPr lang="en-US" sz="2400">
                <a:solidFill>
                  <a:srgbClr val="FFFFFF"/>
                </a:solidFill>
              </a:rPr>
              <a:t>Form a </a:t>
            </a:r>
          </a:p>
          <a:p>
            <a:pPr defTabSz="914400" fontAlgn="base">
              <a:spcBef>
                <a:spcPct val="50000"/>
              </a:spcBef>
              <a:spcAft>
                <a:spcPct val="0"/>
              </a:spcAft>
            </a:pPr>
            <a:r>
              <a:rPr lang="en-US" sz="2400">
                <a:solidFill>
                  <a:srgbClr val="FFFFFF"/>
                </a:solidFill>
              </a:rPr>
              <a:t>Hypothesis</a:t>
            </a:r>
          </a:p>
        </p:txBody>
      </p:sp>
      <p:sp>
        <p:nvSpPr>
          <p:cNvPr id="925706"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5707"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25708"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5709"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25710"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5711" name="Rectangle 18"/>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3911528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4"/>
            <a:ext cx="12192000" cy="1094809"/>
          </a:xfrm>
          <a:solidFill>
            <a:srgbClr val="FFC000"/>
          </a:solidFill>
        </p:spPr>
        <p:txBody>
          <a:bodyPr>
            <a:noAutofit/>
          </a:bodyPr>
          <a:lstStyle/>
          <a:p>
            <a:pPr algn="ctr"/>
            <a:r>
              <a:rPr lang="en-CA" sz="4000" dirty="0" smtClean="0">
                <a:solidFill>
                  <a:schemeClr val="tx1"/>
                </a:solidFill>
                <a:latin typeface="Aharoni" panose="02010803020104030203" pitchFamily="2" charset="-79"/>
                <a:cs typeface="Aharoni" panose="02010803020104030203" pitchFamily="2" charset="-79"/>
              </a:rPr>
              <a:t>How Can You Find Out if These Claims are True or Not?</a:t>
            </a:r>
            <a:endParaRPr lang="en-CA" sz="4000" dirty="0">
              <a:solidFill>
                <a:schemeClr val="tx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a:stretch>
            <a:fillRect/>
          </a:stretch>
        </p:blipFill>
        <p:spPr>
          <a:xfrm>
            <a:off x="181844" y="4488872"/>
            <a:ext cx="2963141" cy="2222356"/>
          </a:xfrm>
          <a:prstGeom prst="rect">
            <a:avLst/>
          </a:prstGeom>
        </p:spPr>
      </p:pic>
      <p:pic>
        <p:nvPicPr>
          <p:cNvPr id="7" name="Picture 6"/>
          <p:cNvPicPr>
            <a:picLocks noChangeAspect="1"/>
          </p:cNvPicPr>
          <p:nvPr/>
        </p:nvPicPr>
        <p:blipFill>
          <a:blip r:embed="rId3"/>
          <a:stretch>
            <a:fillRect/>
          </a:stretch>
        </p:blipFill>
        <p:spPr>
          <a:xfrm>
            <a:off x="181840" y="2505508"/>
            <a:ext cx="2963141" cy="1983365"/>
          </a:xfrm>
          <a:prstGeom prst="rect">
            <a:avLst/>
          </a:prstGeom>
        </p:spPr>
      </p:pic>
      <p:pic>
        <p:nvPicPr>
          <p:cNvPr id="1026" name="Picture 2" descr="http://www.heritage-history.com/books/rowbotham/scientists/zpage028.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1781" y="2764025"/>
            <a:ext cx="2871787" cy="40492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5"/>
          <a:stretch>
            <a:fillRect/>
          </a:stretch>
        </p:blipFill>
        <p:spPr>
          <a:xfrm>
            <a:off x="7486663" y="2764025"/>
            <a:ext cx="4227356" cy="3947247"/>
          </a:xfrm>
          <a:prstGeom prst="rect">
            <a:avLst/>
          </a:prstGeom>
        </p:spPr>
      </p:pic>
      <p:sp>
        <p:nvSpPr>
          <p:cNvPr id="11" name="Content Placeholder 2"/>
          <p:cNvSpPr txBox="1">
            <a:spLocks/>
          </p:cNvSpPr>
          <p:nvPr/>
        </p:nvSpPr>
        <p:spPr>
          <a:xfrm>
            <a:off x="3924732" y="1133642"/>
            <a:ext cx="3144981" cy="1630341"/>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THE HEAVIER OBJECTS FALL TO </a:t>
            </a:r>
            <a:r>
              <a:rPr lang="en-CA" b="1" dirty="0" smtClean="0">
                <a:latin typeface="Agency FB" panose="020B0503020202020204" pitchFamily="34" charset="0"/>
              </a:rPr>
              <a:t>THEGROUND </a:t>
            </a:r>
            <a:r>
              <a:rPr lang="en-CA" b="1" dirty="0">
                <a:latin typeface="Agency FB" panose="020B0503020202020204" pitchFamily="34" charset="0"/>
              </a:rPr>
              <a:t>FASTER </a:t>
            </a:r>
            <a:r>
              <a:rPr lang="en-CA" b="1" dirty="0" smtClean="0">
                <a:latin typeface="Agency FB" panose="020B0503020202020204" pitchFamily="34" charset="0"/>
              </a:rPr>
              <a:t>THAN THE </a:t>
            </a:r>
            <a:r>
              <a:rPr lang="en-CA" b="1" dirty="0">
                <a:latin typeface="Agency FB" panose="020B0503020202020204" pitchFamily="34" charset="0"/>
              </a:rPr>
              <a:t>LIGHTER ONES</a:t>
            </a:r>
          </a:p>
        </p:txBody>
      </p:sp>
      <p:sp>
        <p:nvSpPr>
          <p:cNvPr id="12" name="Content Placeholder 2"/>
          <p:cNvSpPr txBox="1">
            <a:spLocks/>
          </p:cNvSpPr>
          <p:nvPr/>
        </p:nvSpPr>
        <p:spPr>
          <a:xfrm>
            <a:off x="8297152" y="1353150"/>
            <a:ext cx="3144981" cy="932853"/>
          </a:xfrm>
          <a:prstGeom prst="rect">
            <a:avLst/>
          </a:prstGeom>
          <a:solidFill>
            <a:srgbClr val="FF99FF"/>
          </a:solidFill>
          <a:ln>
            <a:solidFill>
              <a:schemeClr val="accent4">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CHILDREN’S VACCINES CAUSE AUTISM</a:t>
            </a:r>
          </a:p>
        </p:txBody>
      </p:sp>
      <p:sp>
        <p:nvSpPr>
          <p:cNvPr id="13" name="Content Placeholder 2"/>
          <p:cNvSpPr>
            <a:spLocks noGrp="1"/>
          </p:cNvSpPr>
          <p:nvPr>
            <p:ph idx="1"/>
          </p:nvPr>
        </p:nvSpPr>
        <p:spPr>
          <a:xfrm>
            <a:off x="90920" y="1133641"/>
            <a:ext cx="3144981" cy="1371866"/>
          </a:xfrm>
          <a:solidFill>
            <a:srgbClr val="00B0F0"/>
          </a:solidFill>
        </p:spPr>
        <p:txBody>
          <a:bodyPr>
            <a:noAutofit/>
          </a:bodyPr>
          <a:lstStyle/>
          <a:p>
            <a:pPr marL="0" indent="0" algn="ctr">
              <a:buNone/>
            </a:pPr>
            <a:r>
              <a:rPr lang="en-CA" b="1" dirty="0" smtClean="0">
                <a:solidFill>
                  <a:schemeClr val="tx1"/>
                </a:solidFill>
                <a:latin typeface="Agency FB" panose="020B0503020202020204" pitchFamily="34" charset="0"/>
              </a:rPr>
              <a:t>THE MORE YOU SHAVE YOUR HAIR,THE MORE HAIR  WILL APPEAR</a:t>
            </a:r>
            <a:endParaRPr lang="en-CA" b="1" dirty="0">
              <a:solidFill>
                <a:schemeClr val="tx1"/>
              </a:solidFill>
              <a:latin typeface="Agency FB" panose="020B0503020202020204" pitchFamily="34" charset="0"/>
            </a:endParaRPr>
          </a:p>
        </p:txBody>
      </p:sp>
    </p:spTree>
    <p:extLst>
      <p:ext uri="{BB962C8B-B14F-4D97-AF65-F5344CB8AC3E}">
        <p14:creationId xmlns:p14="http://schemas.microsoft.com/office/powerpoint/2010/main" xmlns="" val="2588360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0706"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7880707" name="Rectangle 3"/>
          <p:cNvSpPr>
            <a:spLocks noGrp="1" noChangeArrowheads="1"/>
          </p:cNvSpPr>
          <p:nvPr>
            <p:ph type="body" idx="1"/>
          </p:nvPr>
        </p:nvSpPr>
        <p:spPr>
          <a:xfrm>
            <a:off x="1981200" y="5562645"/>
            <a:ext cx="8229600" cy="568325"/>
          </a:xfrm>
        </p:spPr>
        <p:txBody>
          <a:bodyPr/>
          <a:lstStyle/>
          <a:p>
            <a:pPr eaLnBrk="1" hangingPunct="1">
              <a:lnSpc>
                <a:spcPct val="90000"/>
              </a:lnSpc>
              <a:defRPr/>
            </a:pPr>
            <a:endParaRPr lang="en-US" smtClean="0">
              <a:solidFill>
                <a:schemeClr val="bg1"/>
              </a:solidFill>
            </a:endParaRPr>
          </a:p>
        </p:txBody>
      </p:sp>
      <p:sp>
        <p:nvSpPr>
          <p:cNvPr id="926724"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6725"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26726"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6727"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26728"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6729" name="Text Box 9"/>
          <p:cNvSpPr txBox="1">
            <a:spLocks noChangeArrowheads="1"/>
          </p:cNvSpPr>
          <p:nvPr/>
        </p:nvSpPr>
        <p:spPr bwMode="auto">
          <a:xfrm>
            <a:off x="6477003" y="990645"/>
            <a:ext cx="1866900" cy="1015663"/>
          </a:xfrm>
          <a:prstGeom prst="rect">
            <a:avLst/>
          </a:prstGeom>
          <a:solidFill>
            <a:schemeClr val="tx1"/>
          </a:solidFill>
          <a:ln w="9525">
            <a:solidFill>
              <a:schemeClr val="accent2"/>
            </a:solidFill>
            <a:miter lim="800000"/>
            <a:headEnd/>
            <a:tailEnd/>
          </a:ln>
        </p:spPr>
        <p:txBody>
          <a:bodyPr wrap="square">
            <a:spAutoFit/>
          </a:bodyPr>
          <a:lstStyle/>
          <a:p>
            <a:pPr defTabSz="914400" fontAlgn="base">
              <a:spcBef>
                <a:spcPct val="50000"/>
              </a:spcBef>
              <a:spcAft>
                <a:spcPct val="0"/>
              </a:spcAft>
            </a:pPr>
            <a:r>
              <a:rPr lang="en-US" sz="2400">
                <a:solidFill>
                  <a:srgbClr val="FFFFFF"/>
                </a:solidFill>
              </a:rPr>
              <a:t>Form a </a:t>
            </a:r>
          </a:p>
          <a:p>
            <a:pPr defTabSz="914400" fontAlgn="base">
              <a:spcBef>
                <a:spcPct val="50000"/>
              </a:spcBef>
              <a:spcAft>
                <a:spcPct val="0"/>
              </a:spcAft>
            </a:pPr>
            <a:r>
              <a:rPr lang="en-US" sz="2400">
                <a:solidFill>
                  <a:srgbClr val="FFFFFF"/>
                </a:solidFill>
              </a:rPr>
              <a:t>Hypothesis</a:t>
            </a:r>
          </a:p>
        </p:txBody>
      </p:sp>
      <p:sp>
        <p:nvSpPr>
          <p:cNvPr id="926730"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6731"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26732"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6733"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26734"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6735"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26736"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6737" name="Rectangle 20"/>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3783233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1730"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7881731" name="Rectangle 3"/>
          <p:cNvSpPr>
            <a:spLocks noGrp="1" noChangeArrowheads="1"/>
          </p:cNvSpPr>
          <p:nvPr>
            <p:ph type="body" idx="1"/>
          </p:nvPr>
        </p:nvSpPr>
        <p:spPr>
          <a:xfrm>
            <a:off x="1981200" y="5562645"/>
            <a:ext cx="8229600" cy="568325"/>
          </a:xfrm>
        </p:spPr>
        <p:txBody>
          <a:bodyPr/>
          <a:lstStyle/>
          <a:p>
            <a:pPr eaLnBrk="1" hangingPunct="1">
              <a:lnSpc>
                <a:spcPct val="90000"/>
              </a:lnSpc>
              <a:defRPr/>
            </a:pPr>
            <a:endParaRPr lang="en-US" smtClean="0">
              <a:solidFill>
                <a:schemeClr val="bg1"/>
              </a:solidFill>
            </a:endParaRPr>
          </a:p>
        </p:txBody>
      </p:sp>
      <p:sp>
        <p:nvSpPr>
          <p:cNvPr id="927748"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7749"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27750"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7751"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27752"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53" name="Text Box 9"/>
          <p:cNvSpPr txBox="1">
            <a:spLocks noChangeArrowheads="1"/>
          </p:cNvSpPr>
          <p:nvPr/>
        </p:nvSpPr>
        <p:spPr bwMode="auto">
          <a:xfrm>
            <a:off x="6477003" y="990645"/>
            <a:ext cx="1866900" cy="1015663"/>
          </a:xfrm>
          <a:prstGeom prst="rect">
            <a:avLst/>
          </a:prstGeom>
          <a:solidFill>
            <a:schemeClr val="tx1"/>
          </a:solidFill>
          <a:ln w="9525">
            <a:solidFill>
              <a:schemeClr val="accent2"/>
            </a:solidFill>
            <a:miter lim="800000"/>
            <a:headEnd/>
            <a:tailEnd/>
          </a:ln>
        </p:spPr>
        <p:txBody>
          <a:bodyPr wrap="square">
            <a:spAutoFit/>
          </a:bodyPr>
          <a:lstStyle/>
          <a:p>
            <a:pPr defTabSz="914400" fontAlgn="base">
              <a:spcBef>
                <a:spcPct val="50000"/>
              </a:spcBef>
              <a:spcAft>
                <a:spcPct val="0"/>
              </a:spcAft>
            </a:pPr>
            <a:r>
              <a:rPr lang="en-US" sz="2400" dirty="0">
                <a:solidFill>
                  <a:srgbClr val="FFFFFF"/>
                </a:solidFill>
              </a:rPr>
              <a:t>Form a </a:t>
            </a:r>
          </a:p>
          <a:p>
            <a:pPr defTabSz="914400" fontAlgn="base">
              <a:spcBef>
                <a:spcPct val="50000"/>
              </a:spcBef>
              <a:spcAft>
                <a:spcPct val="0"/>
              </a:spcAft>
            </a:pPr>
            <a:r>
              <a:rPr lang="en-US" sz="2400" dirty="0">
                <a:solidFill>
                  <a:srgbClr val="FFFFFF"/>
                </a:solidFill>
              </a:rPr>
              <a:t>Hypothesis</a:t>
            </a:r>
          </a:p>
        </p:txBody>
      </p:sp>
      <p:sp>
        <p:nvSpPr>
          <p:cNvPr id="927754"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55"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27756"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57"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27758"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59"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27760"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61"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ndParaRPr>
          </a:p>
        </p:txBody>
      </p:sp>
      <p:sp>
        <p:nvSpPr>
          <p:cNvPr id="927762"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27763"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64"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7765" name="Rectangle 24"/>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31665710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2754"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28772"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8773"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28774"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8775"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28776"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77"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28778"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79"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28780"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81"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28782"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83"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28784"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85"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ndParaRPr>
          </a:p>
        </p:txBody>
      </p:sp>
      <p:sp>
        <p:nvSpPr>
          <p:cNvPr id="928786"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28787"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88"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89"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28790"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8791" name="Rectangle 26"/>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4135565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2994"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29796"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9797"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29798"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29799"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29800"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01"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29802"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03"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 new</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29804"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05"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29806"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07"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29808"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09"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endParaRPr lang="en-US" sz="2400">
              <a:solidFill>
                <a:srgbClr val="FFFFFF"/>
              </a:solidFill>
            </a:endParaRPr>
          </a:p>
        </p:txBody>
      </p:sp>
      <p:sp>
        <p:nvSpPr>
          <p:cNvPr id="929810"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29811"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12"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13"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29814"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15" name="Line 23"/>
          <p:cNvSpPr>
            <a:spLocks noChangeShapeType="1"/>
          </p:cNvSpPr>
          <p:nvPr/>
        </p:nvSpPr>
        <p:spPr bwMode="auto">
          <a:xfrm flipV="1">
            <a:off x="4953000" y="3657600"/>
            <a:ext cx="22860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29816" name="Rectangle 27"/>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32864039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826"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0820"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0821"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0822"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0823"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30824"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25"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0826"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27"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0828"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29"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0830"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31"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0832"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33"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0834"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0835"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36"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37"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0838"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0839" name="Rectangle 26"/>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35927737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02"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1844"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1845"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1846"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1847"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31848"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49"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1850"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51"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1852"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53"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1854"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55"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1856"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57"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1858"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1859"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60"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61"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1862"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63" name="Rectangle 23"/>
          <p:cNvSpPr>
            <a:spLocks noChangeArrowheads="1"/>
          </p:cNvSpPr>
          <p:nvPr/>
        </p:nvSpPr>
        <p:spPr bwMode="auto">
          <a:xfrm>
            <a:off x="1752600" y="5029200"/>
            <a:ext cx="1676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Repeat </a:t>
            </a:r>
          </a:p>
          <a:p>
            <a:pPr algn="ctr" defTabSz="914400" fontAlgn="base">
              <a:spcBef>
                <a:spcPct val="0"/>
              </a:spcBef>
              <a:spcAft>
                <a:spcPct val="0"/>
              </a:spcAft>
            </a:pPr>
            <a:r>
              <a:rPr lang="en-US" sz="2400">
                <a:solidFill>
                  <a:srgbClr val="FFFFFF"/>
                </a:solidFill>
              </a:rPr>
              <a:t>experiment</a:t>
            </a:r>
          </a:p>
        </p:txBody>
      </p:sp>
      <p:sp>
        <p:nvSpPr>
          <p:cNvPr id="931864" name="Line 24"/>
          <p:cNvSpPr>
            <a:spLocks noChangeShapeType="1"/>
          </p:cNvSpPr>
          <p:nvPr/>
        </p:nvSpPr>
        <p:spPr bwMode="auto">
          <a:xfrm>
            <a:off x="2362200" y="4572000"/>
            <a:ext cx="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1865" name="Rectangle 28"/>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14151940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3778"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2868"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2869"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2870"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2871"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32872"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73"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2874"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75"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2876"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77"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2878"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79"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2880"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81"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2882"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2883"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84"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85"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2886"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87" name="Rectangle 23"/>
          <p:cNvSpPr>
            <a:spLocks noChangeArrowheads="1"/>
          </p:cNvSpPr>
          <p:nvPr/>
        </p:nvSpPr>
        <p:spPr bwMode="auto">
          <a:xfrm>
            <a:off x="1752600" y="5029200"/>
            <a:ext cx="1676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Repeat </a:t>
            </a:r>
          </a:p>
          <a:p>
            <a:pPr algn="ctr" defTabSz="914400" fontAlgn="base">
              <a:spcBef>
                <a:spcPct val="0"/>
              </a:spcBef>
              <a:spcAft>
                <a:spcPct val="0"/>
              </a:spcAft>
            </a:pPr>
            <a:r>
              <a:rPr lang="en-US" sz="2400">
                <a:solidFill>
                  <a:srgbClr val="FFFFFF"/>
                </a:solidFill>
              </a:rPr>
              <a:t>experiment</a:t>
            </a:r>
          </a:p>
        </p:txBody>
      </p:sp>
      <p:sp>
        <p:nvSpPr>
          <p:cNvPr id="932888" name="Line 24"/>
          <p:cNvSpPr>
            <a:spLocks noChangeShapeType="1"/>
          </p:cNvSpPr>
          <p:nvPr/>
        </p:nvSpPr>
        <p:spPr bwMode="auto">
          <a:xfrm flipH="1">
            <a:off x="1524000" y="5410200"/>
            <a:ext cx="228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2889" name="Line 25"/>
          <p:cNvSpPr>
            <a:spLocks noChangeShapeType="1"/>
          </p:cNvSpPr>
          <p:nvPr/>
        </p:nvSpPr>
        <p:spPr bwMode="auto">
          <a:xfrm flipV="1">
            <a:off x="1524000" y="2209800"/>
            <a:ext cx="0" cy="32004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2890" name="Line 26"/>
          <p:cNvSpPr>
            <a:spLocks noChangeShapeType="1"/>
          </p:cNvSpPr>
          <p:nvPr/>
        </p:nvSpPr>
        <p:spPr bwMode="auto">
          <a:xfrm>
            <a:off x="1524000" y="2209800"/>
            <a:ext cx="990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2891" name="Line 27"/>
          <p:cNvSpPr>
            <a:spLocks noChangeShapeType="1"/>
          </p:cNvSpPr>
          <p:nvPr/>
        </p:nvSpPr>
        <p:spPr bwMode="auto">
          <a:xfrm>
            <a:off x="2514600" y="2209800"/>
            <a:ext cx="0" cy="3810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92" name="Line 28"/>
          <p:cNvSpPr>
            <a:spLocks noChangeShapeType="1"/>
          </p:cNvSpPr>
          <p:nvPr/>
        </p:nvSpPr>
        <p:spPr bwMode="auto">
          <a:xfrm>
            <a:off x="2438400" y="4572000"/>
            <a:ext cx="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2893" name="Rectangle 32"/>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2778689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850"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3892"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3893"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3894"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3895"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Collect background information</a:t>
            </a:r>
          </a:p>
        </p:txBody>
      </p:sp>
      <p:sp>
        <p:nvSpPr>
          <p:cNvPr id="933896"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897"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3898"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899"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3900"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01"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3902"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03"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3904"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05"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3906"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3907"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08"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09"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3910"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11" name="Rectangle 23"/>
          <p:cNvSpPr>
            <a:spLocks noChangeArrowheads="1"/>
          </p:cNvSpPr>
          <p:nvPr/>
        </p:nvSpPr>
        <p:spPr bwMode="auto">
          <a:xfrm>
            <a:off x="1752600" y="5029200"/>
            <a:ext cx="1676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Repeat </a:t>
            </a:r>
          </a:p>
          <a:p>
            <a:pPr algn="ctr" defTabSz="914400" fontAlgn="base">
              <a:spcBef>
                <a:spcPct val="0"/>
              </a:spcBef>
              <a:spcAft>
                <a:spcPct val="0"/>
              </a:spcAft>
            </a:pPr>
            <a:r>
              <a:rPr lang="en-US" sz="2400">
                <a:solidFill>
                  <a:srgbClr val="FFFFFF"/>
                </a:solidFill>
              </a:rPr>
              <a:t>experiment</a:t>
            </a:r>
          </a:p>
        </p:txBody>
      </p:sp>
      <p:sp>
        <p:nvSpPr>
          <p:cNvPr id="933912" name="Line 24"/>
          <p:cNvSpPr>
            <a:spLocks noChangeShapeType="1"/>
          </p:cNvSpPr>
          <p:nvPr/>
        </p:nvSpPr>
        <p:spPr bwMode="auto">
          <a:xfrm flipH="1">
            <a:off x="1524000" y="5410200"/>
            <a:ext cx="228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3913" name="Line 25"/>
          <p:cNvSpPr>
            <a:spLocks noChangeShapeType="1"/>
          </p:cNvSpPr>
          <p:nvPr/>
        </p:nvSpPr>
        <p:spPr bwMode="auto">
          <a:xfrm flipV="1">
            <a:off x="1524000" y="2209800"/>
            <a:ext cx="0" cy="32004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3914" name="Line 26"/>
          <p:cNvSpPr>
            <a:spLocks noChangeShapeType="1"/>
          </p:cNvSpPr>
          <p:nvPr/>
        </p:nvSpPr>
        <p:spPr bwMode="auto">
          <a:xfrm>
            <a:off x="1524000" y="2209800"/>
            <a:ext cx="990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3915" name="Line 27"/>
          <p:cNvSpPr>
            <a:spLocks noChangeShapeType="1"/>
          </p:cNvSpPr>
          <p:nvPr/>
        </p:nvSpPr>
        <p:spPr bwMode="auto">
          <a:xfrm>
            <a:off x="2514600" y="2209800"/>
            <a:ext cx="0" cy="3810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16" name="Line 28"/>
          <p:cNvSpPr>
            <a:spLocks noChangeShapeType="1"/>
          </p:cNvSpPr>
          <p:nvPr/>
        </p:nvSpPr>
        <p:spPr bwMode="auto">
          <a:xfrm>
            <a:off x="2438400" y="4572000"/>
            <a:ext cx="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17" name="Rectangle 29"/>
          <p:cNvSpPr>
            <a:spLocks noChangeArrowheads="1"/>
          </p:cNvSpPr>
          <p:nvPr/>
        </p:nvSpPr>
        <p:spPr bwMode="auto">
          <a:xfrm>
            <a:off x="3962400" y="5029200"/>
            <a:ext cx="2438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Do something </a:t>
            </a:r>
          </a:p>
          <a:p>
            <a:pPr algn="ctr" defTabSz="914400" fontAlgn="base">
              <a:spcBef>
                <a:spcPct val="0"/>
              </a:spcBef>
              <a:spcAft>
                <a:spcPct val="0"/>
              </a:spcAft>
            </a:pPr>
            <a:r>
              <a:rPr lang="en-US" sz="2400">
                <a:solidFill>
                  <a:srgbClr val="FFFFFF"/>
                </a:solidFill>
              </a:rPr>
              <a:t>With the findings.</a:t>
            </a:r>
          </a:p>
        </p:txBody>
      </p:sp>
      <p:sp>
        <p:nvSpPr>
          <p:cNvPr id="933918" name="Line 30"/>
          <p:cNvSpPr>
            <a:spLocks noChangeShapeType="1"/>
          </p:cNvSpPr>
          <p:nvPr/>
        </p:nvSpPr>
        <p:spPr bwMode="auto">
          <a:xfrm>
            <a:off x="3429000" y="5410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3919" name="Rectangle 34"/>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2494842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7874"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4916"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4917"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4918"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4919"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Add to background information</a:t>
            </a:r>
          </a:p>
        </p:txBody>
      </p:sp>
      <p:sp>
        <p:nvSpPr>
          <p:cNvPr id="934920"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21"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4922"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23"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4924"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25"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4926"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27"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4928"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29"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4930"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4931"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32"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33"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4934"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35" name="Rectangle 23"/>
          <p:cNvSpPr>
            <a:spLocks noChangeArrowheads="1"/>
          </p:cNvSpPr>
          <p:nvPr/>
        </p:nvSpPr>
        <p:spPr bwMode="auto">
          <a:xfrm>
            <a:off x="1752600" y="5029200"/>
            <a:ext cx="1676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Repeat </a:t>
            </a:r>
          </a:p>
          <a:p>
            <a:pPr algn="ctr" defTabSz="914400" fontAlgn="base">
              <a:spcBef>
                <a:spcPct val="0"/>
              </a:spcBef>
              <a:spcAft>
                <a:spcPct val="0"/>
              </a:spcAft>
            </a:pPr>
            <a:r>
              <a:rPr lang="en-US" sz="2400">
                <a:solidFill>
                  <a:srgbClr val="FFFFFF"/>
                </a:solidFill>
              </a:rPr>
              <a:t>experiment</a:t>
            </a:r>
          </a:p>
        </p:txBody>
      </p:sp>
      <p:sp>
        <p:nvSpPr>
          <p:cNvPr id="934936" name="Line 24"/>
          <p:cNvSpPr>
            <a:spLocks noChangeShapeType="1"/>
          </p:cNvSpPr>
          <p:nvPr/>
        </p:nvSpPr>
        <p:spPr bwMode="auto">
          <a:xfrm flipH="1">
            <a:off x="1524000" y="5410200"/>
            <a:ext cx="228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4937" name="Line 25"/>
          <p:cNvSpPr>
            <a:spLocks noChangeShapeType="1"/>
          </p:cNvSpPr>
          <p:nvPr/>
        </p:nvSpPr>
        <p:spPr bwMode="auto">
          <a:xfrm flipV="1">
            <a:off x="1524000" y="2209800"/>
            <a:ext cx="0" cy="32004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4938" name="Line 26"/>
          <p:cNvSpPr>
            <a:spLocks noChangeShapeType="1"/>
          </p:cNvSpPr>
          <p:nvPr/>
        </p:nvSpPr>
        <p:spPr bwMode="auto">
          <a:xfrm>
            <a:off x="1524000" y="2209800"/>
            <a:ext cx="990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4939" name="Line 27"/>
          <p:cNvSpPr>
            <a:spLocks noChangeShapeType="1"/>
          </p:cNvSpPr>
          <p:nvPr/>
        </p:nvSpPr>
        <p:spPr bwMode="auto">
          <a:xfrm>
            <a:off x="2514600" y="2209800"/>
            <a:ext cx="0" cy="3810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40" name="Line 28"/>
          <p:cNvSpPr>
            <a:spLocks noChangeShapeType="1"/>
          </p:cNvSpPr>
          <p:nvPr/>
        </p:nvSpPr>
        <p:spPr bwMode="auto">
          <a:xfrm>
            <a:off x="2438400" y="4572000"/>
            <a:ext cx="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41" name="Rectangle 29"/>
          <p:cNvSpPr>
            <a:spLocks noChangeArrowheads="1"/>
          </p:cNvSpPr>
          <p:nvPr/>
        </p:nvSpPr>
        <p:spPr bwMode="auto">
          <a:xfrm>
            <a:off x="3962400" y="5029200"/>
            <a:ext cx="2438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Do something </a:t>
            </a:r>
          </a:p>
          <a:p>
            <a:pPr algn="ctr" defTabSz="914400" fontAlgn="base">
              <a:spcBef>
                <a:spcPct val="0"/>
              </a:spcBef>
              <a:spcAft>
                <a:spcPct val="0"/>
              </a:spcAft>
            </a:pPr>
            <a:r>
              <a:rPr lang="en-US" sz="2400">
                <a:solidFill>
                  <a:srgbClr val="FFFFFF"/>
                </a:solidFill>
              </a:rPr>
              <a:t>With the findings.</a:t>
            </a:r>
          </a:p>
        </p:txBody>
      </p:sp>
      <p:sp>
        <p:nvSpPr>
          <p:cNvPr id="934942" name="Line 30"/>
          <p:cNvSpPr>
            <a:spLocks noChangeShapeType="1"/>
          </p:cNvSpPr>
          <p:nvPr/>
        </p:nvSpPr>
        <p:spPr bwMode="auto">
          <a:xfrm>
            <a:off x="3429000" y="5410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43" name="Line 32"/>
          <p:cNvSpPr>
            <a:spLocks noChangeShapeType="1"/>
          </p:cNvSpPr>
          <p:nvPr/>
        </p:nvSpPr>
        <p:spPr bwMode="auto">
          <a:xfrm flipH="1" flipV="1">
            <a:off x="5562600" y="3505200"/>
            <a:ext cx="533400" cy="15240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4944" name="Line 33"/>
          <p:cNvSpPr>
            <a:spLocks noChangeShapeType="1"/>
          </p:cNvSpPr>
          <p:nvPr/>
        </p:nvSpPr>
        <p:spPr bwMode="auto">
          <a:xfrm flipH="1" flipV="1">
            <a:off x="5029200" y="2209800"/>
            <a:ext cx="304800" cy="6858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4945" name="Rectangle 36"/>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28676534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8898" name="Rectangle 2"/>
          <p:cNvSpPr>
            <a:spLocks noGrp="1" noChangeArrowheads="1"/>
          </p:cNvSpPr>
          <p:nvPr>
            <p:ph type="title"/>
          </p:nvPr>
        </p:nvSpPr>
        <p:spPr/>
        <p:txBody>
          <a:bodyPr/>
          <a:lstStyle/>
          <a:p>
            <a:pPr eaLnBrk="1" hangingPunct="1">
              <a:defRPr/>
            </a:pPr>
            <a:endParaRPr lang="en-US" smtClean="0">
              <a:solidFill>
                <a:schemeClr val="bg1"/>
              </a:solidFill>
            </a:endParaRPr>
          </a:p>
        </p:txBody>
      </p:sp>
      <p:sp>
        <p:nvSpPr>
          <p:cNvPr id="935940" name="Rectangle 4"/>
          <p:cNvSpPr>
            <a:spLocks noChangeArrowheads="1"/>
          </p:cNvSpPr>
          <p:nvPr/>
        </p:nvSpPr>
        <p:spPr bwMode="auto">
          <a:xfrm>
            <a:off x="1905000" y="457200"/>
            <a:ext cx="1524000" cy="5334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5941" name="Text Box 5"/>
          <p:cNvSpPr txBox="1">
            <a:spLocks noChangeArrowheads="1"/>
          </p:cNvSpPr>
          <p:nvPr/>
        </p:nvSpPr>
        <p:spPr bwMode="auto">
          <a:xfrm>
            <a:off x="1981200" y="457200"/>
            <a:ext cx="2057400" cy="457200"/>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Observe</a:t>
            </a:r>
          </a:p>
        </p:txBody>
      </p:sp>
      <p:sp>
        <p:nvSpPr>
          <p:cNvPr id="935942" name="Rectangle 6"/>
          <p:cNvSpPr>
            <a:spLocks noChangeArrowheads="1"/>
          </p:cNvSpPr>
          <p:nvPr/>
        </p:nvSpPr>
        <p:spPr bwMode="auto">
          <a:xfrm>
            <a:off x="3886200" y="838200"/>
            <a:ext cx="1981200" cy="1371600"/>
          </a:xfrm>
          <a:prstGeom prst="rect">
            <a:avLst/>
          </a:prstGeom>
          <a:solidFill>
            <a:schemeClr val="tx1"/>
          </a:solidFill>
          <a:ln w="9525">
            <a:solidFill>
              <a:schemeClr val="accent2"/>
            </a:solidFill>
            <a:miter lim="800000"/>
            <a:headEnd/>
            <a:tailEnd/>
          </a:ln>
        </p:spPr>
        <p:txBody>
          <a:bodyPr wrap="none" anchor="ctr"/>
          <a:lstStyle/>
          <a:p>
            <a:pPr defTabSz="914400" fontAlgn="base">
              <a:spcBef>
                <a:spcPct val="0"/>
              </a:spcBef>
              <a:spcAft>
                <a:spcPct val="0"/>
              </a:spcAft>
            </a:pPr>
            <a:endParaRPr lang="en-US">
              <a:solidFill>
                <a:srgbClr val="FFFFFF"/>
              </a:solidFill>
            </a:endParaRPr>
          </a:p>
        </p:txBody>
      </p:sp>
      <p:sp>
        <p:nvSpPr>
          <p:cNvPr id="935943" name="Text Box 7"/>
          <p:cNvSpPr txBox="1">
            <a:spLocks noChangeArrowheads="1"/>
          </p:cNvSpPr>
          <p:nvPr/>
        </p:nvSpPr>
        <p:spPr bwMode="auto">
          <a:xfrm>
            <a:off x="3962400" y="914423"/>
            <a:ext cx="1828800" cy="1200329"/>
          </a:xfrm>
          <a:prstGeom prst="rect">
            <a:avLst/>
          </a:prstGeom>
          <a:noFill/>
          <a:ln w="9525">
            <a:noFill/>
            <a:miter lim="800000"/>
            <a:headEnd/>
            <a:tailEnd/>
          </a:ln>
        </p:spPr>
        <p:txBody>
          <a:bodyPr>
            <a:spAutoFit/>
          </a:bodyPr>
          <a:lstStyle/>
          <a:p>
            <a:pPr defTabSz="914400" fontAlgn="base">
              <a:spcBef>
                <a:spcPct val="50000"/>
              </a:spcBef>
              <a:spcAft>
                <a:spcPct val="0"/>
              </a:spcAft>
            </a:pPr>
            <a:r>
              <a:rPr lang="en-US" sz="2400">
                <a:solidFill>
                  <a:srgbClr val="FFFFFF"/>
                </a:solidFill>
              </a:rPr>
              <a:t>Add to background information</a:t>
            </a:r>
          </a:p>
        </p:txBody>
      </p:sp>
      <p:sp>
        <p:nvSpPr>
          <p:cNvPr id="935944" name="Line 8"/>
          <p:cNvSpPr>
            <a:spLocks noChangeShapeType="1"/>
          </p:cNvSpPr>
          <p:nvPr/>
        </p:nvSpPr>
        <p:spPr bwMode="auto">
          <a:xfrm>
            <a:off x="3429000" y="990600"/>
            <a:ext cx="457200" cy="152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45" name="Text Box 9"/>
          <p:cNvSpPr txBox="1">
            <a:spLocks noChangeArrowheads="1"/>
          </p:cNvSpPr>
          <p:nvPr/>
        </p:nvSpPr>
        <p:spPr bwMode="auto">
          <a:xfrm>
            <a:off x="6477000" y="990623"/>
            <a:ext cx="2133600" cy="1015663"/>
          </a:xfrm>
          <a:prstGeom prst="rect">
            <a:avLst/>
          </a:prstGeom>
          <a:solidFill>
            <a:schemeClr val="tx1"/>
          </a:solidFill>
          <a:ln w="9525">
            <a:solidFill>
              <a:schemeClr val="accent2"/>
            </a:solidFill>
            <a:miter lim="800000"/>
            <a:headEnd/>
            <a:tailEnd/>
          </a:ln>
        </p:spPr>
        <p:txBody>
          <a:bodyPr>
            <a:spAutoFit/>
          </a:bodyPr>
          <a:lstStyle/>
          <a:p>
            <a:pPr defTabSz="914400" fontAlgn="base">
              <a:spcBef>
                <a:spcPct val="50000"/>
              </a:spcBef>
              <a:spcAft>
                <a:spcPct val="0"/>
              </a:spcAft>
            </a:pPr>
            <a:r>
              <a:rPr lang="en-US" sz="2400">
                <a:solidFill>
                  <a:srgbClr val="FFFFFF"/>
                </a:solidFill>
              </a:rPr>
              <a:t>Form a new </a:t>
            </a:r>
          </a:p>
          <a:p>
            <a:pPr defTabSz="914400" fontAlgn="base">
              <a:spcBef>
                <a:spcPct val="50000"/>
              </a:spcBef>
              <a:spcAft>
                <a:spcPct val="0"/>
              </a:spcAft>
            </a:pPr>
            <a:r>
              <a:rPr lang="en-US" sz="2400">
                <a:solidFill>
                  <a:srgbClr val="FFFFFF"/>
                </a:solidFill>
              </a:rPr>
              <a:t>Hypothesis</a:t>
            </a:r>
          </a:p>
        </p:txBody>
      </p:sp>
      <p:sp>
        <p:nvSpPr>
          <p:cNvPr id="935946" name="Line 10"/>
          <p:cNvSpPr>
            <a:spLocks noChangeShapeType="1"/>
          </p:cNvSpPr>
          <p:nvPr/>
        </p:nvSpPr>
        <p:spPr bwMode="auto">
          <a:xfrm>
            <a:off x="5943600" y="1371600"/>
            <a:ext cx="6096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47" name="Rectangle 11"/>
          <p:cNvSpPr>
            <a:spLocks noChangeArrowheads="1"/>
          </p:cNvSpPr>
          <p:nvPr/>
        </p:nvSpPr>
        <p:spPr bwMode="auto">
          <a:xfrm>
            <a:off x="7315200" y="2438400"/>
            <a:ext cx="2971800" cy="1676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Create an</a:t>
            </a:r>
          </a:p>
          <a:p>
            <a:pPr algn="ctr" defTabSz="914400" fontAlgn="base">
              <a:spcBef>
                <a:spcPct val="0"/>
              </a:spcBef>
              <a:spcAft>
                <a:spcPct val="0"/>
              </a:spcAft>
            </a:pPr>
            <a:r>
              <a:rPr lang="en-US" sz="2400">
                <a:solidFill>
                  <a:srgbClr val="FFFFFF"/>
                </a:solidFill>
              </a:rPr>
              <a:t>experiment with a</a:t>
            </a:r>
          </a:p>
          <a:p>
            <a:pPr algn="ctr" defTabSz="914400" fontAlgn="base">
              <a:spcBef>
                <a:spcPct val="0"/>
              </a:spcBef>
              <a:spcAft>
                <a:spcPct val="0"/>
              </a:spcAft>
            </a:pPr>
            <a:r>
              <a:rPr lang="en-US" sz="2400">
                <a:solidFill>
                  <a:srgbClr val="FFFFFF"/>
                </a:solidFill>
              </a:rPr>
              <a:t> control group and </a:t>
            </a:r>
          </a:p>
          <a:p>
            <a:pPr algn="ctr" defTabSz="914400" fontAlgn="base">
              <a:spcBef>
                <a:spcPct val="0"/>
              </a:spcBef>
              <a:spcAft>
                <a:spcPct val="0"/>
              </a:spcAft>
            </a:pPr>
            <a:r>
              <a:rPr lang="en-US" sz="2400">
                <a:solidFill>
                  <a:srgbClr val="FFFFFF"/>
                </a:solidFill>
              </a:rPr>
              <a:t>experimental group.</a:t>
            </a:r>
          </a:p>
        </p:txBody>
      </p:sp>
      <p:sp>
        <p:nvSpPr>
          <p:cNvPr id="935948" name="Line 12"/>
          <p:cNvSpPr>
            <a:spLocks noChangeShapeType="1"/>
          </p:cNvSpPr>
          <p:nvPr/>
        </p:nvSpPr>
        <p:spPr bwMode="auto">
          <a:xfrm>
            <a:off x="8077200" y="1905000"/>
            <a:ext cx="53340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49" name="Rectangle 13"/>
          <p:cNvSpPr>
            <a:spLocks noChangeArrowheads="1"/>
          </p:cNvSpPr>
          <p:nvPr/>
        </p:nvSpPr>
        <p:spPr bwMode="auto">
          <a:xfrm>
            <a:off x="4724400" y="2895600"/>
            <a:ext cx="2057400" cy="6096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Collect data</a:t>
            </a:r>
          </a:p>
        </p:txBody>
      </p:sp>
      <p:sp>
        <p:nvSpPr>
          <p:cNvPr id="935950" name="Line 14"/>
          <p:cNvSpPr>
            <a:spLocks noChangeShapeType="1"/>
          </p:cNvSpPr>
          <p:nvPr/>
        </p:nvSpPr>
        <p:spPr bwMode="auto">
          <a:xfrm flipH="1">
            <a:off x="6781800" y="3124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51" name="Rectangle 15"/>
          <p:cNvSpPr>
            <a:spLocks noChangeArrowheads="1"/>
          </p:cNvSpPr>
          <p:nvPr/>
        </p:nvSpPr>
        <p:spPr bwMode="auto">
          <a:xfrm>
            <a:off x="1828800" y="2667000"/>
            <a:ext cx="2514600" cy="533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Analyze the data</a:t>
            </a:r>
          </a:p>
        </p:txBody>
      </p:sp>
      <p:sp>
        <p:nvSpPr>
          <p:cNvPr id="935952" name="Line 16"/>
          <p:cNvSpPr>
            <a:spLocks noChangeShapeType="1"/>
          </p:cNvSpPr>
          <p:nvPr/>
        </p:nvSpPr>
        <p:spPr bwMode="auto">
          <a:xfrm flipH="1" flipV="1">
            <a:off x="4419600" y="2971800"/>
            <a:ext cx="228600" cy="2286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53" name="Rectangle 17"/>
          <p:cNvSpPr>
            <a:spLocks noChangeArrowheads="1"/>
          </p:cNvSpPr>
          <p:nvPr/>
        </p:nvSpPr>
        <p:spPr bwMode="auto">
          <a:xfrm>
            <a:off x="1676400" y="3810000"/>
            <a:ext cx="15240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Support </a:t>
            </a:r>
          </a:p>
          <a:p>
            <a:pPr algn="ctr" defTabSz="914400" fontAlgn="base">
              <a:spcBef>
                <a:spcPct val="0"/>
              </a:spcBef>
              <a:spcAft>
                <a:spcPct val="0"/>
              </a:spcAft>
            </a:pPr>
            <a:r>
              <a:rPr lang="en-US" sz="2400">
                <a:solidFill>
                  <a:srgbClr val="FFFFFF"/>
                </a:solidFill>
              </a:rPr>
              <a:t>hypothesis</a:t>
            </a:r>
          </a:p>
        </p:txBody>
      </p:sp>
      <p:sp>
        <p:nvSpPr>
          <p:cNvPr id="935954" name="Rectangle 18"/>
          <p:cNvSpPr>
            <a:spLocks noChangeArrowheads="1"/>
          </p:cNvSpPr>
          <p:nvPr/>
        </p:nvSpPr>
        <p:spPr bwMode="auto">
          <a:xfrm>
            <a:off x="3352800" y="3810000"/>
            <a:ext cx="1600200" cy="7620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Reject </a:t>
            </a:r>
          </a:p>
          <a:p>
            <a:pPr algn="ctr" defTabSz="914400" fontAlgn="base">
              <a:spcBef>
                <a:spcPct val="0"/>
              </a:spcBef>
              <a:spcAft>
                <a:spcPct val="0"/>
              </a:spcAft>
            </a:pPr>
            <a:r>
              <a:rPr lang="en-US" sz="2400">
                <a:solidFill>
                  <a:srgbClr val="FFFFFF"/>
                </a:solidFill>
              </a:rPr>
              <a:t>hypothesis</a:t>
            </a:r>
          </a:p>
        </p:txBody>
      </p:sp>
      <p:sp>
        <p:nvSpPr>
          <p:cNvPr id="935955" name="Line 19"/>
          <p:cNvSpPr>
            <a:spLocks noChangeShapeType="1"/>
          </p:cNvSpPr>
          <p:nvPr/>
        </p:nvSpPr>
        <p:spPr bwMode="auto">
          <a:xfrm flipH="1">
            <a:off x="25146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56" name="Line 20"/>
          <p:cNvSpPr>
            <a:spLocks noChangeShapeType="1"/>
          </p:cNvSpPr>
          <p:nvPr/>
        </p:nvSpPr>
        <p:spPr bwMode="auto">
          <a:xfrm>
            <a:off x="3352800" y="3200400"/>
            <a:ext cx="45720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57" name="Line 21"/>
          <p:cNvSpPr>
            <a:spLocks noChangeShapeType="1"/>
          </p:cNvSpPr>
          <p:nvPr/>
        </p:nvSpPr>
        <p:spPr bwMode="auto">
          <a:xfrm flipV="1">
            <a:off x="4876800" y="3505200"/>
            <a:ext cx="381000" cy="3048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58" name="Line 22"/>
          <p:cNvSpPr>
            <a:spLocks noChangeShapeType="1"/>
          </p:cNvSpPr>
          <p:nvPr/>
        </p:nvSpPr>
        <p:spPr bwMode="auto">
          <a:xfrm flipV="1">
            <a:off x="5867400" y="1981200"/>
            <a:ext cx="914400" cy="914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59" name="Rectangle 23"/>
          <p:cNvSpPr>
            <a:spLocks noChangeArrowheads="1"/>
          </p:cNvSpPr>
          <p:nvPr/>
        </p:nvSpPr>
        <p:spPr bwMode="auto">
          <a:xfrm>
            <a:off x="1752600" y="5029200"/>
            <a:ext cx="1676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Repeat </a:t>
            </a:r>
          </a:p>
          <a:p>
            <a:pPr algn="ctr" defTabSz="914400" fontAlgn="base">
              <a:spcBef>
                <a:spcPct val="0"/>
              </a:spcBef>
              <a:spcAft>
                <a:spcPct val="0"/>
              </a:spcAft>
            </a:pPr>
            <a:r>
              <a:rPr lang="en-US" sz="2400">
                <a:solidFill>
                  <a:srgbClr val="FFFFFF"/>
                </a:solidFill>
              </a:rPr>
              <a:t>experiment</a:t>
            </a:r>
          </a:p>
        </p:txBody>
      </p:sp>
      <p:sp>
        <p:nvSpPr>
          <p:cNvPr id="935960" name="Line 24"/>
          <p:cNvSpPr>
            <a:spLocks noChangeShapeType="1"/>
          </p:cNvSpPr>
          <p:nvPr/>
        </p:nvSpPr>
        <p:spPr bwMode="auto">
          <a:xfrm flipH="1">
            <a:off x="1524000" y="5410200"/>
            <a:ext cx="228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61" name="Line 25"/>
          <p:cNvSpPr>
            <a:spLocks noChangeShapeType="1"/>
          </p:cNvSpPr>
          <p:nvPr/>
        </p:nvSpPr>
        <p:spPr bwMode="auto">
          <a:xfrm flipV="1">
            <a:off x="1524000" y="2209800"/>
            <a:ext cx="0" cy="32004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62" name="Line 26"/>
          <p:cNvSpPr>
            <a:spLocks noChangeShapeType="1"/>
          </p:cNvSpPr>
          <p:nvPr/>
        </p:nvSpPr>
        <p:spPr bwMode="auto">
          <a:xfrm>
            <a:off x="1524000" y="2209800"/>
            <a:ext cx="9906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63" name="Line 27"/>
          <p:cNvSpPr>
            <a:spLocks noChangeShapeType="1"/>
          </p:cNvSpPr>
          <p:nvPr/>
        </p:nvSpPr>
        <p:spPr bwMode="auto">
          <a:xfrm>
            <a:off x="2514600" y="2209800"/>
            <a:ext cx="0" cy="3810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64" name="Line 28"/>
          <p:cNvSpPr>
            <a:spLocks noChangeShapeType="1"/>
          </p:cNvSpPr>
          <p:nvPr/>
        </p:nvSpPr>
        <p:spPr bwMode="auto">
          <a:xfrm>
            <a:off x="2438400" y="4572000"/>
            <a:ext cx="0" cy="4572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65" name="Rectangle 29"/>
          <p:cNvSpPr>
            <a:spLocks noChangeArrowheads="1"/>
          </p:cNvSpPr>
          <p:nvPr/>
        </p:nvSpPr>
        <p:spPr bwMode="auto">
          <a:xfrm>
            <a:off x="3962400" y="5029200"/>
            <a:ext cx="2438400" cy="9144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Do something </a:t>
            </a:r>
          </a:p>
          <a:p>
            <a:pPr algn="ctr" defTabSz="914400" fontAlgn="base">
              <a:spcBef>
                <a:spcPct val="0"/>
              </a:spcBef>
              <a:spcAft>
                <a:spcPct val="0"/>
              </a:spcAft>
            </a:pPr>
            <a:r>
              <a:rPr lang="en-US" sz="2400">
                <a:solidFill>
                  <a:srgbClr val="FFFFFF"/>
                </a:solidFill>
              </a:rPr>
              <a:t>With the findings.</a:t>
            </a:r>
          </a:p>
        </p:txBody>
      </p:sp>
      <p:sp>
        <p:nvSpPr>
          <p:cNvPr id="935966" name="Line 30"/>
          <p:cNvSpPr>
            <a:spLocks noChangeShapeType="1"/>
          </p:cNvSpPr>
          <p:nvPr/>
        </p:nvSpPr>
        <p:spPr bwMode="auto">
          <a:xfrm>
            <a:off x="3429000" y="5410200"/>
            <a:ext cx="533400" cy="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67" name="Line 31"/>
          <p:cNvSpPr>
            <a:spLocks noChangeShapeType="1"/>
          </p:cNvSpPr>
          <p:nvPr/>
        </p:nvSpPr>
        <p:spPr bwMode="auto">
          <a:xfrm flipH="1" flipV="1">
            <a:off x="5562600" y="3505200"/>
            <a:ext cx="533400" cy="152400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68" name="Line 32"/>
          <p:cNvSpPr>
            <a:spLocks noChangeShapeType="1"/>
          </p:cNvSpPr>
          <p:nvPr/>
        </p:nvSpPr>
        <p:spPr bwMode="auto">
          <a:xfrm flipH="1" flipV="1">
            <a:off x="5029200" y="2209800"/>
            <a:ext cx="304800" cy="6858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69" name="Rectangle 33"/>
          <p:cNvSpPr>
            <a:spLocks noChangeArrowheads="1"/>
          </p:cNvSpPr>
          <p:nvPr/>
        </p:nvSpPr>
        <p:spPr bwMode="auto">
          <a:xfrm>
            <a:off x="6629400" y="4419600"/>
            <a:ext cx="3657600" cy="2209800"/>
          </a:xfrm>
          <a:prstGeom prst="rect">
            <a:avLst/>
          </a:prstGeom>
          <a:solidFill>
            <a:schemeClr val="tx1"/>
          </a:solidFill>
          <a:ln w="9525">
            <a:solidFill>
              <a:schemeClr val="accent2"/>
            </a:solidFill>
            <a:miter lim="800000"/>
            <a:headEnd/>
            <a:tailEnd/>
          </a:ln>
        </p:spPr>
        <p:txBody>
          <a:bodyPr wrap="none" anchor="ctr"/>
          <a:lstStyle/>
          <a:p>
            <a:pPr algn="ctr" defTabSz="914400" fontAlgn="base">
              <a:spcBef>
                <a:spcPct val="0"/>
              </a:spcBef>
              <a:spcAft>
                <a:spcPct val="0"/>
              </a:spcAft>
            </a:pPr>
            <a:r>
              <a:rPr lang="en-US" sz="2400">
                <a:solidFill>
                  <a:srgbClr val="FFFFFF"/>
                </a:solidFill>
              </a:rPr>
              <a:t>Everything in the</a:t>
            </a:r>
          </a:p>
          <a:p>
            <a:pPr algn="ctr" defTabSz="914400" fontAlgn="base">
              <a:spcBef>
                <a:spcPct val="0"/>
              </a:spcBef>
              <a:spcAft>
                <a:spcPct val="0"/>
              </a:spcAft>
            </a:pPr>
            <a:r>
              <a:rPr lang="en-US" sz="2400">
                <a:solidFill>
                  <a:srgbClr val="FFFFFF"/>
                </a:solidFill>
              </a:rPr>
              <a:t>experiment should be</a:t>
            </a:r>
          </a:p>
          <a:p>
            <a:pPr algn="ctr" defTabSz="914400" fontAlgn="base">
              <a:spcBef>
                <a:spcPct val="0"/>
              </a:spcBef>
              <a:spcAft>
                <a:spcPct val="0"/>
              </a:spcAft>
            </a:pPr>
            <a:r>
              <a:rPr lang="en-US" sz="2400">
                <a:solidFill>
                  <a:srgbClr val="FFFFFF"/>
                </a:solidFill>
              </a:rPr>
              <a:t>the same except for </a:t>
            </a:r>
          </a:p>
          <a:p>
            <a:pPr algn="ctr" defTabSz="914400" fontAlgn="base">
              <a:spcBef>
                <a:spcPct val="0"/>
              </a:spcBef>
              <a:spcAft>
                <a:spcPct val="0"/>
              </a:spcAft>
            </a:pPr>
            <a:r>
              <a:rPr lang="en-US" sz="2400">
                <a:solidFill>
                  <a:srgbClr val="FFFFFF"/>
                </a:solidFill>
              </a:rPr>
              <a:t>the independent variable </a:t>
            </a:r>
          </a:p>
          <a:p>
            <a:pPr algn="ctr" defTabSz="914400" fontAlgn="base">
              <a:spcBef>
                <a:spcPct val="0"/>
              </a:spcBef>
              <a:spcAft>
                <a:spcPct val="0"/>
              </a:spcAft>
            </a:pPr>
            <a:r>
              <a:rPr lang="en-US" sz="2400">
                <a:solidFill>
                  <a:srgbClr val="FFFFFF"/>
                </a:solidFill>
              </a:rPr>
              <a:t>which is the one thing </a:t>
            </a:r>
          </a:p>
          <a:p>
            <a:pPr algn="ctr" defTabSz="914400" fontAlgn="base">
              <a:spcBef>
                <a:spcPct val="0"/>
              </a:spcBef>
              <a:spcAft>
                <a:spcPct val="0"/>
              </a:spcAft>
            </a:pPr>
            <a:r>
              <a:rPr lang="en-US" sz="2400">
                <a:solidFill>
                  <a:srgbClr val="FFFFFF"/>
                </a:solidFill>
              </a:rPr>
              <a:t>that is different.</a:t>
            </a:r>
          </a:p>
        </p:txBody>
      </p:sp>
      <p:sp>
        <p:nvSpPr>
          <p:cNvPr id="935970" name="Line 35"/>
          <p:cNvSpPr>
            <a:spLocks noChangeShapeType="1"/>
          </p:cNvSpPr>
          <p:nvPr/>
        </p:nvSpPr>
        <p:spPr bwMode="auto">
          <a:xfrm flipH="1">
            <a:off x="6934200" y="3810000"/>
            <a:ext cx="381000" cy="0"/>
          </a:xfrm>
          <a:prstGeom prst="line">
            <a:avLst/>
          </a:prstGeom>
          <a:noFill/>
          <a:ln w="76200">
            <a:solidFill>
              <a:schemeClr val="tx1"/>
            </a:solidFill>
            <a:round/>
            <a:headEnd/>
            <a:tailEnd/>
          </a:ln>
        </p:spPr>
        <p:txBody>
          <a:bodyPr/>
          <a:lstStyle/>
          <a:p>
            <a:pPr defTabSz="914400" fontAlgn="base">
              <a:spcBef>
                <a:spcPct val="0"/>
              </a:spcBef>
              <a:spcAft>
                <a:spcPct val="0"/>
              </a:spcAft>
            </a:pPr>
            <a:endParaRPr lang="en-CA">
              <a:solidFill>
                <a:srgbClr val="FFFFFF"/>
              </a:solidFill>
            </a:endParaRPr>
          </a:p>
        </p:txBody>
      </p:sp>
      <p:sp>
        <p:nvSpPr>
          <p:cNvPr id="935971" name="Line 36"/>
          <p:cNvSpPr>
            <a:spLocks noChangeShapeType="1"/>
          </p:cNvSpPr>
          <p:nvPr/>
        </p:nvSpPr>
        <p:spPr bwMode="auto">
          <a:xfrm>
            <a:off x="6934200" y="3810000"/>
            <a:ext cx="0" cy="533400"/>
          </a:xfrm>
          <a:prstGeom prst="line">
            <a:avLst/>
          </a:prstGeom>
          <a:noFill/>
          <a:ln w="76200">
            <a:solidFill>
              <a:schemeClr val="tx1"/>
            </a:solidFill>
            <a:round/>
            <a:headEnd/>
            <a:tailEnd type="triangle" w="med" len="med"/>
          </a:ln>
        </p:spPr>
        <p:txBody>
          <a:bodyPr/>
          <a:lstStyle/>
          <a:p>
            <a:pPr defTabSz="914400" fontAlgn="base">
              <a:spcBef>
                <a:spcPct val="0"/>
              </a:spcBef>
              <a:spcAft>
                <a:spcPct val="0"/>
              </a:spcAft>
            </a:pPr>
            <a:endParaRPr lang="en-CA">
              <a:solidFill>
                <a:srgbClr val="FFFFFF"/>
              </a:solidFill>
            </a:endParaRPr>
          </a:p>
        </p:txBody>
      </p:sp>
      <p:sp>
        <p:nvSpPr>
          <p:cNvPr id="935972" name="Rectangle 39"/>
          <p:cNvSpPr>
            <a:spLocks noChangeArrowheads="1"/>
          </p:cNvSpPr>
          <p:nvPr/>
        </p:nvSpPr>
        <p:spPr bwMode="auto">
          <a:xfrm>
            <a:off x="7239000" y="6629445"/>
            <a:ext cx="3048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FFFFFF"/>
                </a:solidFill>
                <a:latin typeface="Verdana" pitchFamily="34" charset="0"/>
              </a:rPr>
              <a:t>Copyright © 2010 Ryan P. Murphy</a:t>
            </a:r>
            <a:endParaRPr lang="en-US">
              <a:solidFill>
                <a:srgbClr val="FFFFFF"/>
              </a:solidFill>
            </a:endParaRPr>
          </a:p>
        </p:txBody>
      </p:sp>
    </p:spTree>
    <p:extLst>
      <p:ext uri="{BB962C8B-B14F-4D97-AF65-F5344CB8AC3E}">
        <p14:creationId xmlns:p14="http://schemas.microsoft.com/office/powerpoint/2010/main" xmlns="" val="1424366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4"/>
            <a:ext cx="12192000" cy="1094809"/>
          </a:xfrm>
          <a:solidFill>
            <a:srgbClr val="FFC000"/>
          </a:solidFill>
        </p:spPr>
        <p:txBody>
          <a:bodyPr>
            <a:noAutofit/>
          </a:bodyPr>
          <a:lstStyle/>
          <a:p>
            <a:pPr algn="ctr"/>
            <a:r>
              <a:rPr lang="en-CA" dirty="0" smtClean="0">
                <a:solidFill>
                  <a:schemeClr val="tx1"/>
                </a:solidFill>
                <a:latin typeface="Aharoni" panose="02010803020104030203" pitchFamily="2" charset="-79"/>
                <a:cs typeface="Aharoni" panose="02010803020104030203" pitchFamily="2" charset="-79"/>
              </a:rPr>
              <a:t>How Can You Find Out if These Claims are True or Not?</a:t>
            </a:r>
            <a:endParaRPr lang="en-CA" dirty="0">
              <a:solidFill>
                <a:schemeClr val="tx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a:stretch>
            <a:fillRect/>
          </a:stretch>
        </p:blipFill>
        <p:spPr>
          <a:xfrm>
            <a:off x="181844" y="4488872"/>
            <a:ext cx="2963141" cy="2222356"/>
          </a:xfrm>
          <a:prstGeom prst="rect">
            <a:avLst/>
          </a:prstGeom>
        </p:spPr>
      </p:pic>
      <p:pic>
        <p:nvPicPr>
          <p:cNvPr id="7" name="Picture 6"/>
          <p:cNvPicPr>
            <a:picLocks noChangeAspect="1"/>
          </p:cNvPicPr>
          <p:nvPr/>
        </p:nvPicPr>
        <p:blipFill>
          <a:blip r:embed="rId3"/>
          <a:stretch>
            <a:fillRect/>
          </a:stretch>
        </p:blipFill>
        <p:spPr>
          <a:xfrm>
            <a:off x="181840" y="2505508"/>
            <a:ext cx="2963141" cy="1983365"/>
          </a:xfrm>
          <a:prstGeom prst="rect">
            <a:avLst/>
          </a:prstGeom>
        </p:spPr>
      </p:pic>
      <p:pic>
        <p:nvPicPr>
          <p:cNvPr id="1026" name="Picture 2" descr="http://www.heritage-history.com/books/rowbotham/scientists/zpage028.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11781" y="2764025"/>
            <a:ext cx="2871787" cy="40492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5"/>
          <a:stretch>
            <a:fillRect/>
          </a:stretch>
        </p:blipFill>
        <p:spPr>
          <a:xfrm>
            <a:off x="7486663" y="2764025"/>
            <a:ext cx="4227356" cy="3947247"/>
          </a:xfrm>
          <a:prstGeom prst="rect">
            <a:avLst/>
          </a:prstGeom>
        </p:spPr>
      </p:pic>
      <p:sp>
        <p:nvSpPr>
          <p:cNvPr id="11" name="Content Placeholder 2"/>
          <p:cNvSpPr txBox="1">
            <a:spLocks/>
          </p:cNvSpPr>
          <p:nvPr/>
        </p:nvSpPr>
        <p:spPr>
          <a:xfrm>
            <a:off x="3924732" y="1133642"/>
            <a:ext cx="3144981" cy="1630341"/>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THE HEAVIER OBJECTS FALL TO </a:t>
            </a:r>
            <a:r>
              <a:rPr lang="en-CA" b="1" dirty="0" smtClean="0">
                <a:latin typeface="Agency FB" panose="020B0503020202020204" pitchFamily="34" charset="0"/>
              </a:rPr>
              <a:t>THEGROUND </a:t>
            </a:r>
            <a:r>
              <a:rPr lang="en-CA" b="1" dirty="0">
                <a:latin typeface="Agency FB" panose="020B0503020202020204" pitchFamily="34" charset="0"/>
              </a:rPr>
              <a:t>FASTER </a:t>
            </a:r>
            <a:r>
              <a:rPr lang="en-CA" b="1" dirty="0" smtClean="0">
                <a:latin typeface="Agency FB" panose="020B0503020202020204" pitchFamily="34" charset="0"/>
              </a:rPr>
              <a:t>THAN THE </a:t>
            </a:r>
            <a:r>
              <a:rPr lang="en-CA" b="1" dirty="0">
                <a:latin typeface="Agency FB" panose="020B0503020202020204" pitchFamily="34" charset="0"/>
              </a:rPr>
              <a:t>LIGHTER ONES</a:t>
            </a:r>
          </a:p>
        </p:txBody>
      </p:sp>
      <p:sp>
        <p:nvSpPr>
          <p:cNvPr id="12" name="Content Placeholder 2"/>
          <p:cNvSpPr txBox="1">
            <a:spLocks/>
          </p:cNvSpPr>
          <p:nvPr/>
        </p:nvSpPr>
        <p:spPr>
          <a:xfrm>
            <a:off x="8297152" y="1353150"/>
            <a:ext cx="3144981" cy="932853"/>
          </a:xfrm>
          <a:prstGeom prst="rect">
            <a:avLst/>
          </a:prstGeom>
          <a:solidFill>
            <a:srgbClr val="FF99FF"/>
          </a:solidFill>
          <a:ln>
            <a:solidFill>
              <a:schemeClr val="accent4">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dirty="0">
                <a:latin typeface="Agency FB" panose="020B0503020202020204" pitchFamily="34" charset="0"/>
              </a:rPr>
              <a:t>CHILDREN’S VACCINES CAUSE AUTISM</a:t>
            </a:r>
          </a:p>
        </p:txBody>
      </p:sp>
      <p:pic>
        <p:nvPicPr>
          <p:cNvPr id="10" name="Picture 9"/>
          <p:cNvPicPr>
            <a:picLocks noChangeAspect="1"/>
          </p:cNvPicPr>
          <p:nvPr/>
        </p:nvPicPr>
        <p:blipFill>
          <a:blip r:embed="rId6"/>
          <a:stretch>
            <a:fillRect/>
          </a:stretch>
        </p:blipFill>
        <p:spPr>
          <a:xfrm>
            <a:off x="3123372" y="1133640"/>
            <a:ext cx="6746279" cy="5981700"/>
          </a:xfrm>
          <a:prstGeom prst="rect">
            <a:avLst/>
          </a:prstGeom>
        </p:spPr>
      </p:pic>
      <p:sp>
        <p:nvSpPr>
          <p:cNvPr id="14" name="Content Placeholder 2"/>
          <p:cNvSpPr>
            <a:spLocks noGrp="1"/>
          </p:cNvSpPr>
          <p:nvPr>
            <p:ph idx="1"/>
          </p:nvPr>
        </p:nvSpPr>
        <p:spPr>
          <a:xfrm>
            <a:off x="90920" y="1133641"/>
            <a:ext cx="3144981" cy="1371866"/>
          </a:xfrm>
          <a:solidFill>
            <a:srgbClr val="00B0F0"/>
          </a:solidFill>
        </p:spPr>
        <p:txBody>
          <a:bodyPr>
            <a:noAutofit/>
          </a:bodyPr>
          <a:lstStyle/>
          <a:p>
            <a:pPr marL="0" indent="0" algn="ctr">
              <a:buNone/>
            </a:pPr>
            <a:r>
              <a:rPr lang="en-CA" b="1" dirty="0" smtClean="0">
                <a:solidFill>
                  <a:schemeClr val="tx1"/>
                </a:solidFill>
                <a:latin typeface="Agency FB" panose="020B0503020202020204" pitchFamily="34" charset="0"/>
              </a:rPr>
              <a:t>THE MORE YOU SHAVE YOUR HAIR,THE MORE HAIR  WILL APPEAR</a:t>
            </a:r>
            <a:endParaRPr lang="en-CA" b="1" dirty="0">
              <a:solidFill>
                <a:schemeClr val="tx1"/>
              </a:solidFill>
              <a:latin typeface="Agency FB" panose="020B0503020202020204" pitchFamily="34" charset="0"/>
            </a:endParaRPr>
          </a:p>
        </p:txBody>
      </p:sp>
    </p:spTree>
    <p:extLst>
      <p:ext uri="{BB962C8B-B14F-4D97-AF65-F5344CB8AC3E}">
        <p14:creationId xmlns:p14="http://schemas.microsoft.com/office/powerpoint/2010/main" xmlns="" val="548642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43"/>
            <a:ext cx="11887200" cy="1200329"/>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72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1. OBSERVATIONS</a:t>
            </a:r>
            <a:endParaRPr lang="en-US" sz="72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AutoShape 2" descr="http://www.thesciencecenter.org/Ohio%20Pictures/recording%20observations.jpg"/>
          <p:cNvSpPr>
            <a:spLocks noChangeAspect="1" noChangeArrowheads="1"/>
          </p:cNvSpPr>
          <p:nvPr/>
        </p:nvSpPr>
        <p:spPr bwMode="auto">
          <a:xfrm>
            <a:off x="207433" y="-2193925"/>
            <a:ext cx="8128000" cy="45720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CA">
              <a:solidFill>
                <a:srgbClr val="000000"/>
              </a:solidFill>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462" y="1905000"/>
            <a:ext cx="5482167"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75704" y="1913540"/>
            <a:ext cx="5715000" cy="4792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610086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1320800" y="457200"/>
            <a:ext cx="10363200" cy="1143000"/>
          </a:xfrm>
          <a:prstGeom prst="rect">
            <a:avLst/>
          </a:prstGeom>
          <a:noFill/>
          <a:ln w="9525">
            <a:noFill/>
            <a:miter lim="800000"/>
            <a:headEnd/>
            <a:tailEnd/>
          </a:ln>
        </p:spPr>
        <p:txBody>
          <a:bodyPr anchor="ctr"/>
          <a:lstStyle/>
          <a:p>
            <a:pPr algn="ctr" defTabSz="914400" eaLnBrk="0" fontAlgn="base" hangingPunct="0">
              <a:spcBef>
                <a:spcPct val="0"/>
              </a:spcBef>
              <a:spcAft>
                <a:spcPct val="0"/>
              </a:spcAft>
            </a:pPr>
            <a:r>
              <a:rPr kumimoji="1" lang="en-US" sz="4400" b="1" dirty="0">
                <a:solidFill>
                  <a:srgbClr val="000000"/>
                </a:solidFill>
                <a:cs typeface="Times New Roman" pitchFamily="18" charset="0"/>
              </a:rPr>
              <a:t>Step One:</a:t>
            </a:r>
            <a:br>
              <a:rPr kumimoji="1" lang="en-US" sz="4400" b="1" dirty="0">
                <a:solidFill>
                  <a:srgbClr val="000000"/>
                </a:solidFill>
                <a:cs typeface="Times New Roman" pitchFamily="18" charset="0"/>
              </a:rPr>
            </a:br>
            <a:r>
              <a:rPr kumimoji="1" lang="en-US" sz="4400" b="1" dirty="0" smtClean="0">
                <a:solidFill>
                  <a:srgbClr val="000000"/>
                </a:solidFill>
                <a:cs typeface="Times New Roman" pitchFamily="18" charset="0"/>
              </a:rPr>
              <a:t>OBSERVATION</a:t>
            </a:r>
            <a:endParaRPr lang="en-US" sz="4400" dirty="0">
              <a:solidFill>
                <a:srgbClr val="000000"/>
              </a:solidFill>
            </a:endParaRPr>
          </a:p>
        </p:txBody>
      </p:sp>
      <p:sp>
        <p:nvSpPr>
          <p:cNvPr id="6149" name="Rectangle 5"/>
          <p:cNvSpPr>
            <a:spLocks noChangeArrowheads="1"/>
          </p:cNvSpPr>
          <p:nvPr/>
        </p:nvSpPr>
        <p:spPr bwMode="auto">
          <a:xfrm>
            <a:off x="304800" y="1626476"/>
            <a:ext cx="10363200" cy="4774324"/>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Clr>
                <a:srgbClr val="333399"/>
              </a:buClr>
              <a:buSzPct val="150000"/>
              <a:buFont typeface="Webdings" pitchFamily="18" charset="2"/>
              <a:buChar char="N"/>
            </a:pPr>
            <a:r>
              <a:rPr kumimoji="1" lang="en-US" sz="4800" b="1" dirty="0">
                <a:solidFill>
                  <a:srgbClr val="000000"/>
                </a:solidFill>
                <a:latin typeface="Berlin Sans FB Demi" pitchFamily="34" charset="0"/>
                <a:cs typeface="Times New Roman" pitchFamily="18" charset="0"/>
              </a:rPr>
              <a:t>Begin with observations</a:t>
            </a:r>
            <a:r>
              <a:rPr kumimoji="1" lang="en-US" sz="3600" b="1" dirty="0">
                <a:solidFill>
                  <a:srgbClr val="000000"/>
                </a:solidFill>
                <a:latin typeface="Berlin Sans FB Demi" pitchFamily="34" charset="0"/>
                <a:cs typeface="Times New Roman" pitchFamily="18" charset="0"/>
              </a:rPr>
              <a:t> </a:t>
            </a:r>
            <a:endParaRPr lang="en-US" sz="1600" b="1" dirty="0">
              <a:solidFill>
                <a:srgbClr val="000000"/>
              </a:solidFill>
              <a:latin typeface="Berlin Sans FB Demi" pitchFamily="34" charset="0"/>
            </a:endParaRPr>
          </a:p>
          <a:p>
            <a:pPr marL="742950" lvl="1" indent="-285750" defTabSz="914400" eaLnBrk="0" fontAlgn="base" hangingPunct="0">
              <a:spcBef>
                <a:spcPct val="20000"/>
              </a:spcBef>
              <a:spcAft>
                <a:spcPct val="0"/>
              </a:spcAft>
              <a:buClr>
                <a:srgbClr val="333399"/>
              </a:buClr>
              <a:buSzPct val="50000"/>
              <a:buFont typeface="Webdings" pitchFamily="18" charset="2"/>
              <a:buChar char="N"/>
            </a:pPr>
            <a:r>
              <a:rPr kumimoji="1" lang="en-US" sz="4000" b="1" dirty="0">
                <a:solidFill>
                  <a:srgbClr val="000000"/>
                </a:solidFill>
                <a:latin typeface="Book Antiqua" pitchFamily="18" charset="0"/>
                <a:cs typeface="Times New Roman" pitchFamily="18" charset="0"/>
              </a:rPr>
              <a:t>Use all </a:t>
            </a:r>
            <a:r>
              <a:rPr kumimoji="1" lang="en-US" sz="4000" b="1" dirty="0">
                <a:solidFill>
                  <a:srgbClr val="FF0000"/>
                </a:solidFill>
                <a:latin typeface="Broadway" pitchFamily="82" charset="0"/>
                <a:cs typeface="Times New Roman" pitchFamily="18" charset="0"/>
              </a:rPr>
              <a:t>five senses </a:t>
            </a:r>
            <a:r>
              <a:rPr kumimoji="1" lang="en-US" sz="4000" b="1" dirty="0">
                <a:solidFill>
                  <a:srgbClr val="000000"/>
                </a:solidFill>
                <a:latin typeface="Book Antiqua" pitchFamily="18" charset="0"/>
                <a:cs typeface="Times New Roman" pitchFamily="18" charset="0"/>
              </a:rPr>
              <a:t>– what do you </a:t>
            </a:r>
            <a:r>
              <a:rPr kumimoji="1" lang="en-US" sz="4000" b="1" dirty="0">
                <a:solidFill>
                  <a:srgbClr val="00B0F0"/>
                </a:solidFill>
                <a:latin typeface="Berlin Sans FB" pitchFamily="34" charset="0"/>
                <a:cs typeface="Times New Roman" pitchFamily="18" charset="0"/>
              </a:rPr>
              <a:t>see, hear, smell, taste, </a:t>
            </a:r>
            <a:r>
              <a:rPr kumimoji="1" lang="en-US" sz="4000" dirty="0">
                <a:solidFill>
                  <a:srgbClr val="000000"/>
                </a:solidFill>
                <a:latin typeface="Berlin Sans FB" pitchFamily="34" charset="0"/>
                <a:cs typeface="Times New Roman" pitchFamily="18" charset="0"/>
              </a:rPr>
              <a:t>and</a:t>
            </a:r>
            <a:r>
              <a:rPr kumimoji="1" lang="en-US" sz="4000" b="1" dirty="0">
                <a:solidFill>
                  <a:srgbClr val="00B0F0"/>
                </a:solidFill>
                <a:latin typeface="Berlin Sans FB" pitchFamily="34" charset="0"/>
                <a:cs typeface="Times New Roman" pitchFamily="18" charset="0"/>
              </a:rPr>
              <a:t> feel</a:t>
            </a:r>
            <a:r>
              <a:rPr kumimoji="1" lang="en-US" sz="4000" b="1" dirty="0">
                <a:solidFill>
                  <a:srgbClr val="000000"/>
                </a:solidFill>
                <a:latin typeface="Book Antiqua" pitchFamily="18" charset="0"/>
                <a:cs typeface="Times New Roman" pitchFamily="18" charset="0"/>
              </a:rPr>
              <a:t>?</a:t>
            </a:r>
            <a:endParaRPr lang="en-US" b="1" dirty="0">
              <a:solidFill>
                <a:srgbClr val="000000"/>
              </a:solidFill>
            </a:endParaRPr>
          </a:p>
          <a:p>
            <a:pPr marL="742950" lvl="1" indent="-285750" defTabSz="914400" eaLnBrk="0" fontAlgn="base" hangingPunct="0">
              <a:spcBef>
                <a:spcPct val="20000"/>
              </a:spcBef>
              <a:spcAft>
                <a:spcPct val="0"/>
              </a:spcAft>
              <a:buClr>
                <a:srgbClr val="333399"/>
              </a:buClr>
              <a:buSzPct val="50000"/>
              <a:buFont typeface="Webdings" pitchFamily="18" charset="2"/>
              <a:buChar char="N"/>
            </a:pPr>
            <a:r>
              <a:rPr kumimoji="1" lang="en-US" sz="4000" b="1" dirty="0" smtClean="0">
                <a:solidFill>
                  <a:srgbClr val="000000"/>
                </a:solidFill>
                <a:latin typeface="Book Antiqua" pitchFamily="18" charset="0"/>
                <a:cs typeface="Times New Roman" pitchFamily="18" charset="0"/>
              </a:rPr>
              <a:t>OBSERVATIONS are </a:t>
            </a:r>
            <a:r>
              <a:rPr kumimoji="1" lang="en-US" sz="4000" b="1" dirty="0">
                <a:solidFill>
                  <a:srgbClr val="000000"/>
                </a:solidFill>
                <a:latin typeface="Book Antiqua" pitchFamily="18" charset="0"/>
                <a:cs typeface="Times New Roman" pitchFamily="18" charset="0"/>
              </a:rPr>
              <a:t>not                           </a:t>
            </a:r>
            <a:r>
              <a:rPr kumimoji="1" lang="en-US" sz="4000" b="1" dirty="0" smtClean="0">
                <a:solidFill>
                  <a:srgbClr val="000000"/>
                </a:solidFill>
                <a:latin typeface="Book Antiqua" pitchFamily="18" charset="0"/>
                <a:cs typeface="Times New Roman" pitchFamily="18" charset="0"/>
              </a:rPr>
              <a:t>INFERENCES</a:t>
            </a:r>
            <a:endParaRPr lang="en-US" sz="3600" b="1" dirty="0">
              <a:solidFill>
                <a:srgbClr val="000000"/>
              </a:solidFill>
            </a:endParaRPr>
          </a:p>
        </p:txBody>
      </p:sp>
      <p:sp>
        <p:nvSpPr>
          <p:cNvPr id="14340" name="WordArt 16"/>
          <p:cNvSpPr>
            <a:spLocks noChangeArrowheads="1" noChangeShapeType="1" noTextEdit="1"/>
          </p:cNvSpPr>
          <p:nvPr/>
        </p:nvSpPr>
        <p:spPr bwMode="auto">
          <a:xfrm>
            <a:off x="711200" y="381000"/>
            <a:ext cx="812800"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pc="720">
                <a:ln w="9525">
                  <a:noFill/>
                  <a:round/>
                  <a:headEnd/>
                  <a:tailEnd/>
                </a:ln>
                <a:solidFill>
                  <a:srgbClr val="000000"/>
                </a:solidFill>
                <a:effectLst>
                  <a:outerShdw dist="45791" dir="3378596" algn="ctr" rotWithShape="0">
                    <a:srgbClr val="4D4D4D">
                      <a:alpha val="79999"/>
                    </a:srgbClr>
                  </a:outerShdw>
                </a:effectLst>
                <a:latin typeface="Arial Black"/>
              </a:rPr>
              <a:t>#1</a:t>
            </a:r>
          </a:p>
        </p:txBody>
      </p:sp>
      <p:pic>
        <p:nvPicPr>
          <p:cNvPr id="14341" name="Picture 5" descr="observation"/>
          <p:cNvPicPr>
            <a:picLocks noChangeAspect="1" noChangeArrowheads="1"/>
          </p:cNvPicPr>
          <p:nvPr/>
        </p:nvPicPr>
        <p:blipFill>
          <a:blip r:embed="rId2"/>
          <a:srcRect l="14285" t="11429" r="11429" b="8571"/>
          <a:stretch>
            <a:fillRect/>
          </a:stretch>
        </p:blipFill>
        <p:spPr bwMode="auto">
          <a:xfrm>
            <a:off x="9091448" y="3429000"/>
            <a:ext cx="2641600" cy="2133600"/>
          </a:xfrm>
          <a:prstGeom prst="rect">
            <a:avLst/>
          </a:prstGeom>
          <a:noFill/>
          <a:ln w="57150">
            <a:solidFill>
              <a:schemeClr val="tx1"/>
            </a:solidFill>
            <a:miter lim="800000"/>
            <a:headEnd/>
            <a:tailEnd/>
          </a:ln>
        </p:spPr>
      </p:pic>
    </p:spTree>
    <p:extLst>
      <p:ext uri="{BB962C8B-B14F-4D97-AF65-F5344CB8AC3E}">
        <p14:creationId xmlns:p14="http://schemas.microsoft.com/office/powerpoint/2010/main" xmlns="" val="7241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149">
                                            <p:txEl>
                                              <p:pRg st="1" end="1"/>
                                            </p:txEl>
                                          </p:spTgt>
                                        </p:tgtEl>
                                        <p:attrNameLst>
                                          <p:attrName>style.visibility</p:attrName>
                                        </p:attrNameLst>
                                      </p:cBhvr>
                                      <p:to>
                                        <p:strVal val="visible"/>
                                      </p:to>
                                    </p:set>
                                    <p:anim calcmode="lin" valueType="num">
                                      <p:cBhvr additive="base">
                                        <p:cTn id="11" dur="500" fill="hold"/>
                                        <p:tgtEl>
                                          <p:spTgt spid="614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14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149">
                                            <p:txEl>
                                              <p:pRg st="2" end="2"/>
                                            </p:txEl>
                                          </p:spTgt>
                                        </p:tgtEl>
                                        <p:attrNameLst>
                                          <p:attrName>style.visibility</p:attrName>
                                        </p:attrNameLst>
                                      </p:cBhvr>
                                      <p:to>
                                        <p:strVal val="visible"/>
                                      </p:to>
                                    </p:set>
                                    <p:anim calcmode="lin" valueType="num">
                                      <p:cBhvr additive="base">
                                        <p:cTn id="15" dur="500" fill="hold"/>
                                        <p:tgtEl>
                                          <p:spTgt spid="6149">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14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OBSERVATIONS vs INFERENCE</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AutoShape 2" descr="http://www.thesciencecenter.org/Ohio%20Pictures/recording%20observations.jpg"/>
          <p:cNvSpPr>
            <a:spLocks noChangeAspect="1" noChangeArrowheads="1"/>
          </p:cNvSpPr>
          <p:nvPr/>
        </p:nvSpPr>
        <p:spPr bwMode="auto">
          <a:xfrm>
            <a:off x="207433" y="-2193925"/>
            <a:ext cx="8128000" cy="45720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CA">
              <a:solidFill>
                <a:srgbClr val="000000"/>
              </a:solidFill>
            </a:endParaRPr>
          </a:p>
        </p:txBody>
      </p:sp>
    </p:spTree>
    <p:extLst>
      <p:ext uri="{BB962C8B-B14F-4D97-AF65-F5344CB8AC3E}">
        <p14:creationId xmlns:p14="http://schemas.microsoft.com/office/powerpoint/2010/main" xmlns="" val="16497546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OBSERVATIONS vs INFERENCE</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AutoShape 2" descr="http://www.thesciencecenter.org/Ohio%20Pictures/recording%20observations.jpg"/>
          <p:cNvSpPr>
            <a:spLocks noChangeAspect="1" noChangeArrowheads="1"/>
          </p:cNvSpPr>
          <p:nvPr/>
        </p:nvSpPr>
        <p:spPr bwMode="auto">
          <a:xfrm>
            <a:off x="207433" y="-2193925"/>
            <a:ext cx="8128000" cy="45720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CA">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2608025" y="-2627056"/>
            <a:ext cx="6975987" cy="121920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77187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OBSERVATIONS vs INFERENCE</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AutoShape 2" descr="http://www.thesciencecenter.org/Ohio%20Pictures/recording%20observations.jpg"/>
          <p:cNvSpPr>
            <a:spLocks noChangeAspect="1" noChangeArrowheads="1"/>
          </p:cNvSpPr>
          <p:nvPr/>
        </p:nvSpPr>
        <p:spPr bwMode="auto">
          <a:xfrm>
            <a:off x="207433" y="-2193925"/>
            <a:ext cx="8128000" cy="45720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CA">
              <a:solidFill>
                <a:srgbClr val="000000"/>
              </a:solidFill>
            </a:endParaRPr>
          </a:p>
        </p:txBody>
      </p:sp>
      <p:sp>
        <p:nvSpPr>
          <p:cNvPr id="6" name="Rectangle 5"/>
          <p:cNvSpPr/>
          <p:nvPr/>
        </p:nvSpPr>
        <p:spPr>
          <a:xfrm>
            <a:off x="441434" y="1075474"/>
            <a:ext cx="4878259" cy="954107"/>
          </a:xfrm>
          <a:prstGeom prst="rect">
            <a:avLst/>
          </a:prstGeom>
          <a:solidFill>
            <a:schemeClr val="accent6">
              <a:lumMod val="40000"/>
              <a:lumOff val="60000"/>
            </a:schemeClr>
          </a:solidFill>
        </p:spPr>
        <p:txBody>
          <a:bodyPr wrap="none" lIns="91440" tIns="45720" rIns="91440" bIns="45720">
            <a:spAutoFit/>
          </a:bodyPr>
          <a:lstStyle/>
          <a:p>
            <a:pPr algn="ctr"/>
            <a:r>
              <a:rPr lang="en-US" sz="2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Direct method of gathering </a:t>
            </a:r>
          </a:p>
          <a:p>
            <a:pPr algn="ctr"/>
            <a:r>
              <a:rPr lang="en-US" sz="2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and recording information </a:t>
            </a:r>
            <a:endParaRPr lang="en-US" sz="28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Rectangle 6"/>
          <p:cNvSpPr/>
          <p:nvPr/>
        </p:nvSpPr>
        <p:spPr>
          <a:xfrm>
            <a:off x="6458606" y="1038687"/>
            <a:ext cx="5538953" cy="1815882"/>
          </a:xfrm>
          <a:prstGeom prst="rect">
            <a:avLst/>
          </a:prstGeom>
          <a:solidFill>
            <a:schemeClr val="accent3">
              <a:lumMod val="40000"/>
              <a:lumOff val="60000"/>
            </a:schemeClr>
          </a:solidFill>
        </p:spPr>
        <p:txBody>
          <a:bodyPr wrap="square" lIns="91440" tIns="45720" rIns="91440" bIns="45720">
            <a:spAutoFit/>
          </a:bodyPr>
          <a:lstStyle/>
          <a:p>
            <a:pPr algn="ctr"/>
            <a:r>
              <a:rPr lang="en-US" sz="2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Process of combining what you know with what you have learned to draw logical conclusions</a:t>
            </a:r>
            <a:endParaRPr lang="en-US" sz="28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16497546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7" name="Rectangle 3"/>
          <p:cNvSpPr>
            <a:spLocks noGrp="1" noChangeArrowheads="1"/>
          </p:cNvSpPr>
          <p:nvPr>
            <p:ph type="body" idx="1"/>
          </p:nvPr>
        </p:nvSpPr>
        <p:spPr>
          <a:xfrm>
            <a:off x="609600" y="304843"/>
            <a:ext cx="10972800" cy="5826125"/>
          </a:xfrm>
        </p:spPr>
        <p:txBody>
          <a:bodyPr/>
          <a:lstStyle/>
          <a:p>
            <a:pPr eaLnBrk="1" hangingPunct="1"/>
            <a:r>
              <a:rPr lang="en-US" sz="3600" b="1" dirty="0" smtClean="0"/>
              <a:t>Activity! How well do you observe the world around you.</a:t>
            </a:r>
          </a:p>
          <a:p>
            <a:pPr lvl="1" eaLnBrk="1" hangingPunct="1"/>
            <a:r>
              <a:rPr lang="en-US" dirty="0" smtClean="0"/>
              <a:t>Observe each scene for 30 seconds and then answer some questions afterward.</a:t>
            </a:r>
          </a:p>
        </p:txBody>
      </p:sp>
      <p:pic>
        <p:nvPicPr>
          <p:cNvPr id="958468" name="Picture 4" descr="girl_scope"/>
          <p:cNvPicPr>
            <a:picLocks noChangeAspect="1" noChangeArrowheads="1"/>
          </p:cNvPicPr>
          <p:nvPr/>
        </p:nvPicPr>
        <p:blipFill>
          <a:blip r:embed="rId2" cstate="print"/>
          <a:srcRect/>
          <a:stretch>
            <a:fillRect/>
          </a:stretch>
        </p:blipFill>
        <p:spPr bwMode="auto">
          <a:xfrm>
            <a:off x="406400" y="2514642"/>
            <a:ext cx="11176000" cy="43291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1734968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p:txBody>
          <a:bodyPr/>
          <a:lstStyle/>
          <a:p>
            <a:pPr eaLnBrk="1" hangingPunct="1"/>
            <a:endParaRPr lang="en-US" smtClean="0"/>
          </a:p>
        </p:txBody>
      </p:sp>
      <p:sp>
        <p:nvSpPr>
          <p:cNvPr id="959491" name="Rectangle 3"/>
          <p:cNvSpPr>
            <a:spLocks noGrp="1" noChangeArrowheads="1"/>
          </p:cNvSpPr>
          <p:nvPr>
            <p:ph type="body" idx="1"/>
          </p:nvPr>
        </p:nvSpPr>
        <p:spPr/>
        <p:txBody>
          <a:bodyPr/>
          <a:lstStyle/>
          <a:p>
            <a:pPr eaLnBrk="1" hangingPunct="1"/>
            <a:endParaRPr lang="en-US" smtClean="0"/>
          </a:p>
        </p:txBody>
      </p:sp>
      <p:pic>
        <p:nvPicPr>
          <p:cNvPr id="959492" name="Picture 5" descr="http://www.crbond.com/images/cdnew.gif"/>
          <p:cNvPicPr>
            <a:picLocks noChangeAspect="1" noChangeArrowheads="1" noCrop="1"/>
          </p:cNvPicPr>
          <p:nvPr/>
        </p:nvPicPr>
        <p:blipFill>
          <a:blip r:embed="rId2" cstate="print"/>
          <a:srcRect/>
          <a:stretch>
            <a:fillRect/>
          </a:stretch>
        </p:blipFill>
        <p:spPr bwMode="auto">
          <a:xfrm>
            <a:off x="203200" y="228600"/>
            <a:ext cx="11785600" cy="6477000"/>
          </a:xfrm>
          <a:prstGeom prst="rect">
            <a:avLst/>
          </a:prstGeom>
          <a:noFill/>
          <a:ln w="9525">
            <a:noFill/>
            <a:miter lim="800000"/>
            <a:headEnd/>
            <a:tailEnd/>
          </a:ln>
        </p:spPr>
      </p:pic>
    </p:spTree>
    <p:extLst>
      <p:ext uri="{BB962C8B-B14F-4D97-AF65-F5344CB8AC3E}">
        <p14:creationId xmlns:p14="http://schemas.microsoft.com/office/powerpoint/2010/main" xmlns="" val="806851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1138" name="Rectangle 2"/>
          <p:cNvSpPr>
            <a:spLocks noGrp="1" noChangeArrowheads="1"/>
          </p:cNvSpPr>
          <p:nvPr>
            <p:ph type="title"/>
          </p:nvPr>
        </p:nvSpPr>
        <p:spPr/>
        <p:txBody>
          <a:bodyPr/>
          <a:lstStyle/>
          <a:p>
            <a:pPr eaLnBrk="1" hangingPunct="1">
              <a:defRPr/>
            </a:pPr>
            <a:endParaRPr lang="en-US" smtClean="0"/>
          </a:p>
        </p:txBody>
      </p:sp>
      <p:sp>
        <p:nvSpPr>
          <p:cNvPr id="7771139" name="Rectangle 3"/>
          <p:cNvSpPr>
            <a:spLocks noGrp="1" noChangeArrowheads="1"/>
          </p:cNvSpPr>
          <p:nvPr>
            <p:ph type="body" idx="1"/>
          </p:nvPr>
        </p:nvSpPr>
        <p:spPr/>
        <p:txBody>
          <a:bodyPr/>
          <a:lstStyle/>
          <a:p>
            <a:pPr eaLnBrk="1" hangingPunct="1">
              <a:defRPr/>
            </a:pPr>
            <a:endParaRPr lang="en-US" smtClean="0"/>
          </a:p>
        </p:txBody>
      </p:sp>
      <p:pic>
        <p:nvPicPr>
          <p:cNvPr id="960516"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Tree>
    <p:extLst>
      <p:ext uri="{BB962C8B-B14F-4D97-AF65-F5344CB8AC3E}">
        <p14:creationId xmlns:p14="http://schemas.microsoft.com/office/powerpoint/2010/main" xmlns="" val="17963006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9" name="Rectangle 3"/>
          <p:cNvSpPr>
            <a:spLocks noGrp="1" noChangeArrowheads="1"/>
          </p:cNvSpPr>
          <p:nvPr>
            <p:ph type="body" idx="1"/>
          </p:nvPr>
        </p:nvSpPr>
        <p:spPr>
          <a:xfrm>
            <a:off x="0" y="43"/>
            <a:ext cx="12192000" cy="6130925"/>
          </a:xfrm>
        </p:spPr>
        <p:txBody>
          <a:bodyPr/>
          <a:lstStyle/>
          <a:p>
            <a:pPr eaLnBrk="1" hangingPunct="1"/>
            <a:r>
              <a:rPr lang="en-US" sz="4400" b="1" dirty="0" smtClean="0"/>
              <a:t>Questions for the street scene.</a:t>
            </a:r>
          </a:p>
        </p:txBody>
      </p:sp>
      <p:pic>
        <p:nvPicPr>
          <p:cNvPr id="961540" name="Picture 5"/>
          <p:cNvPicPr>
            <a:picLocks noChangeAspect="1" noChangeArrowheads="1"/>
          </p:cNvPicPr>
          <p:nvPr/>
        </p:nvPicPr>
        <p:blipFill>
          <a:blip r:embed="rId2" cstate="print"/>
          <a:srcRect/>
          <a:stretch>
            <a:fillRect/>
          </a:stretch>
        </p:blipFill>
        <p:spPr bwMode="auto">
          <a:xfrm>
            <a:off x="0" y="914400"/>
            <a:ext cx="12192000" cy="5943600"/>
          </a:xfrm>
          <a:prstGeom prst="rect">
            <a:avLst/>
          </a:prstGeom>
          <a:noFill/>
          <a:ln w="9525">
            <a:noFill/>
            <a:miter lim="800000"/>
            <a:headEnd/>
            <a:tailEnd/>
          </a:ln>
        </p:spPr>
      </p:pic>
      <p:sp>
        <p:nvSpPr>
          <p:cNvPr id="961541" name="Rectangle 8"/>
          <p:cNvSpPr>
            <a:spLocks noChangeArrowheads="1"/>
          </p:cNvSpPr>
          <p:nvPr/>
        </p:nvSpPr>
        <p:spPr bwMode="auto">
          <a:xfrm>
            <a:off x="7620000" y="6629443"/>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2382253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3" name="Rectangle 3"/>
          <p:cNvSpPr>
            <a:spLocks noGrp="1" noChangeArrowheads="1"/>
          </p:cNvSpPr>
          <p:nvPr>
            <p:ph idx="1"/>
          </p:nvPr>
        </p:nvSpPr>
        <p:spPr>
          <a:xfrm>
            <a:off x="609600" y="304841"/>
            <a:ext cx="10972800" cy="5826125"/>
          </a:xfrm>
        </p:spPr>
        <p:txBody>
          <a:bodyPr/>
          <a:lstStyle/>
          <a:p>
            <a:pPr eaLnBrk="1" hangingPunct="1">
              <a:lnSpc>
                <a:spcPct val="90000"/>
              </a:lnSpc>
            </a:pPr>
            <a:r>
              <a:rPr lang="en-US" sz="2800" b="1" dirty="0" smtClean="0">
                <a:solidFill>
                  <a:srgbClr val="002060"/>
                </a:solidFill>
              </a:rPr>
              <a:t>Questions for the street scene.</a:t>
            </a:r>
          </a:p>
          <a:p>
            <a:pPr marL="457200" lvl="1" indent="0" algn="ctr" eaLnBrk="1" hangingPunct="1">
              <a:lnSpc>
                <a:spcPct val="90000"/>
              </a:lnSpc>
              <a:buNone/>
            </a:pPr>
            <a:r>
              <a:rPr lang="en-US" sz="4400" b="1" dirty="0" smtClean="0">
                <a:solidFill>
                  <a:srgbClr val="FF0000"/>
                </a:solidFill>
                <a:latin typeface="Arial Black" pitchFamily="34" charset="0"/>
              </a:rPr>
              <a:t>How many vehicles were driving?</a:t>
            </a:r>
          </a:p>
        </p:txBody>
      </p:sp>
      <p:sp>
        <p:nvSpPr>
          <p:cNvPr id="962566" name="Rectangle 5"/>
          <p:cNvSpPr>
            <a:spLocks noChangeArrowheads="1"/>
          </p:cNvSpPr>
          <p:nvPr/>
        </p:nvSpPr>
        <p:spPr bwMode="auto">
          <a:xfrm>
            <a:off x="1930400" y="2667000"/>
            <a:ext cx="8839200" cy="5334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2567" name="Rectangle 6"/>
          <p:cNvSpPr>
            <a:spLocks noChangeArrowheads="1"/>
          </p:cNvSpPr>
          <p:nvPr/>
        </p:nvSpPr>
        <p:spPr bwMode="auto">
          <a:xfrm>
            <a:off x="1625600" y="3581400"/>
            <a:ext cx="8839200" cy="4572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2568" name="Rectangle 7"/>
          <p:cNvSpPr>
            <a:spLocks noChangeArrowheads="1"/>
          </p:cNvSpPr>
          <p:nvPr/>
        </p:nvSpPr>
        <p:spPr bwMode="auto">
          <a:xfrm>
            <a:off x="1727200" y="36576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2569"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2570"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2215164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99" y="2"/>
            <a:ext cx="8911687" cy="892963"/>
          </a:xfrm>
        </p:spPr>
        <p:txBody>
          <a:bodyPr>
            <a:normAutofit fontScale="90000"/>
          </a:bodyPr>
          <a:lstStyle/>
          <a:p>
            <a:r>
              <a:rPr lang="en-CA" sz="5400" b="1" dirty="0" smtClean="0">
                <a:solidFill>
                  <a:srgbClr val="002060"/>
                </a:solidFill>
              </a:rPr>
              <a:t>But….</a:t>
            </a:r>
            <a:endParaRPr lang="en-CA" sz="5400" dirty="0">
              <a:solidFill>
                <a:srgbClr val="002060"/>
              </a:solidFill>
            </a:endParaRPr>
          </a:p>
        </p:txBody>
      </p:sp>
      <p:sp>
        <p:nvSpPr>
          <p:cNvPr id="3" name="Content Placeholder 2"/>
          <p:cNvSpPr>
            <a:spLocks noGrp="1"/>
          </p:cNvSpPr>
          <p:nvPr>
            <p:ph idx="1"/>
          </p:nvPr>
        </p:nvSpPr>
        <p:spPr>
          <a:xfrm>
            <a:off x="852085" y="789983"/>
            <a:ext cx="11339945" cy="1982155"/>
          </a:xfrm>
        </p:spPr>
        <p:txBody>
          <a:bodyPr>
            <a:noAutofit/>
          </a:bodyPr>
          <a:lstStyle/>
          <a:p>
            <a:pPr algn="ctr"/>
            <a:r>
              <a:rPr lang="en-US" sz="2400" dirty="0" smtClean="0">
                <a:solidFill>
                  <a:schemeClr val="tx1"/>
                </a:solidFill>
              </a:rPr>
              <a:t>More than 300 hundreds  years ago, people didn’t use the Scientific Method to explain different phenomena</a:t>
            </a:r>
          </a:p>
          <a:p>
            <a:pPr algn="ctr"/>
            <a:r>
              <a:rPr lang="en-US" sz="2400" dirty="0" smtClean="0">
                <a:solidFill>
                  <a:schemeClr val="tx1"/>
                </a:solidFill>
              </a:rPr>
              <a:t>They believed ,mostly, what was passed on them from their parents or grandparents i.e. basically they accepted what had been accepted before without too much questioning</a:t>
            </a:r>
            <a:endParaRPr lang="en-US" sz="2400" dirty="0">
              <a:solidFill>
                <a:schemeClr val="tx1"/>
              </a:solidFill>
            </a:endParaRPr>
          </a:p>
        </p:txBody>
      </p:sp>
      <p:pic>
        <p:nvPicPr>
          <p:cNvPr id="7" name="Picture 6"/>
          <p:cNvPicPr>
            <a:picLocks noChangeAspect="1"/>
          </p:cNvPicPr>
          <p:nvPr/>
        </p:nvPicPr>
        <p:blipFill>
          <a:blip r:embed="rId2"/>
          <a:stretch>
            <a:fillRect/>
          </a:stretch>
        </p:blipFill>
        <p:spPr>
          <a:xfrm>
            <a:off x="5178405" y="3169228"/>
            <a:ext cx="2951019" cy="3688772"/>
          </a:xfrm>
          <a:prstGeom prst="rect">
            <a:avLst/>
          </a:prstGeom>
        </p:spPr>
      </p:pic>
      <p:pic>
        <p:nvPicPr>
          <p:cNvPr id="8" name="Picture 4" descr="Galileo and tower of pisa experiment"/>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9210982" y="3145981"/>
            <a:ext cx="2440719" cy="371206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4"/>
          <a:stretch>
            <a:fillRect/>
          </a:stretch>
        </p:blipFill>
        <p:spPr>
          <a:xfrm>
            <a:off x="1143030" y="3145937"/>
            <a:ext cx="3216649" cy="3580174"/>
          </a:xfrm>
          <a:prstGeom prst="rect">
            <a:avLst/>
          </a:prstGeom>
        </p:spPr>
      </p:pic>
    </p:spTree>
    <p:extLst>
      <p:ext uri="{BB962C8B-B14F-4D97-AF65-F5344CB8AC3E}">
        <p14:creationId xmlns:p14="http://schemas.microsoft.com/office/powerpoint/2010/main" xmlns="" val="836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7" name="Rectangle 3"/>
          <p:cNvSpPr>
            <a:spLocks noGrp="1" noChangeArrowheads="1"/>
          </p:cNvSpPr>
          <p:nvPr>
            <p:ph idx="1"/>
          </p:nvPr>
        </p:nvSpPr>
        <p:spPr>
          <a:xfrm>
            <a:off x="609600" y="304841"/>
            <a:ext cx="10972800" cy="5826125"/>
          </a:xfrm>
        </p:spPr>
        <p:txBody>
          <a:bodyPr/>
          <a:lstStyle/>
          <a:p>
            <a:pPr eaLnBrk="1" hangingPunct="1">
              <a:lnSpc>
                <a:spcPct val="90000"/>
              </a:lnSpc>
            </a:pPr>
            <a:r>
              <a:rPr lang="en-US" b="1" dirty="0" smtClean="0">
                <a:solidFill>
                  <a:srgbClr val="002060"/>
                </a:solidFill>
              </a:rPr>
              <a:t>Questions for the street scene.</a:t>
            </a:r>
          </a:p>
          <a:p>
            <a:pPr marL="457200" lvl="1" indent="0" eaLnBrk="1" hangingPunct="1">
              <a:lnSpc>
                <a:spcPct val="90000"/>
              </a:lnSpc>
              <a:buNone/>
            </a:pPr>
            <a:r>
              <a:rPr lang="en-US" sz="3200" dirty="0" smtClean="0">
                <a:solidFill>
                  <a:srgbClr val="FF0000"/>
                </a:solidFill>
                <a:latin typeface="Arial Black" pitchFamily="34" charset="0"/>
              </a:rPr>
              <a:t>How many vehicles were driving?</a:t>
            </a:r>
          </a:p>
          <a:p>
            <a:pPr lvl="2" algn="ctr" eaLnBrk="1" hangingPunct="1">
              <a:lnSpc>
                <a:spcPct val="90000"/>
              </a:lnSpc>
            </a:pPr>
            <a:r>
              <a:rPr lang="en-US" sz="5400" b="1" dirty="0" smtClean="0"/>
              <a:t>Two were driving, three were parked</a:t>
            </a:r>
          </a:p>
        </p:txBody>
      </p:sp>
      <p:sp>
        <p:nvSpPr>
          <p:cNvPr id="963590" name="Rectangle 6"/>
          <p:cNvSpPr>
            <a:spLocks noChangeArrowheads="1"/>
          </p:cNvSpPr>
          <p:nvPr/>
        </p:nvSpPr>
        <p:spPr bwMode="auto">
          <a:xfrm>
            <a:off x="1625600" y="3581400"/>
            <a:ext cx="8839200" cy="4572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3591" name="Rectangle 7"/>
          <p:cNvSpPr>
            <a:spLocks noChangeArrowheads="1"/>
          </p:cNvSpPr>
          <p:nvPr/>
        </p:nvSpPr>
        <p:spPr bwMode="auto">
          <a:xfrm>
            <a:off x="1727200" y="36576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3592"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3593"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16428548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p:txBody>
          <a:bodyPr/>
          <a:lstStyle/>
          <a:p>
            <a:pPr eaLnBrk="1" hangingPunct="1"/>
            <a:endParaRPr lang="en-US" smtClean="0"/>
          </a:p>
        </p:txBody>
      </p:sp>
      <p:sp>
        <p:nvSpPr>
          <p:cNvPr id="964611" name="Rectangle 3"/>
          <p:cNvSpPr>
            <a:spLocks noGrp="1" noChangeArrowheads="1"/>
          </p:cNvSpPr>
          <p:nvPr>
            <p:ph idx="1"/>
          </p:nvPr>
        </p:nvSpPr>
        <p:spPr/>
        <p:txBody>
          <a:bodyPr/>
          <a:lstStyle/>
          <a:p>
            <a:pPr eaLnBrk="1" hangingPunct="1"/>
            <a:endParaRPr lang="en-US" smtClean="0"/>
          </a:p>
        </p:txBody>
      </p:sp>
      <p:pic>
        <p:nvPicPr>
          <p:cNvPr id="964612" name="Picture 4" descr="observe3"/>
          <p:cNvPicPr>
            <a:picLocks noChangeAspect="1" noChangeArrowheads="1"/>
          </p:cNvPicPr>
          <p:nvPr/>
        </p:nvPicPr>
        <p:blipFill>
          <a:blip r:embed="rId2" cstate="print"/>
          <a:srcRect/>
          <a:stretch>
            <a:fillRect/>
          </a:stretch>
        </p:blipFill>
        <p:spPr bwMode="auto">
          <a:xfrm>
            <a:off x="0" y="-3175"/>
            <a:ext cx="12192000" cy="6861175"/>
          </a:xfrm>
          <a:prstGeom prst="rect">
            <a:avLst/>
          </a:prstGeom>
          <a:noFill/>
          <a:ln w="9525">
            <a:noFill/>
            <a:miter lim="800000"/>
            <a:headEnd/>
            <a:tailEnd/>
          </a:ln>
        </p:spPr>
      </p:pic>
      <p:sp>
        <p:nvSpPr>
          <p:cNvPr id="964613" name="Oval 4"/>
          <p:cNvSpPr>
            <a:spLocks noChangeArrowheads="1"/>
          </p:cNvSpPr>
          <p:nvPr/>
        </p:nvSpPr>
        <p:spPr bwMode="auto">
          <a:xfrm>
            <a:off x="1625600" y="2667000"/>
            <a:ext cx="2540000" cy="12954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4614" name="Oval 5"/>
          <p:cNvSpPr>
            <a:spLocks noChangeArrowheads="1"/>
          </p:cNvSpPr>
          <p:nvPr/>
        </p:nvSpPr>
        <p:spPr bwMode="auto">
          <a:xfrm>
            <a:off x="6299200" y="2590800"/>
            <a:ext cx="3860800" cy="12954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23923746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5" name="Rectangle 3"/>
          <p:cNvSpPr>
            <a:spLocks noGrp="1" noChangeArrowheads="1"/>
          </p:cNvSpPr>
          <p:nvPr>
            <p:ph idx="1"/>
          </p:nvPr>
        </p:nvSpPr>
        <p:spPr>
          <a:xfrm>
            <a:off x="406400" y="304841"/>
            <a:ext cx="11176000" cy="5826125"/>
          </a:xfrm>
        </p:spPr>
        <p:txBody>
          <a:bodyPr>
            <a:normAutofit/>
          </a:bodyPr>
          <a:lstStyle/>
          <a:p>
            <a:pPr marL="457200" lvl="1" indent="0" algn="ctr" eaLnBrk="1" hangingPunct="1">
              <a:lnSpc>
                <a:spcPct val="90000"/>
              </a:lnSpc>
              <a:buNone/>
            </a:pPr>
            <a:r>
              <a:rPr lang="en-US" sz="5400" b="1" dirty="0" smtClean="0"/>
              <a:t>What type of vehicles were they?</a:t>
            </a:r>
          </a:p>
        </p:txBody>
      </p:sp>
      <p:sp>
        <p:nvSpPr>
          <p:cNvPr id="965636" name="Rectangle 4"/>
          <p:cNvSpPr>
            <a:spLocks noChangeArrowheads="1"/>
          </p:cNvSpPr>
          <p:nvPr/>
        </p:nvSpPr>
        <p:spPr bwMode="auto">
          <a:xfrm>
            <a:off x="1828800" y="1828800"/>
            <a:ext cx="75184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5637" name="Rectangle 5"/>
          <p:cNvSpPr>
            <a:spLocks noChangeArrowheads="1"/>
          </p:cNvSpPr>
          <p:nvPr/>
        </p:nvSpPr>
        <p:spPr bwMode="auto">
          <a:xfrm>
            <a:off x="1930400" y="2667000"/>
            <a:ext cx="8839200" cy="5334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5638" name="Rectangle 6"/>
          <p:cNvSpPr>
            <a:spLocks noChangeArrowheads="1"/>
          </p:cNvSpPr>
          <p:nvPr/>
        </p:nvSpPr>
        <p:spPr bwMode="auto">
          <a:xfrm>
            <a:off x="1625600" y="3581400"/>
            <a:ext cx="8839200" cy="4572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5639" name="Rectangle 7"/>
          <p:cNvSpPr>
            <a:spLocks noChangeArrowheads="1"/>
          </p:cNvSpPr>
          <p:nvPr/>
        </p:nvSpPr>
        <p:spPr bwMode="auto">
          <a:xfrm>
            <a:off x="1727200" y="36576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5640"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2067271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9" name="Rectangle 3"/>
          <p:cNvSpPr>
            <a:spLocks noGrp="1" noChangeArrowheads="1"/>
          </p:cNvSpPr>
          <p:nvPr>
            <p:ph idx="1"/>
          </p:nvPr>
        </p:nvSpPr>
        <p:spPr>
          <a:xfrm>
            <a:off x="203200" y="287378"/>
            <a:ext cx="11430000" cy="5826125"/>
          </a:xfrm>
        </p:spPr>
        <p:txBody>
          <a:bodyPr/>
          <a:lstStyle/>
          <a:p>
            <a:pPr marL="457200" lvl="1" indent="0" eaLnBrk="1" hangingPunct="1">
              <a:lnSpc>
                <a:spcPct val="90000"/>
              </a:lnSpc>
              <a:buNone/>
            </a:pPr>
            <a:r>
              <a:rPr lang="en-US" sz="4400" b="1" dirty="0" smtClean="0"/>
              <a:t>What type of vehicles were they?</a:t>
            </a:r>
          </a:p>
          <a:p>
            <a:pPr lvl="2" algn="ctr" eaLnBrk="1" hangingPunct="1">
              <a:lnSpc>
                <a:spcPct val="90000"/>
              </a:lnSpc>
            </a:pPr>
            <a:r>
              <a:rPr lang="en-US" sz="4800" b="1" dirty="0" smtClean="0">
                <a:solidFill>
                  <a:srgbClr val="FF0000"/>
                </a:solidFill>
              </a:rPr>
              <a:t>Utility van with no labels and small 4 door SUV.</a:t>
            </a:r>
          </a:p>
        </p:txBody>
      </p:sp>
      <p:sp>
        <p:nvSpPr>
          <p:cNvPr id="966660" name="Rectangle 5"/>
          <p:cNvSpPr>
            <a:spLocks noChangeArrowheads="1"/>
          </p:cNvSpPr>
          <p:nvPr/>
        </p:nvSpPr>
        <p:spPr bwMode="auto">
          <a:xfrm>
            <a:off x="1930400" y="2667000"/>
            <a:ext cx="8839200" cy="5334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6661" name="Rectangle 6"/>
          <p:cNvSpPr>
            <a:spLocks noChangeArrowheads="1"/>
          </p:cNvSpPr>
          <p:nvPr/>
        </p:nvSpPr>
        <p:spPr bwMode="auto">
          <a:xfrm>
            <a:off x="1625600" y="3581400"/>
            <a:ext cx="8839200" cy="4572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6662" name="Rectangle 7"/>
          <p:cNvSpPr>
            <a:spLocks noChangeArrowheads="1"/>
          </p:cNvSpPr>
          <p:nvPr/>
        </p:nvSpPr>
        <p:spPr bwMode="auto">
          <a:xfrm>
            <a:off x="1727200" y="36576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6663"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6664"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6665" name="Rectangle 12"/>
          <p:cNvSpPr>
            <a:spLocks noChangeArrowheads="1"/>
          </p:cNvSpPr>
          <p:nvPr/>
        </p:nvSpPr>
        <p:spPr bwMode="auto">
          <a:xfrm>
            <a:off x="7620000" y="6629441"/>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prstClr val="black"/>
                </a:solidFill>
                <a:latin typeface="Verdana" pitchFamily="34" charset="0"/>
              </a:rPr>
              <a:t>Copyright © 2010 Ryan P. Murphy</a:t>
            </a:r>
            <a:endParaRPr lang="en-US">
              <a:solidFill>
                <a:prstClr val="black"/>
              </a:solidFill>
              <a:latin typeface="Arial" charset="0"/>
            </a:endParaRPr>
          </a:p>
        </p:txBody>
      </p:sp>
    </p:spTree>
    <p:extLst>
      <p:ext uri="{BB962C8B-B14F-4D97-AF65-F5344CB8AC3E}">
        <p14:creationId xmlns:p14="http://schemas.microsoft.com/office/powerpoint/2010/main" xmlns="" val="13931712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p:txBody>
          <a:bodyPr/>
          <a:lstStyle/>
          <a:p>
            <a:pPr eaLnBrk="1" hangingPunct="1"/>
            <a:endParaRPr lang="en-US" smtClean="0"/>
          </a:p>
        </p:txBody>
      </p:sp>
      <p:sp>
        <p:nvSpPr>
          <p:cNvPr id="967683" name="Rectangle 3"/>
          <p:cNvSpPr>
            <a:spLocks noGrp="1" noChangeArrowheads="1"/>
          </p:cNvSpPr>
          <p:nvPr>
            <p:ph idx="1"/>
          </p:nvPr>
        </p:nvSpPr>
        <p:spPr/>
        <p:txBody>
          <a:bodyPr/>
          <a:lstStyle/>
          <a:p>
            <a:pPr eaLnBrk="1" hangingPunct="1"/>
            <a:endParaRPr lang="en-US" smtClean="0"/>
          </a:p>
        </p:txBody>
      </p:sp>
      <p:pic>
        <p:nvPicPr>
          <p:cNvPr id="967684"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
        <p:nvSpPr>
          <p:cNvPr id="967685" name="Oval 4"/>
          <p:cNvSpPr>
            <a:spLocks noChangeArrowheads="1"/>
          </p:cNvSpPr>
          <p:nvPr/>
        </p:nvSpPr>
        <p:spPr bwMode="auto">
          <a:xfrm>
            <a:off x="1320800" y="2438400"/>
            <a:ext cx="3454400" cy="15240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7686" name="Oval 5"/>
          <p:cNvSpPr>
            <a:spLocks noChangeArrowheads="1"/>
          </p:cNvSpPr>
          <p:nvPr/>
        </p:nvSpPr>
        <p:spPr bwMode="auto">
          <a:xfrm>
            <a:off x="6197600" y="2514600"/>
            <a:ext cx="3860800" cy="15240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9275273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7" name="Rectangle 3"/>
          <p:cNvSpPr>
            <a:spLocks noGrp="1" noChangeArrowheads="1"/>
          </p:cNvSpPr>
          <p:nvPr>
            <p:ph idx="1"/>
          </p:nvPr>
        </p:nvSpPr>
        <p:spPr>
          <a:xfrm>
            <a:off x="101600" y="304841"/>
            <a:ext cx="12090400" cy="5826125"/>
          </a:xfrm>
        </p:spPr>
        <p:txBody>
          <a:bodyPr>
            <a:normAutofit/>
          </a:bodyPr>
          <a:lstStyle/>
          <a:p>
            <a:pPr marL="457200" lvl="1" indent="0" eaLnBrk="1" hangingPunct="1">
              <a:lnSpc>
                <a:spcPct val="90000"/>
              </a:lnSpc>
              <a:buNone/>
            </a:pPr>
            <a:r>
              <a:rPr lang="en-US" sz="6000" b="1" dirty="0" smtClean="0"/>
              <a:t>What colors were they?</a:t>
            </a:r>
          </a:p>
        </p:txBody>
      </p:sp>
      <p:sp>
        <p:nvSpPr>
          <p:cNvPr id="968708" name="Rectangle 5"/>
          <p:cNvSpPr>
            <a:spLocks noChangeArrowheads="1"/>
          </p:cNvSpPr>
          <p:nvPr/>
        </p:nvSpPr>
        <p:spPr bwMode="auto">
          <a:xfrm>
            <a:off x="1930400" y="2667000"/>
            <a:ext cx="8839200" cy="5334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8709" name="Rectangle 6"/>
          <p:cNvSpPr>
            <a:spLocks noChangeArrowheads="1"/>
          </p:cNvSpPr>
          <p:nvPr/>
        </p:nvSpPr>
        <p:spPr bwMode="auto">
          <a:xfrm>
            <a:off x="1625600" y="3581400"/>
            <a:ext cx="8839200" cy="4572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8710" name="Rectangle 7"/>
          <p:cNvSpPr>
            <a:spLocks noChangeArrowheads="1"/>
          </p:cNvSpPr>
          <p:nvPr/>
        </p:nvSpPr>
        <p:spPr bwMode="auto">
          <a:xfrm>
            <a:off x="1727200" y="36576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8711"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8712"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68713" name="Rectangle 12"/>
          <p:cNvSpPr>
            <a:spLocks noChangeArrowheads="1"/>
          </p:cNvSpPr>
          <p:nvPr/>
        </p:nvSpPr>
        <p:spPr bwMode="auto">
          <a:xfrm>
            <a:off x="7620000" y="6629441"/>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prstClr val="black"/>
                </a:solidFill>
                <a:latin typeface="Verdana" pitchFamily="34" charset="0"/>
              </a:rPr>
              <a:t>Copyright © 2010 Ryan P. Murphy</a:t>
            </a:r>
            <a:endParaRPr lang="en-US">
              <a:solidFill>
                <a:prstClr val="black"/>
              </a:solidFill>
              <a:latin typeface="Arial" charset="0"/>
            </a:endParaRPr>
          </a:p>
        </p:txBody>
      </p:sp>
    </p:spTree>
    <p:extLst>
      <p:ext uri="{BB962C8B-B14F-4D97-AF65-F5344CB8AC3E}">
        <p14:creationId xmlns:p14="http://schemas.microsoft.com/office/powerpoint/2010/main" xmlns="" val="2794214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1" name="Rectangle 3"/>
          <p:cNvSpPr>
            <a:spLocks noGrp="1" noChangeArrowheads="1"/>
          </p:cNvSpPr>
          <p:nvPr>
            <p:ph idx="1"/>
          </p:nvPr>
        </p:nvSpPr>
        <p:spPr>
          <a:xfrm>
            <a:off x="0" y="304806"/>
            <a:ext cx="12192000" cy="6538913"/>
          </a:xfrm>
        </p:spPr>
        <p:txBody>
          <a:bodyPr>
            <a:normAutofit/>
          </a:bodyPr>
          <a:lstStyle/>
          <a:p>
            <a:pPr marL="914400" lvl="2" indent="0" algn="ctr" eaLnBrk="1" hangingPunct="1">
              <a:lnSpc>
                <a:spcPct val="90000"/>
              </a:lnSpc>
              <a:buNone/>
            </a:pPr>
            <a:endParaRPr lang="en-US" sz="4800" b="1" dirty="0" smtClean="0">
              <a:solidFill>
                <a:srgbClr val="002060"/>
              </a:solidFill>
            </a:endParaRPr>
          </a:p>
          <a:p>
            <a:pPr marL="914400" lvl="2" indent="0" algn="ctr" eaLnBrk="1" hangingPunct="1">
              <a:lnSpc>
                <a:spcPct val="90000"/>
              </a:lnSpc>
              <a:buNone/>
            </a:pPr>
            <a:r>
              <a:rPr lang="en-US" sz="4800" b="1" dirty="0" smtClean="0">
                <a:solidFill>
                  <a:srgbClr val="002060"/>
                </a:solidFill>
              </a:rPr>
              <a:t>Utility van was white</a:t>
            </a:r>
          </a:p>
          <a:p>
            <a:pPr marL="914400" lvl="2" indent="0" algn="ctr" eaLnBrk="1" hangingPunct="1">
              <a:lnSpc>
                <a:spcPct val="90000"/>
              </a:lnSpc>
              <a:buNone/>
            </a:pPr>
            <a:endParaRPr lang="en-US" sz="4800" b="1" dirty="0" smtClean="0">
              <a:solidFill>
                <a:srgbClr val="002060"/>
              </a:solidFill>
            </a:endParaRPr>
          </a:p>
          <a:p>
            <a:pPr marL="914400" lvl="2" indent="0" algn="ctr" eaLnBrk="1" hangingPunct="1">
              <a:lnSpc>
                <a:spcPct val="90000"/>
              </a:lnSpc>
              <a:buNone/>
            </a:pPr>
            <a:r>
              <a:rPr lang="en-US" sz="4800" b="1" dirty="0" smtClean="0">
                <a:solidFill>
                  <a:srgbClr val="002060"/>
                </a:solidFill>
              </a:rPr>
              <a:t>SUV was dark blue with no license plate on the front.</a:t>
            </a:r>
          </a:p>
        </p:txBody>
      </p:sp>
      <p:sp>
        <p:nvSpPr>
          <p:cNvPr id="96973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13006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9731">
                                            <p:txEl>
                                              <p:pRg st="3" end="3"/>
                                            </p:txEl>
                                          </p:spTgt>
                                        </p:tgtEl>
                                        <p:attrNameLst>
                                          <p:attrName>style.visibility</p:attrName>
                                        </p:attrNameLst>
                                      </p:cBhvr>
                                      <p:to>
                                        <p:strVal val="visible"/>
                                      </p:to>
                                    </p:set>
                                    <p:animEffect transition="in" filter="fade">
                                      <p:cBhvr>
                                        <p:cTn id="7" dur="500"/>
                                        <p:tgtEl>
                                          <p:spTgt spid="9697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2"/>
          <p:cNvSpPr>
            <a:spLocks noGrp="1" noChangeArrowheads="1"/>
          </p:cNvSpPr>
          <p:nvPr>
            <p:ph type="title"/>
          </p:nvPr>
        </p:nvSpPr>
        <p:spPr/>
        <p:txBody>
          <a:bodyPr/>
          <a:lstStyle/>
          <a:p>
            <a:pPr eaLnBrk="1" hangingPunct="1"/>
            <a:endParaRPr lang="en-US" smtClean="0"/>
          </a:p>
        </p:txBody>
      </p:sp>
      <p:sp>
        <p:nvSpPr>
          <p:cNvPr id="970755" name="Rectangle 3"/>
          <p:cNvSpPr>
            <a:spLocks noGrp="1" noChangeArrowheads="1"/>
          </p:cNvSpPr>
          <p:nvPr>
            <p:ph idx="1"/>
          </p:nvPr>
        </p:nvSpPr>
        <p:spPr/>
        <p:txBody>
          <a:bodyPr/>
          <a:lstStyle/>
          <a:p>
            <a:pPr eaLnBrk="1" hangingPunct="1"/>
            <a:endParaRPr lang="en-US" smtClean="0"/>
          </a:p>
        </p:txBody>
      </p:sp>
      <p:pic>
        <p:nvPicPr>
          <p:cNvPr id="970756"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Tree>
    <p:extLst>
      <p:ext uri="{BB962C8B-B14F-4D97-AF65-F5344CB8AC3E}">
        <p14:creationId xmlns:p14="http://schemas.microsoft.com/office/powerpoint/2010/main" xmlns="" val="21696969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304800" y="304841"/>
            <a:ext cx="11480800" cy="5826125"/>
          </a:xfrm>
        </p:spPr>
        <p:txBody>
          <a:bodyPr/>
          <a:lstStyle/>
          <a:p>
            <a:pPr marL="457200" lvl="1" indent="0" algn="ctr" eaLnBrk="1" hangingPunct="1">
              <a:lnSpc>
                <a:spcPct val="90000"/>
              </a:lnSpc>
              <a:buNone/>
            </a:pPr>
            <a:r>
              <a:rPr lang="en-US" sz="4800" b="1" dirty="0" smtClean="0">
                <a:solidFill>
                  <a:srgbClr val="FF0000"/>
                </a:solidFill>
                <a:latin typeface="Aharoni" pitchFamily="2" charset="-79"/>
                <a:cs typeface="Aharoni" pitchFamily="2" charset="-79"/>
              </a:rPr>
              <a:t>What </a:t>
            </a:r>
            <a:r>
              <a:rPr lang="en-US" sz="4800" b="1" dirty="0">
                <a:solidFill>
                  <a:srgbClr val="FF0000"/>
                </a:solidFill>
                <a:latin typeface="Aharoni" pitchFamily="2" charset="-79"/>
                <a:cs typeface="Aharoni" pitchFamily="2" charset="-79"/>
              </a:rPr>
              <a:t>was the roof color of the </a:t>
            </a:r>
            <a:r>
              <a:rPr lang="en-US" sz="4800" b="1" dirty="0" smtClean="0">
                <a:solidFill>
                  <a:srgbClr val="FF0000"/>
                </a:solidFill>
                <a:latin typeface="Aharoni" pitchFamily="2" charset="-79"/>
                <a:cs typeface="Aharoni" pitchFamily="2" charset="-79"/>
              </a:rPr>
              <a:t>house behind the van</a:t>
            </a:r>
            <a:r>
              <a:rPr lang="en-US" sz="4800" b="1" dirty="0" smtClean="0">
                <a:latin typeface="Aharoni" pitchFamily="2" charset="-79"/>
                <a:cs typeface="Aharoni" pitchFamily="2" charset="-79"/>
              </a:rPr>
              <a:t>?</a:t>
            </a:r>
            <a:endParaRPr lang="en-US" sz="4800" b="1" dirty="0">
              <a:latin typeface="Aharoni" pitchFamily="2" charset="-79"/>
              <a:cs typeface="Aharoni" pitchFamily="2" charset="-79"/>
            </a:endParaRPr>
          </a:p>
          <a:p>
            <a:pPr marL="914400" lvl="2" indent="0" algn="ctr" eaLnBrk="1" hangingPunct="1">
              <a:lnSpc>
                <a:spcPct val="90000"/>
              </a:lnSpc>
              <a:buNone/>
            </a:pPr>
            <a:r>
              <a:rPr lang="en-US" sz="6600" b="1" dirty="0" smtClean="0"/>
              <a:t>gray</a:t>
            </a:r>
            <a:endParaRPr lang="en-US" sz="3200" b="1" dirty="0" smtClean="0"/>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37955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03">
                                            <p:txEl>
                                              <p:pRg st="1" end="1"/>
                                            </p:txEl>
                                          </p:spTgt>
                                        </p:tgtEl>
                                        <p:attrNameLst>
                                          <p:attrName>style.visibility</p:attrName>
                                        </p:attrNameLst>
                                      </p:cBhvr>
                                      <p:to>
                                        <p:strVal val="visible"/>
                                      </p:to>
                                    </p:set>
                                    <p:animEffect transition="in" filter="fade">
                                      <p:cBhvr>
                                        <p:cTn id="7" dur="500"/>
                                        <p:tgtEl>
                                          <p:spTgt spid="972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p:txBody>
          <a:bodyPr/>
          <a:lstStyle/>
          <a:p>
            <a:pPr eaLnBrk="1" hangingPunct="1"/>
            <a:endParaRPr lang="en-US" smtClean="0"/>
          </a:p>
        </p:txBody>
      </p:sp>
      <p:sp>
        <p:nvSpPr>
          <p:cNvPr id="974851" name="Rectangle 3"/>
          <p:cNvSpPr>
            <a:spLocks noGrp="1" noChangeArrowheads="1"/>
          </p:cNvSpPr>
          <p:nvPr>
            <p:ph idx="1"/>
          </p:nvPr>
        </p:nvSpPr>
        <p:spPr/>
        <p:txBody>
          <a:bodyPr/>
          <a:lstStyle/>
          <a:p>
            <a:pPr eaLnBrk="1" hangingPunct="1"/>
            <a:endParaRPr lang="en-US" smtClean="0"/>
          </a:p>
        </p:txBody>
      </p:sp>
      <p:pic>
        <p:nvPicPr>
          <p:cNvPr id="974852"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
        <p:nvSpPr>
          <p:cNvPr id="6" name="Oval 4"/>
          <p:cNvSpPr>
            <a:spLocks noChangeArrowheads="1"/>
          </p:cNvSpPr>
          <p:nvPr/>
        </p:nvSpPr>
        <p:spPr bwMode="auto">
          <a:xfrm>
            <a:off x="5588000" y="1219200"/>
            <a:ext cx="4876800" cy="16764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2133946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1"/>
            <a:ext cx="10203873" cy="716922"/>
          </a:xfrm>
          <a:solidFill>
            <a:srgbClr val="FFFF00"/>
          </a:solidFill>
        </p:spPr>
        <p:txBody>
          <a:bodyPr>
            <a:noAutofit/>
          </a:bodyPr>
          <a:lstStyle/>
          <a:p>
            <a:r>
              <a:rPr lang="en-CA" dirty="0" smtClean="0">
                <a:solidFill>
                  <a:schemeClr val="tx1"/>
                </a:solidFill>
                <a:latin typeface="Aharoni" panose="02010803020104030203" pitchFamily="2" charset="-79"/>
                <a:cs typeface="Aharoni" panose="02010803020104030203" pitchFamily="2" charset="-79"/>
              </a:rPr>
              <a:t>How Did It Really Work Before?</a:t>
            </a:r>
            <a:endParaRPr lang="en-CA" dirty="0">
              <a:solidFill>
                <a:schemeClr val="tx1"/>
              </a:solidFill>
              <a:latin typeface="Aharoni" panose="02010803020104030203" pitchFamily="2" charset="-79"/>
              <a:cs typeface="Aharoni" panose="02010803020104030203" pitchFamily="2" charset="-79"/>
            </a:endParaRPr>
          </a:p>
        </p:txBody>
      </p:sp>
      <p:pic>
        <p:nvPicPr>
          <p:cNvPr id="1026" name="Picture 2" descr="http://www.heritage-history.com/books/rowbotham/scientists/zpage028.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54428" y="2951061"/>
            <a:ext cx="2564573" cy="361603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2"/>
          <p:cNvSpPr txBox="1">
            <a:spLocks/>
          </p:cNvSpPr>
          <p:nvPr/>
        </p:nvSpPr>
        <p:spPr>
          <a:xfrm>
            <a:off x="5327101" y="2150065"/>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0" y="756408"/>
            <a:ext cx="12192000" cy="1811193"/>
          </a:xfrm>
        </p:spPr>
        <p:txBody>
          <a:bodyPr>
            <a:normAutofit/>
          </a:bodyPr>
          <a:lstStyle/>
          <a:p>
            <a:pPr algn="ctr"/>
            <a:r>
              <a:rPr lang="en-CA" dirty="0" smtClean="0"/>
              <a:t>the scientists of ancient civilization did not conduct experiments to test their theories</a:t>
            </a:r>
          </a:p>
          <a:p>
            <a:r>
              <a:rPr lang="en-CA" dirty="0" smtClean="0"/>
              <a:t>their theories were based on common sense logic. If it made sense on the face of it, it would be accepted as truth.</a:t>
            </a:r>
            <a:endParaRPr lang="en-US" dirty="0"/>
          </a:p>
        </p:txBody>
      </p:sp>
      <p:pic>
        <p:nvPicPr>
          <p:cNvPr id="8" name="Picture 7"/>
          <p:cNvPicPr>
            <a:picLocks noChangeAspect="1"/>
          </p:cNvPicPr>
          <p:nvPr/>
        </p:nvPicPr>
        <p:blipFill>
          <a:blip r:embed="rId3"/>
          <a:stretch>
            <a:fillRect/>
          </a:stretch>
        </p:blipFill>
        <p:spPr>
          <a:xfrm>
            <a:off x="261528" y="3708230"/>
            <a:ext cx="2446213" cy="3149770"/>
          </a:xfrm>
          <a:prstGeom prst="rect">
            <a:avLst/>
          </a:prstGeom>
        </p:spPr>
      </p:pic>
      <p:sp>
        <p:nvSpPr>
          <p:cNvPr id="14" name="Content Placeholder 2"/>
          <p:cNvSpPr txBox="1">
            <a:spLocks/>
          </p:cNvSpPr>
          <p:nvPr/>
        </p:nvSpPr>
        <p:spPr>
          <a:xfrm>
            <a:off x="374535" y="3116499"/>
            <a:ext cx="2220255" cy="526059"/>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3600" b="1" dirty="0" smtClean="0">
                <a:latin typeface="Agency FB" panose="020B0503020202020204" pitchFamily="34" charset="0"/>
              </a:rPr>
              <a:t>ARISTOTLE</a:t>
            </a:r>
            <a:endParaRPr lang="en-CA" sz="4800" b="1" dirty="0">
              <a:latin typeface="Agency FB" panose="020B0503020202020204" pitchFamily="34" charset="0"/>
            </a:endParaRPr>
          </a:p>
        </p:txBody>
      </p:sp>
      <p:sp>
        <p:nvSpPr>
          <p:cNvPr id="15" name="Content Placeholder 2"/>
          <p:cNvSpPr txBox="1">
            <a:spLocks/>
          </p:cNvSpPr>
          <p:nvPr/>
        </p:nvSpPr>
        <p:spPr>
          <a:xfrm>
            <a:off x="5327102" y="3116499"/>
            <a:ext cx="2220255" cy="526059"/>
          </a:xfrm>
          <a:prstGeom prst="rect">
            <a:avLst/>
          </a:prstGeom>
          <a:solidFill>
            <a:srgbClr val="00B0F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3600" b="1" dirty="0" smtClean="0">
                <a:latin typeface="Agency FB" panose="020B0503020202020204" pitchFamily="34" charset="0"/>
              </a:rPr>
              <a:t>GALILEO</a:t>
            </a:r>
            <a:endParaRPr lang="en-CA" sz="4800" b="1" dirty="0">
              <a:latin typeface="Agency FB" panose="020B0503020202020204" pitchFamily="34" charset="0"/>
            </a:endParaRPr>
          </a:p>
        </p:txBody>
      </p:sp>
      <p:pic>
        <p:nvPicPr>
          <p:cNvPr id="13" name="Picture 12"/>
          <p:cNvPicPr>
            <a:picLocks noChangeAspect="1"/>
          </p:cNvPicPr>
          <p:nvPr/>
        </p:nvPicPr>
        <p:blipFill>
          <a:blip r:embed="rId4"/>
          <a:stretch>
            <a:fillRect/>
          </a:stretch>
        </p:blipFill>
        <p:spPr>
          <a:xfrm>
            <a:off x="5327072" y="3738943"/>
            <a:ext cx="2446213" cy="3088344"/>
          </a:xfrm>
          <a:prstGeom prst="rect">
            <a:avLst/>
          </a:prstGeom>
        </p:spPr>
      </p:pic>
      <p:sp>
        <p:nvSpPr>
          <p:cNvPr id="16" name="Rectangle 15"/>
          <p:cNvSpPr/>
          <p:nvPr/>
        </p:nvSpPr>
        <p:spPr>
          <a:xfrm>
            <a:off x="3192243" y="4174003"/>
            <a:ext cx="1650324" cy="1862048"/>
          </a:xfrm>
          <a:prstGeom prst="rect">
            <a:avLst/>
          </a:prstGeom>
          <a:solidFill>
            <a:srgbClr val="00FF00"/>
          </a:solidFill>
        </p:spPr>
        <p:txBody>
          <a:bodyPr wrap="none" lIns="91440" tIns="45720" rIns="91440" bIns="45720">
            <a:spAutoFit/>
          </a:bodyPr>
          <a:lstStyle/>
          <a:p>
            <a:pPr algn="ctr"/>
            <a:r>
              <a:rPr lang="en-US" sz="115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vs</a:t>
            </a: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xmlns="" val="399412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0" y="304801"/>
            <a:ext cx="12192000" cy="1600200"/>
          </a:xfrm>
        </p:spPr>
        <p:txBody>
          <a:bodyPr/>
          <a:lstStyle/>
          <a:p>
            <a:pPr marL="457200" lvl="1" indent="0" algn="ctr" eaLnBrk="1" hangingPunct="1">
              <a:lnSpc>
                <a:spcPct val="90000"/>
              </a:lnSpc>
              <a:buNone/>
            </a:pPr>
            <a:r>
              <a:rPr lang="en-US" sz="4800" b="1" dirty="0" smtClean="0">
                <a:latin typeface="Aharoni" pitchFamily="2" charset="-79"/>
                <a:cs typeface="Aharoni" pitchFamily="2" charset="-79"/>
              </a:rPr>
              <a:t>What season is this picture from?</a:t>
            </a:r>
            <a:endParaRPr lang="en-US" sz="4800" b="1" dirty="0">
              <a:latin typeface="Aharoni" pitchFamily="2" charset="-79"/>
              <a:cs typeface="Aharoni" pitchFamily="2" charset="-79"/>
            </a:endParaRPr>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35256669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0" y="304801"/>
            <a:ext cx="12192000" cy="1600200"/>
          </a:xfrm>
        </p:spPr>
        <p:txBody>
          <a:bodyPr/>
          <a:lstStyle/>
          <a:p>
            <a:pPr marL="457200" lvl="1" indent="0" algn="ctr" eaLnBrk="1" hangingPunct="1">
              <a:lnSpc>
                <a:spcPct val="90000"/>
              </a:lnSpc>
              <a:buNone/>
            </a:pPr>
            <a:r>
              <a:rPr lang="en-US" sz="4800" b="1" dirty="0" smtClean="0">
                <a:latin typeface="Aharoni" pitchFamily="2" charset="-79"/>
                <a:cs typeface="Aharoni" pitchFamily="2" charset="-79"/>
              </a:rPr>
              <a:t>What season is this picture from?</a:t>
            </a:r>
            <a:endParaRPr lang="en-US" sz="4800" b="1" dirty="0">
              <a:latin typeface="Aharoni" pitchFamily="2" charset="-79"/>
              <a:cs typeface="Aharoni" pitchFamily="2" charset="-79"/>
            </a:endParaRPr>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5" name="Rectangle 3"/>
          <p:cNvSpPr txBox="1">
            <a:spLocks noChangeArrowheads="1"/>
          </p:cNvSpPr>
          <p:nvPr/>
        </p:nvSpPr>
        <p:spPr>
          <a:xfrm>
            <a:off x="-50800" y="2514600"/>
            <a:ext cx="12192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base">
              <a:lnSpc>
                <a:spcPct val="90000"/>
              </a:lnSpc>
              <a:spcAft>
                <a:spcPct val="0"/>
              </a:spcAft>
              <a:buFont typeface="Arial" pitchFamily="34" charset="0"/>
              <a:buNone/>
            </a:pPr>
            <a:r>
              <a:rPr lang="en-US" sz="6600" b="1" dirty="0" smtClean="0">
                <a:solidFill>
                  <a:srgbClr val="FF0000"/>
                </a:solidFill>
                <a:latin typeface="Bernard MT Condensed" pitchFamily="18" charset="0"/>
                <a:cs typeface="Aharoni" pitchFamily="2" charset="-79"/>
              </a:rPr>
              <a:t>summer</a:t>
            </a:r>
            <a:endParaRPr lang="en-US" sz="4800" b="1" dirty="0">
              <a:solidFill>
                <a:srgbClr val="FF0000"/>
              </a:solidFill>
              <a:latin typeface="Bernard MT Condensed" pitchFamily="18" charset="0"/>
              <a:cs typeface="Aharoni" pitchFamily="2" charset="-79"/>
            </a:endParaRPr>
          </a:p>
        </p:txBody>
      </p:sp>
    </p:spTree>
    <p:extLst>
      <p:ext uri="{BB962C8B-B14F-4D97-AF65-F5344CB8AC3E}">
        <p14:creationId xmlns:p14="http://schemas.microsoft.com/office/powerpoint/2010/main" xmlns="" val="312493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p:txBody>
          <a:bodyPr/>
          <a:lstStyle/>
          <a:p>
            <a:pPr eaLnBrk="1" hangingPunct="1"/>
            <a:endParaRPr lang="en-US" smtClean="0"/>
          </a:p>
        </p:txBody>
      </p:sp>
      <p:sp>
        <p:nvSpPr>
          <p:cNvPr id="974851" name="Rectangle 3"/>
          <p:cNvSpPr>
            <a:spLocks noGrp="1" noChangeArrowheads="1"/>
          </p:cNvSpPr>
          <p:nvPr>
            <p:ph idx="1"/>
          </p:nvPr>
        </p:nvSpPr>
        <p:spPr/>
        <p:txBody>
          <a:bodyPr/>
          <a:lstStyle/>
          <a:p>
            <a:pPr eaLnBrk="1" hangingPunct="1"/>
            <a:endParaRPr lang="en-US" smtClean="0"/>
          </a:p>
        </p:txBody>
      </p:sp>
      <p:pic>
        <p:nvPicPr>
          <p:cNvPr id="974852"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Tree>
    <p:extLst>
      <p:ext uri="{BB962C8B-B14F-4D97-AF65-F5344CB8AC3E}">
        <p14:creationId xmlns:p14="http://schemas.microsoft.com/office/powerpoint/2010/main" xmlns="" val="1268642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0" y="304841"/>
            <a:ext cx="12192000" cy="2743199"/>
          </a:xfrm>
        </p:spPr>
        <p:txBody>
          <a:bodyPr>
            <a:noAutofit/>
          </a:bodyPr>
          <a:lstStyle/>
          <a:p>
            <a:pPr marL="457200" lvl="1" indent="0" algn="ctr">
              <a:lnSpc>
                <a:spcPct val="90000"/>
              </a:lnSpc>
              <a:buNone/>
            </a:pPr>
            <a:r>
              <a:rPr lang="en-CA" sz="4800" b="1" dirty="0">
                <a:latin typeface="Aharoni" pitchFamily="2" charset="-79"/>
                <a:cs typeface="Aharoni" pitchFamily="2" charset="-79"/>
              </a:rPr>
              <a:t>How many witnesses were there, what were they doing?</a:t>
            </a:r>
          </a:p>
          <a:p>
            <a:pPr marL="457200" lvl="1" indent="0" algn="ctr" eaLnBrk="1" hangingPunct="1">
              <a:lnSpc>
                <a:spcPct val="90000"/>
              </a:lnSpc>
              <a:buNone/>
            </a:pPr>
            <a:endParaRPr lang="en-US" sz="4800" b="1" dirty="0">
              <a:latin typeface="Aharoni" pitchFamily="2" charset="-79"/>
              <a:cs typeface="Aharoni" pitchFamily="2" charset="-79"/>
            </a:endParaRPr>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7503305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0" y="304841"/>
            <a:ext cx="12192000" cy="2743199"/>
          </a:xfrm>
        </p:spPr>
        <p:txBody>
          <a:bodyPr>
            <a:noAutofit/>
          </a:bodyPr>
          <a:lstStyle/>
          <a:p>
            <a:pPr marL="457200" lvl="1" indent="0" algn="ctr">
              <a:lnSpc>
                <a:spcPct val="90000"/>
              </a:lnSpc>
              <a:buNone/>
            </a:pPr>
            <a:r>
              <a:rPr lang="en-CA" sz="4800" b="1" dirty="0">
                <a:latin typeface="Aharoni" pitchFamily="2" charset="-79"/>
                <a:cs typeface="Aharoni" pitchFamily="2" charset="-79"/>
              </a:rPr>
              <a:t>How many witnesses were there, what were they doing?</a:t>
            </a:r>
          </a:p>
          <a:p>
            <a:pPr marL="457200" lvl="1" indent="0" algn="ctr" eaLnBrk="1" hangingPunct="1">
              <a:lnSpc>
                <a:spcPct val="90000"/>
              </a:lnSpc>
              <a:buNone/>
            </a:pPr>
            <a:endParaRPr lang="en-US" sz="4800" b="1" dirty="0">
              <a:latin typeface="Aharoni" pitchFamily="2" charset="-79"/>
              <a:cs typeface="Aharoni" pitchFamily="2" charset="-79"/>
            </a:endParaRPr>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5" name="Rectangle 3"/>
          <p:cNvSpPr txBox="1">
            <a:spLocks noChangeArrowheads="1"/>
          </p:cNvSpPr>
          <p:nvPr/>
        </p:nvSpPr>
        <p:spPr>
          <a:xfrm>
            <a:off x="-50800" y="2514600"/>
            <a:ext cx="12192000" cy="1600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base">
              <a:lnSpc>
                <a:spcPct val="90000"/>
              </a:lnSpc>
              <a:spcAft>
                <a:spcPct val="0"/>
              </a:spcAft>
              <a:buFont typeface="Arial" pitchFamily="34" charset="0"/>
              <a:buNone/>
            </a:pPr>
            <a:r>
              <a:rPr lang="en-US" sz="6600" b="1" dirty="0" smtClean="0">
                <a:solidFill>
                  <a:srgbClr val="FF0000"/>
                </a:solidFill>
                <a:latin typeface="Bernard MT Condensed" pitchFamily="18" charset="0"/>
                <a:cs typeface="Aharoni" pitchFamily="2" charset="-79"/>
              </a:rPr>
              <a:t>One man</a:t>
            </a:r>
          </a:p>
          <a:p>
            <a:pPr marL="457200" lvl="1" indent="0" algn="ctr" fontAlgn="base">
              <a:lnSpc>
                <a:spcPct val="90000"/>
              </a:lnSpc>
              <a:spcAft>
                <a:spcPct val="0"/>
              </a:spcAft>
              <a:buFont typeface="Arial" pitchFamily="34" charset="0"/>
              <a:buNone/>
            </a:pPr>
            <a:r>
              <a:rPr lang="en-US" sz="6600" b="1" dirty="0" smtClean="0">
                <a:solidFill>
                  <a:srgbClr val="FF0000"/>
                </a:solidFill>
                <a:latin typeface="Bernard MT Condensed" pitchFamily="18" charset="0"/>
                <a:cs typeface="Aharoni" pitchFamily="2" charset="-79"/>
              </a:rPr>
              <a:t>Mowing the lawn</a:t>
            </a:r>
            <a:endParaRPr lang="en-US" sz="4800" b="1" dirty="0">
              <a:solidFill>
                <a:srgbClr val="FF0000"/>
              </a:solidFill>
              <a:latin typeface="Bernard MT Condensed" pitchFamily="18" charset="0"/>
              <a:cs typeface="Aharoni" pitchFamily="2" charset="-79"/>
            </a:endParaRPr>
          </a:p>
        </p:txBody>
      </p:sp>
    </p:spTree>
    <p:extLst>
      <p:ext uri="{BB962C8B-B14F-4D97-AF65-F5344CB8AC3E}">
        <p14:creationId xmlns:p14="http://schemas.microsoft.com/office/powerpoint/2010/main" xmlns="" val="5262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p:txBody>
          <a:bodyPr/>
          <a:lstStyle/>
          <a:p>
            <a:pPr eaLnBrk="1" hangingPunct="1"/>
            <a:endParaRPr lang="en-US" smtClean="0"/>
          </a:p>
        </p:txBody>
      </p:sp>
      <p:sp>
        <p:nvSpPr>
          <p:cNvPr id="977923" name="Rectangle 3"/>
          <p:cNvSpPr>
            <a:spLocks noGrp="1" noChangeArrowheads="1"/>
          </p:cNvSpPr>
          <p:nvPr>
            <p:ph type="body" idx="1"/>
          </p:nvPr>
        </p:nvSpPr>
        <p:spPr/>
        <p:txBody>
          <a:bodyPr/>
          <a:lstStyle/>
          <a:p>
            <a:pPr eaLnBrk="1" hangingPunct="1"/>
            <a:endParaRPr lang="en-US" smtClean="0"/>
          </a:p>
        </p:txBody>
      </p:sp>
      <p:pic>
        <p:nvPicPr>
          <p:cNvPr id="977924"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
        <p:nvSpPr>
          <p:cNvPr id="977925" name="Oval 4"/>
          <p:cNvSpPr>
            <a:spLocks noChangeArrowheads="1"/>
          </p:cNvSpPr>
          <p:nvPr/>
        </p:nvSpPr>
        <p:spPr bwMode="auto">
          <a:xfrm>
            <a:off x="5486400" y="2667000"/>
            <a:ext cx="1016000" cy="838200"/>
          </a:xfrm>
          <a:prstGeom prst="ellipse">
            <a:avLst/>
          </a:prstGeom>
          <a:noFill/>
          <a:ln w="57150" algn="ctr">
            <a:solidFill>
              <a:srgbClr val="FFFF00"/>
            </a:solidFill>
            <a:round/>
            <a:headEnd/>
            <a:tailEnd/>
          </a:ln>
        </p:spPr>
        <p:txBody>
          <a:bodyPr/>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32037940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3" name="Rectangle 3"/>
          <p:cNvSpPr>
            <a:spLocks noGrp="1" noChangeArrowheads="1"/>
          </p:cNvSpPr>
          <p:nvPr>
            <p:ph idx="1"/>
          </p:nvPr>
        </p:nvSpPr>
        <p:spPr>
          <a:xfrm>
            <a:off x="0" y="304801"/>
            <a:ext cx="12192000" cy="1066800"/>
          </a:xfrm>
        </p:spPr>
        <p:txBody>
          <a:bodyPr>
            <a:noAutofit/>
          </a:bodyPr>
          <a:lstStyle/>
          <a:p>
            <a:pPr marL="457200" lvl="1" indent="0" algn="ctr">
              <a:lnSpc>
                <a:spcPct val="90000"/>
              </a:lnSpc>
              <a:buNone/>
            </a:pPr>
            <a:r>
              <a:rPr lang="en-CA" sz="4800" b="1" dirty="0" smtClean="0">
                <a:latin typeface="Aharoni" pitchFamily="2" charset="-79"/>
                <a:cs typeface="Aharoni" pitchFamily="2" charset="-79"/>
              </a:rPr>
              <a:t>What was he wearing?</a:t>
            </a:r>
            <a:endParaRPr lang="en-CA" sz="4800" b="1" dirty="0">
              <a:latin typeface="Aharoni" pitchFamily="2" charset="-79"/>
              <a:cs typeface="Aharoni" pitchFamily="2" charset="-79"/>
            </a:endParaRPr>
          </a:p>
          <a:p>
            <a:pPr marL="457200" lvl="1" indent="0" algn="ctr" eaLnBrk="1" hangingPunct="1">
              <a:lnSpc>
                <a:spcPct val="90000"/>
              </a:lnSpc>
              <a:buNone/>
            </a:pPr>
            <a:endParaRPr lang="en-US" sz="4800" b="1" dirty="0">
              <a:latin typeface="Aharoni" pitchFamily="2" charset="-79"/>
              <a:cs typeface="Aharoni" pitchFamily="2" charset="-79"/>
            </a:endParaRPr>
          </a:p>
        </p:txBody>
      </p:sp>
      <p:sp>
        <p:nvSpPr>
          <p:cNvPr id="972804" name="Rectangle 8"/>
          <p:cNvSpPr>
            <a:spLocks noChangeArrowheads="1"/>
          </p:cNvSpPr>
          <p:nvPr/>
        </p:nvSpPr>
        <p:spPr bwMode="auto">
          <a:xfrm>
            <a:off x="1625600" y="4648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972805" name="Rectangle 9"/>
          <p:cNvSpPr>
            <a:spLocks noChangeArrowheads="1"/>
          </p:cNvSpPr>
          <p:nvPr/>
        </p:nvSpPr>
        <p:spPr bwMode="auto">
          <a:xfrm>
            <a:off x="2032000" y="5410200"/>
            <a:ext cx="8839200" cy="381000"/>
          </a:xfrm>
          <a:prstGeom prst="rect">
            <a:avLst/>
          </a:prstGeom>
          <a:solidFill>
            <a:schemeClr val="bg1"/>
          </a:solidFill>
          <a:ln w="9525" algn="ctr">
            <a:solidFill>
              <a:schemeClr val="bg1"/>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
        <p:nvSpPr>
          <p:cNvPr id="5" name="Rectangle 3"/>
          <p:cNvSpPr txBox="1">
            <a:spLocks noChangeArrowheads="1"/>
          </p:cNvSpPr>
          <p:nvPr/>
        </p:nvSpPr>
        <p:spPr>
          <a:xfrm>
            <a:off x="-50800" y="2514600"/>
            <a:ext cx="12192000" cy="16002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base">
              <a:lnSpc>
                <a:spcPct val="90000"/>
              </a:lnSpc>
              <a:spcAft>
                <a:spcPct val="0"/>
              </a:spcAft>
              <a:buFont typeface="Arial" pitchFamily="34" charset="0"/>
              <a:buNone/>
            </a:pPr>
            <a:r>
              <a:rPr lang="en-US" sz="6600" b="1" dirty="0" smtClean="0">
                <a:solidFill>
                  <a:srgbClr val="FF0000"/>
                </a:solidFill>
                <a:latin typeface="Bernard MT Condensed" pitchFamily="18" charset="0"/>
                <a:cs typeface="Aharoni" pitchFamily="2" charset="-79"/>
              </a:rPr>
              <a:t>White shirt</a:t>
            </a:r>
          </a:p>
          <a:p>
            <a:pPr marL="457200" lvl="1" indent="0" algn="ctr" fontAlgn="base">
              <a:lnSpc>
                <a:spcPct val="90000"/>
              </a:lnSpc>
              <a:spcAft>
                <a:spcPct val="0"/>
              </a:spcAft>
              <a:buFont typeface="Arial" pitchFamily="34" charset="0"/>
              <a:buNone/>
            </a:pPr>
            <a:r>
              <a:rPr lang="en-US" sz="6600" b="1" dirty="0" smtClean="0">
                <a:solidFill>
                  <a:srgbClr val="FF0000"/>
                </a:solidFill>
                <a:latin typeface="Bernard MT Condensed" pitchFamily="18" charset="0"/>
                <a:cs typeface="Aharoni" pitchFamily="2" charset="-79"/>
              </a:rPr>
              <a:t>Blue jeans</a:t>
            </a:r>
            <a:endParaRPr lang="en-US" sz="4800" b="1" dirty="0">
              <a:solidFill>
                <a:srgbClr val="FF0000"/>
              </a:solidFill>
              <a:latin typeface="Bernard MT Condensed" pitchFamily="18" charset="0"/>
              <a:cs typeface="Aharoni" pitchFamily="2" charset="-79"/>
            </a:endParaRPr>
          </a:p>
        </p:txBody>
      </p:sp>
    </p:spTree>
    <p:extLst>
      <p:ext uri="{BB962C8B-B14F-4D97-AF65-F5344CB8AC3E}">
        <p14:creationId xmlns:p14="http://schemas.microsoft.com/office/powerpoint/2010/main" xmlns="" val="321673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p:txBody>
          <a:bodyPr/>
          <a:lstStyle/>
          <a:p>
            <a:pPr eaLnBrk="1" hangingPunct="1"/>
            <a:endParaRPr lang="en-US" smtClean="0"/>
          </a:p>
        </p:txBody>
      </p:sp>
      <p:sp>
        <p:nvSpPr>
          <p:cNvPr id="980995" name="Rectangle 3"/>
          <p:cNvSpPr>
            <a:spLocks noGrp="1" noChangeArrowheads="1"/>
          </p:cNvSpPr>
          <p:nvPr>
            <p:ph idx="1"/>
          </p:nvPr>
        </p:nvSpPr>
        <p:spPr/>
        <p:txBody>
          <a:bodyPr/>
          <a:lstStyle/>
          <a:p>
            <a:pPr eaLnBrk="1" hangingPunct="1"/>
            <a:endParaRPr lang="en-US" smtClean="0"/>
          </a:p>
        </p:txBody>
      </p:sp>
      <p:pic>
        <p:nvPicPr>
          <p:cNvPr id="980996" name="Picture 4" descr="observe3"/>
          <p:cNvPicPr>
            <a:picLocks noChangeAspect="1" noChangeArrowheads="1"/>
          </p:cNvPicPr>
          <p:nvPr/>
        </p:nvPicPr>
        <p:blipFill>
          <a:blip r:embed="rId2" cstate="print"/>
          <a:srcRect/>
          <a:stretch>
            <a:fillRect/>
          </a:stretch>
        </p:blipFill>
        <p:spPr bwMode="auto">
          <a:xfrm>
            <a:off x="0" y="0"/>
            <a:ext cx="12192000" cy="6861175"/>
          </a:xfrm>
          <a:prstGeom prst="rect">
            <a:avLst/>
          </a:prstGeom>
          <a:noFill/>
          <a:ln w="9525">
            <a:noFill/>
            <a:miter lim="800000"/>
            <a:headEnd/>
            <a:tailEnd/>
          </a:ln>
        </p:spPr>
      </p:pic>
      <p:sp>
        <p:nvSpPr>
          <p:cNvPr id="980997" name="Oval 4"/>
          <p:cNvSpPr>
            <a:spLocks noChangeArrowheads="1"/>
          </p:cNvSpPr>
          <p:nvPr/>
        </p:nvSpPr>
        <p:spPr bwMode="auto">
          <a:xfrm>
            <a:off x="5563737" y="1981200"/>
            <a:ext cx="914400" cy="21336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prstClr val="black"/>
              </a:solidFill>
              <a:latin typeface="Arial" charset="0"/>
            </a:endParaRPr>
          </a:p>
        </p:txBody>
      </p:sp>
    </p:spTree>
    <p:extLst>
      <p:ext uri="{BB962C8B-B14F-4D97-AF65-F5344CB8AC3E}">
        <p14:creationId xmlns:p14="http://schemas.microsoft.com/office/powerpoint/2010/main" xmlns="" val="6711630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p:txBody>
          <a:bodyPr/>
          <a:lstStyle/>
          <a:p>
            <a:pPr eaLnBrk="1" hangingPunct="1"/>
            <a:endParaRPr lang="en-US" smtClean="0"/>
          </a:p>
        </p:txBody>
      </p:sp>
      <p:sp>
        <p:nvSpPr>
          <p:cNvPr id="1013763" name="Rectangle 3"/>
          <p:cNvSpPr>
            <a:spLocks noGrp="1" noChangeArrowheads="1"/>
          </p:cNvSpPr>
          <p:nvPr>
            <p:ph type="body" idx="1"/>
          </p:nvPr>
        </p:nvSpPr>
        <p:spPr/>
        <p:txBody>
          <a:bodyPr/>
          <a:lstStyle/>
          <a:p>
            <a:pPr eaLnBrk="1" hangingPunct="1"/>
            <a:endParaRPr lang="en-US" smtClean="0"/>
          </a:p>
        </p:txBody>
      </p:sp>
      <p:pic>
        <p:nvPicPr>
          <p:cNvPr id="1013764" name="Picture 4" descr="http://www.crbond.com/images/cdnew.gif"/>
          <p:cNvPicPr>
            <a:picLocks noChangeAspect="1" noChangeArrowheads="1" noCrop="1"/>
          </p:cNvPicPr>
          <p:nvPr/>
        </p:nvPicPr>
        <p:blipFill>
          <a:blip r:embed="rId2" cstate="print"/>
          <a:srcRect/>
          <a:stretch>
            <a:fillRect/>
          </a:stretch>
        </p:blipFill>
        <p:spPr bwMode="auto">
          <a:xfrm>
            <a:off x="203200" y="228600"/>
            <a:ext cx="11785600" cy="6477000"/>
          </a:xfrm>
          <a:prstGeom prst="rect">
            <a:avLst/>
          </a:prstGeom>
          <a:noFill/>
          <a:ln w="9525">
            <a:noFill/>
            <a:miter lim="800000"/>
            <a:headEnd/>
            <a:tailEnd/>
          </a:ln>
        </p:spPr>
      </p:pic>
    </p:spTree>
    <p:extLst>
      <p:ext uri="{BB962C8B-B14F-4D97-AF65-F5344CB8AC3E}">
        <p14:creationId xmlns:p14="http://schemas.microsoft.com/office/powerpoint/2010/main" xmlns="" val="29363949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6258" name="Rectangle 2"/>
          <p:cNvSpPr>
            <a:spLocks noGrp="1" noChangeArrowheads="1"/>
          </p:cNvSpPr>
          <p:nvPr>
            <p:ph type="title"/>
          </p:nvPr>
        </p:nvSpPr>
        <p:spPr/>
        <p:txBody>
          <a:bodyPr/>
          <a:lstStyle/>
          <a:p>
            <a:pPr eaLnBrk="1" hangingPunct="1">
              <a:defRPr/>
            </a:pPr>
            <a:endParaRPr lang="en-US" smtClean="0"/>
          </a:p>
        </p:txBody>
      </p:sp>
      <p:sp>
        <p:nvSpPr>
          <p:cNvPr id="7776259" name="Rectangle 3"/>
          <p:cNvSpPr>
            <a:spLocks noGrp="1" noChangeArrowheads="1"/>
          </p:cNvSpPr>
          <p:nvPr>
            <p:ph type="body" idx="1"/>
          </p:nvPr>
        </p:nvSpPr>
        <p:spPr/>
        <p:txBody>
          <a:bodyPr/>
          <a:lstStyle/>
          <a:p>
            <a:pPr eaLnBrk="1" hangingPunct="1">
              <a:defRPr/>
            </a:pPr>
            <a:endParaRPr lang="en-US" smtClean="0"/>
          </a:p>
        </p:txBody>
      </p:sp>
      <p:pic>
        <p:nvPicPr>
          <p:cNvPr id="1014788" name="Picture 4" descr="71062689"/>
          <p:cNvPicPr>
            <a:picLocks noChangeAspect="1" noChangeArrowheads="1"/>
          </p:cNvPicPr>
          <p:nvPr/>
        </p:nvPicPr>
        <p:blipFill>
          <a:blip r:embed="rId2" cstate="print"/>
          <a:srcRect/>
          <a:stretch>
            <a:fillRect/>
          </a:stretch>
        </p:blipFill>
        <p:spPr bwMode="auto">
          <a:xfrm>
            <a:off x="0" y="0"/>
            <a:ext cx="12192000" cy="6834188"/>
          </a:xfrm>
          <a:prstGeom prst="rect">
            <a:avLst/>
          </a:prstGeom>
          <a:noFill/>
          <a:ln w="9525">
            <a:noFill/>
            <a:miter lim="800000"/>
            <a:headEnd/>
            <a:tailEnd/>
          </a:ln>
        </p:spPr>
      </p:pic>
    </p:spTree>
    <p:extLst>
      <p:ext uri="{BB962C8B-B14F-4D97-AF65-F5344CB8AC3E}">
        <p14:creationId xmlns:p14="http://schemas.microsoft.com/office/powerpoint/2010/main" xmlns="" val="3681555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625465" y="146911"/>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0" y="838896"/>
            <a:ext cx="12192000" cy="1811193"/>
          </a:xfrm>
        </p:spPr>
        <p:txBody>
          <a:bodyPr>
            <a:normAutofit/>
          </a:bodyPr>
          <a:lstStyle/>
          <a:p>
            <a:pPr marL="0" indent="0" algn="ctr">
              <a:buNone/>
            </a:pPr>
            <a:r>
              <a:rPr lang="en-CA" b="1" dirty="0" smtClean="0">
                <a:solidFill>
                  <a:srgbClr val="FF0000"/>
                </a:solidFill>
                <a:latin typeface="Berlin Sans FB Demi" panose="020E0802020502020306" pitchFamily="34" charset="0"/>
              </a:rPr>
              <a:t>ARISTOTLE</a:t>
            </a:r>
            <a:r>
              <a:rPr lang="en-CA" dirty="0" smtClean="0">
                <a:solidFill>
                  <a:srgbClr val="FF0000"/>
                </a:solidFill>
              </a:rPr>
              <a:t> </a:t>
            </a:r>
            <a:r>
              <a:rPr lang="en-CA" dirty="0" smtClean="0"/>
              <a:t>believed that:</a:t>
            </a:r>
          </a:p>
          <a:p>
            <a:pPr marL="0" indent="0" algn="ctr">
              <a:buNone/>
            </a:pPr>
            <a:r>
              <a:rPr lang="en-CA" sz="3200" b="1" dirty="0" smtClean="0"/>
              <a:t>if two bodies of different mass were dropped from the same height at the same time, the heavier one would hit the ground first</a:t>
            </a:r>
            <a:endParaRPr lang="en-US" sz="3200"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7064" y="2494606"/>
            <a:ext cx="6251887" cy="436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3468273" y="2494606"/>
            <a:ext cx="3680675" cy="4363394"/>
          </a:xfrm>
          <a:prstGeom prst="rect">
            <a:avLst/>
          </a:prstGeom>
        </p:spPr>
      </p:pic>
      <p:pic>
        <p:nvPicPr>
          <p:cNvPr id="13" name="Picture 12"/>
          <p:cNvPicPr>
            <a:picLocks noChangeAspect="1"/>
          </p:cNvPicPr>
          <p:nvPr/>
        </p:nvPicPr>
        <p:blipFill>
          <a:blip r:embed="rId4"/>
          <a:stretch>
            <a:fillRect/>
          </a:stretch>
        </p:blipFill>
        <p:spPr>
          <a:xfrm>
            <a:off x="7438493" y="2749035"/>
            <a:ext cx="4563385" cy="4010103"/>
          </a:xfrm>
          <a:prstGeom prst="rect">
            <a:avLst/>
          </a:prstGeom>
        </p:spPr>
      </p:pic>
    </p:spTree>
    <p:extLst>
      <p:ext uri="{BB962C8B-B14F-4D97-AF65-F5344CB8AC3E}">
        <p14:creationId xmlns:p14="http://schemas.microsoft.com/office/powerpoint/2010/main" xmlns="" val="34144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1" name="Rectangle 3"/>
          <p:cNvSpPr>
            <a:spLocks noGrp="1" noChangeArrowheads="1"/>
          </p:cNvSpPr>
          <p:nvPr>
            <p:ph type="body" idx="1"/>
          </p:nvPr>
        </p:nvSpPr>
        <p:spPr>
          <a:xfrm>
            <a:off x="0" y="304841"/>
            <a:ext cx="12192000" cy="5821363"/>
          </a:xfrm>
        </p:spPr>
        <p:txBody>
          <a:bodyPr/>
          <a:lstStyle/>
          <a:p>
            <a:pPr marL="0" indent="0" algn="ctr" eaLnBrk="1" hangingPunct="1">
              <a:buNone/>
            </a:pPr>
            <a:r>
              <a:rPr lang="en-US" sz="4000" b="1" dirty="0" smtClean="0"/>
              <a:t>Questions about the street scene?</a:t>
            </a:r>
          </a:p>
          <a:p>
            <a:pPr lvl="2" eaLnBrk="1" hangingPunct="1"/>
            <a:endParaRPr lang="en-US" dirty="0" smtClean="0"/>
          </a:p>
        </p:txBody>
      </p:sp>
      <p:pic>
        <p:nvPicPr>
          <p:cNvPr id="1015812" name="Picture 4"/>
          <p:cNvPicPr>
            <a:picLocks noChangeAspect="1" noChangeArrowheads="1"/>
          </p:cNvPicPr>
          <p:nvPr/>
        </p:nvPicPr>
        <p:blipFill>
          <a:blip r:embed="rId2" cstate="print"/>
          <a:srcRect/>
          <a:stretch>
            <a:fillRect/>
          </a:stretch>
        </p:blipFill>
        <p:spPr bwMode="auto">
          <a:xfrm>
            <a:off x="508000" y="990600"/>
            <a:ext cx="11684000" cy="5867400"/>
          </a:xfrm>
          <a:prstGeom prst="rect">
            <a:avLst/>
          </a:prstGeom>
          <a:noFill/>
          <a:ln w="9525">
            <a:noFill/>
            <a:miter lim="800000"/>
            <a:headEnd/>
            <a:tailEnd/>
          </a:ln>
        </p:spPr>
      </p:pic>
      <p:sp>
        <p:nvSpPr>
          <p:cNvPr id="1015813" name="Rectangle 8"/>
          <p:cNvSpPr>
            <a:spLocks noChangeArrowheads="1"/>
          </p:cNvSpPr>
          <p:nvPr/>
        </p:nvSpPr>
        <p:spPr bwMode="auto">
          <a:xfrm>
            <a:off x="7620000" y="6629441"/>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630928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3138"/>
            <a:ext cx="121920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gn="ctr" defTabSz="914400">
              <a:lnSpc>
                <a:spcPct val="90000"/>
              </a:lnSpc>
              <a:buFontTx/>
              <a:buNone/>
            </a:pPr>
            <a:r>
              <a:rPr lang="en-CA" sz="4800" b="1" dirty="0" smtClean="0">
                <a:solidFill>
                  <a:srgbClr val="000000"/>
                </a:solidFill>
                <a:latin typeface="Aharoni" pitchFamily="2" charset="-79"/>
                <a:cs typeface="Aharoni" pitchFamily="2" charset="-79"/>
              </a:rPr>
              <a:t>What type of location are the people at?</a:t>
            </a:r>
          </a:p>
          <a:p>
            <a:pPr marL="457200" lvl="1" indent="0" algn="ctr" defTabSz="914400" eaLnBrk="1" hangingPunct="1">
              <a:lnSpc>
                <a:spcPct val="90000"/>
              </a:lnSpc>
              <a:buFontTx/>
              <a:buNone/>
            </a:pPr>
            <a:endParaRPr lang="en-US" sz="4800" b="1" dirty="0">
              <a:solidFill>
                <a:srgbClr val="000000"/>
              </a:solidFill>
              <a:latin typeface="Aharoni" pitchFamily="2" charset="-79"/>
              <a:cs typeface="Aharoni" pitchFamily="2" charset="-79"/>
            </a:endParaRPr>
          </a:p>
        </p:txBody>
      </p:sp>
      <p:sp>
        <p:nvSpPr>
          <p:cNvPr id="7" name="Rectangle 3"/>
          <p:cNvSpPr txBox="1">
            <a:spLocks noChangeArrowheads="1"/>
          </p:cNvSpPr>
          <p:nvPr/>
        </p:nvSpPr>
        <p:spPr>
          <a:xfrm>
            <a:off x="-50800" y="1828800"/>
            <a:ext cx="12192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base">
              <a:lnSpc>
                <a:spcPct val="90000"/>
              </a:lnSpc>
              <a:spcAft>
                <a:spcPct val="0"/>
              </a:spcAft>
              <a:buFont typeface="Arial" pitchFamily="34" charset="0"/>
              <a:buNone/>
            </a:pPr>
            <a:r>
              <a:rPr lang="en-US" sz="6600" b="1" dirty="0">
                <a:solidFill>
                  <a:srgbClr val="FF0000"/>
                </a:solidFill>
                <a:latin typeface="Bernard MT Condensed" pitchFamily="18" charset="0"/>
                <a:cs typeface="Aharoni" pitchFamily="2" charset="-79"/>
              </a:rPr>
              <a:t>Airport, Train Station, Bus Station</a:t>
            </a:r>
            <a:r>
              <a:rPr lang="en-US" sz="6600" b="1" dirty="0" smtClean="0">
                <a:solidFill>
                  <a:srgbClr val="FF0000"/>
                </a:solidFill>
                <a:latin typeface="Bernard MT Condensed" pitchFamily="18" charset="0"/>
                <a:cs typeface="Aharoni" pitchFamily="2" charset="-79"/>
              </a:rPr>
              <a:t>?</a:t>
            </a:r>
            <a:endParaRPr lang="en-US" sz="6600" b="1" dirty="0">
              <a:solidFill>
                <a:srgbClr val="FF0000"/>
              </a:solidFill>
              <a:latin typeface="Bernard MT Condensed" pitchFamily="18" charset="0"/>
              <a:cs typeface="Aharoni" pitchFamily="2" charset="-79"/>
            </a:endParaRPr>
          </a:p>
        </p:txBody>
      </p:sp>
    </p:spTree>
    <p:extLst>
      <p:ext uri="{BB962C8B-B14F-4D97-AF65-F5344CB8AC3E}">
        <p14:creationId xmlns:p14="http://schemas.microsoft.com/office/powerpoint/2010/main" xmlns="" val="261812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endParaRPr lang="en-US" smtClean="0"/>
          </a:p>
        </p:txBody>
      </p:sp>
      <p:sp>
        <p:nvSpPr>
          <p:cNvPr id="1018883" name="Rectangle 3"/>
          <p:cNvSpPr>
            <a:spLocks noGrp="1" noChangeArrowheads="1"/>
          </p:cNvSpPr>
          <p:nvPr>
            <p:ph type="body" idx="1"/>
          </p:nvPr>
        </p:nvSpPr>
        <p:spPr/>
        <p:txBody>
          <a:bodyPr/>
          <a:lstStyle/>
          <a:p>
            <a:pPr eaLnBrk="1" hangingPunct="1"/>
            <a:endParaRPr lang="en-US" smtClean="0"/>
          </a:p>
        </p:txBody>
      </p:sp>
      <p:pic>
        <p:nvPicPr>
          <p:cNvPr id="1018884" name="Picture 4" descr="71062689"/>
          <p:cNvPicPr>
            <a:picLocks noChangeAspect="1" noChangeArrowheads="1"/>
          </p:cNvPicPr>
          <p:nvPr/>
        </p:nvPicPr>
        <p:blipFill>
          <a:blip r:embed="rId2" cstate="print"/>
          <a:srcRect/>
          <a:stretch>
            <a:fillRect/>
          </a:stretch>
        </p:blipFill>
        <p:spPr bwMode="auto">
          <a:xfrm>
            <a:off x="0" y="0"/>
            <a:ext cx="12192000" cy="6834188"/>
          </a:xfrm>
          <a:prstGeom prst="rect">
            <a:avLst/>
          </a:prstGeom>
          <a:noFill/>
          <a:ln w="9525">
            <a:noFill/>
            <a:miter lim="800000"/>
            <a:headEnd/>
            <a:tailEnd/>
          </a:ln>
        </p:spPr>
      </p:pic>
    </p:spTree>
    <p:extLst>
      <p:ext uri="{BB962C8B-B14F-4D97-AF65-F5344CB8AC3E}">
        <p14:creationId xmlns:p14="http://schemas.microsoft.com/office/powerpoint/2010/main" xmlns="" val="8113497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3138"/>
            <a:ext cx="121920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gn="ctr" defTabSz="914400">
              <a:lnSpc>
                <a:spcPct val="90000"/>
              </a:lnSpc>
              <a:buFontTx/>
              <a:buNone/>
            </a:pPr>
            <a:r>
              <a:rPr lang="en-CA" sz="4800" b="1" dirty="0">
                <a:solidFill>
                  <a:srgbClr val="000000"/>
                </a:solidFill>
                <a:latin typeface="Aharoni" pitchFamily="2" charset="-79"/>
                <a:cs typeface="Aharoni" pitchFamily="2" charset="-79"/>
              </a:rPr>
              <a:t>Describe the person who walked away with green suitcase.</a:t>
            </a:r>
          </a:p>
          <a:p>
            <a:pPr marL="457200" lvl="1" indent="0" algn="ctr" defTabSz="914400" eaLnBrk="1" hangingPunct="1">
              <a:lnSpc>
                <a:spcPct val="90000"/>
              </a:lnSpc>
              <a:buFontTx/>
              <a:buNone/>
            </a:pPr>
            <a:endParaRPr lang="en-US" sz="4800" b="1" dirty="0">
              <a:solidFill>
                <a:srgbClr val="000000"/>
              </a:solidFill>
              <a:latin typeface="Aharoni" pitchFamily="2" charset="-79"/>
              <a:cs typeface="Aharoni" pitchFamily="2" charset="-79"/>
            </a:endParaRPr>
          </a:p>
        </p:txBody>
      </p:sp>
      <p:pic>
        <p:nvPicPr>
          <p:cNvPr id="4" name="Picture 4"/>
          <p:cNvPicPr>
            <a:picLocks noChangeAspect="1" noChangeArrowheads="1"/>
          </p:cNvPicPr>
          <p:nvPr/>
        </p:nvPicPr>
        <p:blipFill>
          <a:blip r:embed="rId2" cstate="print"/>
          <a:srcRect/>
          <a:stretch>
            <a:fillRect/>
          </a:stretch>
        </p:blipFill>
        <p:spPr bwMode="auto">
          <a:xfrm>
            <a:off x="0" y="2209800"/>
            <a:ext cx="12192000" cy="4648200"/>
          </a:xfrm>
          <a:prstGeom prst="rect">
            <a:avLst/>
          </a:prstGeom>
          <a:noFill/>
          <a:ln w="9525">
            <a:noFill/>
            <a:miter lim="800000"/>
            <a:headEnd/>
            <a:tailEnd/>
          </a:ln>
        </p:spPr>
      </p:pic>
    </p:spTree>
    <p:extLst>
      <p:ext uri="{BB962C8B-B14F-4D97-AF65-F5344CB8AC3E}">
        <p14:creationId xmlns:p14="http://schemas.microsoft.com/office/powerpoint/2010/main" xmlns="" val="40818594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3138"/>
            <a:ext cx="12192000" cy="152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gn="ctr" defTabSz="914400">
              <a:lnSpc>
                <a:spcPct val="90000"/>
              </a:lnSpc>
              <a:buFontTx/>
              <a:buNone/>
            </a:pPr>
            <a:r>
              <a:rPr lang="en-CA" sz="4800" b="1" dirty="0">
                <a:solidFill>
                  <a:srgbClr val="000000"/>
                </a:solidFill>
                <a:latin typeface="Aharoni" pitchFamily="2" charset="-79"/>
                <a:cs typeface="Aharoni" pitchFamily="2" charset="-79"/>
              </a:rPr>
              <a:t>Describe the person who walked away with green suitcase.</a:t>
            </a:r>
          </a:p>
          <a:p>
            <a:pPr marL="457200" lvl="1" indent="0" algn="ctr" defTabSz="914400" eaLnBrk="1" hangingPunct="1">
              <a:lnSpc>
                <a:spcPct val="90000"/>
              </a:lnSpc>
              <a:buFontTx/>
              <a:buNone/>
            </a:pPr>
            <a:endParaRPr lang="en-US" sz="4800" b="1" dirty="0">
              <a:solidFill>
                <a:srgbClr val="000000"/>
              </a:solidFill>
              <a:latin typeface="Aharoni" pitchFamily="2" charset="-79"/>
              <a:cs typeface="Aharoni" pitchFamily="2" charset="-79"/>
            </a:endParaRPr>
          </a:p>
        </p:txBody>
      </p:sp>
      <p:sp>
        <p:nvSpPr>
          <p:cNvPr id="7" name="Rectangle 3"/>
          <p:cNvSpPr txBox="1">
            <a:spLocks noChangeArrowheads="1"/>
          </p:cNvSpPr>
          <p:nvPr/>
        </p:nvSpPr>
        <p:spPr>
          <a:xfrm>
            <a:off x="-21021" y="1905000"/>
            <a:ext cx="12192000"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fontAlgn="base">
              <a:lnSpc>
                <a:spcPct val="90000"/>
              </a:lnSpc>
              <a:spcAft>
                <a:spcPct val="0"/>
              </a:spcAft>
              <a:buFont typeface="Arial" pitchFamily="34" charset="0"/>
              <a:buNone/>
            </a:pPr>
            <a:r>
              <a:rPr lang="en-CA" sz="5400" b="1" dirty="0">
                <a:solidFill>
                  <a:srgbClr val="FF0000"/>
                </a:solidFill>
                <a:latin typeface="Bernard MT Condensed" pitchFamily="18" charset="0"/>
                <a:cs typeface="Aharoni" pitchFamily="2" charset="-79"/>
              </a:rPr>
              <a:t>Male, </a:t>
            </a:r>
            <a:endParaRPr lang="en-CA" sz="5400" b="1" dirty="0" smtClean="0">
              <a:solidFill>
                <a:srgbClr val="FF0000"/>
              </a:solidFill>
              <a:latin typeface="Bernard MT Condensed" pitchFamily="18" charset="0"/>
              <a:cs typeface="Aharoni" pitchFamily="2" charset="-79"/>
            </a:endParaRPr>
          </a:p>
          <a:p>
            <a:pPr marL="457200" lvl="1" indent="0" algn="ctr" fontAlgn="base">
              <a:lnSpc>
                <a:spcPct val="90000"/>
              </a:lnSpc>
              <a:spcAft>
                <a:spcPct val="0"/>
              </a:spcAft>
              <a:buFont typeface="Arial" pitchFamily="34" charset="0"/>
              <a:buNone/>
            </a:pPr>
            <a:r>
              <a:rPr lang="en-CA" sz="5400" b="1" dirty="0" smtClean="0">
                <a:solidFill>
                  <a:srgbClr val="FF0000"/>
                </a:solidFill>
                <a:latin typeface="Bernard MT Condensed" pitchFamily="18" charset="0"/>
                <a:cs typeface="Aharoni" pitchFamily="2" charset="-79"/>
              </a:rPr>
              <a:t>Black Hair</a:t>
            </a:r>
          </a:p>
          <a:p>
            <a:pPr marL="457200" lvl="1" indent="0" algn="ctr" fontAlgn="base">
              <a:lnSpc>
                <a:spcPct val="90000"/>
              </a:lnSpc>
              <a:spcAft>
                <a:spcPct val="0"/>
              </a:spcAft>
              <a:buFont typeface="Arial" pitchFamily="34" charset="0"/>
              <a:buNone/>
            </a:pPr>
            <a:r>
              <a:rPr lang="en-CA" sz="5400" b="1" dirty="0" smtClean="0">
                <a:solidFill>
                  <a:srgbClr val="FF0000"/>
                </a:solidFill>
                <a:latin typeface="Bernard MT Condensed" pitchFamily="18" charset="0"/>
                <a:cs typeface="Aharoni" pitchFamily="2" charset="-79"/>
              </a:rPr>
              <a:t>Red, </a:t>
            </a:r>
            <a:r>
              <a:rPr lang="en-CA" sz="5400" b="1" dirty="0">
                <a:solidFill>
                  <a:srgbClr val="FF0000"/>
                </a:solidFill>
                <a:latin typeface="Bernard MT Condensed" pitchFamily="18" charset="0"/>
                <a:cs typeface="Aharoni" pitchFamily="2" charset="-79"/>
              </a:rPr>
              <a:t>short sleeved </a:t>
            </a:r>
            <a:r>
              <a:rPr lang="en-CA" sz="5400" b="1" dirty="0" smtClean="0">
                <a:solidFill>
                  <a:srgbClr val="FF0000"/>
                </a:solidFill>
                <a:latin typeface="Bernard MT Condensed" pitchFamily="18" charset="0"/>
                <a:cs typeface="Aharoni" pitchFamily="2" charset="-79"/>
              </a:rPr>
              <a:t>shirt</a:t>
            </a:r>
          </a:p>
          <a:p>
            <a:pPr marL="457200" lvl="1" indent="0" algn="ctr" fontAlgn="base">
              <a:lnSpc>
                <a:spcPct val="90000"/>
              </a:lnSpc>
              <a:spcAft>
                <a:spcPct val="0"/>
              </a:spcAft>
              <a:buFont typeface="Arial" pitchFamily="34" charset="0"/>
              <a:buNone/>
            </a:pPr>
            <a:r>
              <a:rPr lang="en-CA" sz="5400" b="1" dirty="0" smtClean="0">
                <a:solidFill>
                  <a:srgbClr val="FF0000"/>
                </a:solidFill>
                <a:latin typeface="Bernard MT Condensed" pitchFamily="18" charset="0"/>
                <a:cs typeface="Aharoni" pitchFamily="2" charset="-79"/>
              </a:rPr>
              <a:t>blue </a:t>
            </a:r>
            <a:r>
              <a:rPr lang="en-CA" sz="5400" b="1" dirty="0">
                <a:solidFill>
                  <a:srgbClr val="FF0000"/>
                </a:solidFill>
                <a:latin typeface="Bernard MT Condensed" pitchFamily="18" charset="0"/>
                <a:cs typeface="Aharoni" pitchFamily="2" charset="-79"/>
              </a:rPr>
              <a:t>jeans </a:t>
            </a:r>
            <a:endParaRPr lang="en-CA" sz="5400" b="1" dirty="0" smtClean="0">
              <a:solidFill>
                <a:srgbClr val="FF0000"/>
              </a:solidFill>
              <a:latin typeface="Bernard MT Condensed" pitchFamily="18" charset="0"/>
              <a:cs typeface="Aharoni" pitchFamily="2" charset="-79"/>
            </a:endParaRPr>
          </a:p>
          <a:p>
            <a:pPr marL="457200" lvl="1" indent="0" algn="ctr" fontAlgn="base">
              <a:lnSpc>
                <a:spcPct val="90000"/>
              </a:lnSpc>
              <a:spcAft>
                <a:spcPct val="0"/>
              </a:spcAft>
              <a:buFont typeface="Arial" pitchFamily="34" charset="0"/>
              <a:buNone/>
            </a:pPr>
            <a:r>
              <a:rPr lang="en-CA" sz="5400" b="1" dirty="0" smtClean="0">
                <a:solidFill>
                  <a:srgbClr val="FF0000"/>
                </a:solidFill>
                <a:latin typeface="Bernard MT Condensed" pitchFamily="18" charset="0"/>
                <a:cs typeface="Aharoni" pitchFamily="2" charset="-79"/>
              </a:rPr>
              <a:t>wearing </a:t>
            </a:r>
            <a:r>
              <a:rPr lang="en-CA" sz="5400" b="1" dirty="0">
                <a:solidFill>
                  <a:srgbClr val="FF0000"/>
                </a:solidFill>
                <a:latin typeface="Bernard MT Condensed" pitchFamily="18" charset="0"/>
                <a:cs typeface="Aharoni" pitchFamily="2" charset="-79"/>
              </a:rPr>
              <a:t>a </a:t>
            </a:r>
            <a:r>
              <a:rPr lang="en-CA" sz="5400" b="1" dirty="0" smtClean="0">
                <a:solidFill>
                  <a:srgbClr val="FF0000"/>
                </a:solidFill>
                <a:latin typeface="Bernard MT Condensed" pitchFamily="18" charset="0"/>
                <a:cs typeface="Aharoni" pitchFamily="2" charset="-79"/>
              </a:rPr>
              <a:t>backpack</a:t>
            </a:r>
            <a:endParaRPr lang="en-CA" sz="6600" b="1" dirty="0">
              <a:solidFill>
                <a:srgbClr val="FF0000"/>
              </a:solidFill>
              <a:latin typeface="Bernard MT Condensed" pitchFamily="18" charset="0"/>
              <a:cs typeface="Aharoni" pitchFamily="2" charset="-79"/>
            </a:endParaRPr>
          </a:p>
        </p:txBody>
      </p:sp>
    </p:spTree>
    <p:extLst>
      <p:ext uri="{BB962C8B-B14F-4D97-AF65-F5344CB8AC3E}">
        <p14:creationId xmlns:p14="http://schemas.microsoft.com/office/powerpoint/2010/main" xmlns="" val="13729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pPr eaLnBrk="1" hangingPunct="1"/>
            <a:endParaRPr lang="en-US" smtClean="0"/>
          </a:p>
        </p:txBody>
      </p:sp>
      <p:sp>
        <p:nvSpPr>
          <p:cNvPr id="1021955" name="Rectangle 3"/>
          <p:cNvSpPr>
            <a:spLocks noGrp="1" noChangeArrowheads="1"/>
          </p:cNvSpPr>
          <p:nvPr>
            <p:ph type="body" idx="1"/>
          </p:nvPr>
        </p:nvSpPr>
        <p:spPr/>
        <p:txBody>
          <a:bodyPr/>
          <a:lstStyle/>
          <a:p>
            <a:pPr eaLnBrk="1" hangingPunct="1"/>
            <a:endParaRPr lang="en-US" smtClean="0"/>
          </a:p>
        </p:txBody>
      </p:sp>
      <p:pic>
        <p:nvPicPr>
          <p:cNvPr id="1021956" name="Picture 4" descr="71062689"/>
          <p:cNvPicPr>
            <a:picLocks noChangeAspect="1" noChangeArrowheads="1"/>
          </p:cNvPicPr>
          <p:nvPr/>
        </p:nvPicPr>
        <p:blipFill>
          <a:blip r:embed="rId2" cstate="print"/>
          <a:srcRect/>
          <a:stretch>
            <a:fillRect/>
          </a:stretch>
        </p:blipFill>
        <p:spPr bwMode="auto">
          <a:xfrm>
            <a:off x="0" y="0"/>
            <a:ext cx="12192000" cy="6834188"/>
          </a:xfrm>
          <a:prstGeom prst="rect">
            <a:avLst/>
          </a:prstGeom>
          <a:noFill/>
          <a:ln w="9525">
            <a:noFill/>
            <a:miter lim="800000"/>
            <a:headEnd/>
            <a:tailEnd/>
          </a:ln>
        </p:spPr>
      </p:pic>
      <p:sp>
        <p:nvSpPr>
          <p:cNvPr id="1021957" name="Oval 4"/>
          <p:cNvSpPr>
            <a:spLocks noChangeArrowheads="1"/>
          </p:cNvSpPr>
          <p:nvPr/>
        </p:nvSpPr>
        <p:spPr bwMode="auto">
          <a:xfrm>
            <a:off x="9042400" y="0"/>
            <a:ext cx="3454400" cy="2286000"/>
          </a:xfrm>
          <a:prstGeom prst="ellipse">
            <a:avLst/>
          </a:prstGeom>
          <a:noFill/>
          <a:ln w="76200" algn="ctr">
            <a:solidFill>
              <a:srgbClr val="FFFF00"/>
            </a:solidFill>
            <a:round/>
            <a:headEnd/>
            <a:tailEnd/>
          </a:ln>
        </p:spPr>
        <p:txBody>
          <a:bodyPr/>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226155778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p:txBody>
          <a:bodyPr/>
          <a:lstStyle/>
          <a:p>
            <a:pPr eaLnBrk="1" hangingPunct="1"/>
            <a:endParaRPr lang="en-US" smtClean="0"/>
          </a:p>
        </p:txBody>
      </p:sp>
      <p:sp>
        <p:nvSpPr>
          <p:cNvPr id="1013763" name="Rectangle 3"/>
          <p:cNvSpPr>
            <a:spLocks noGrp="1" noChangeArrowheads="1"/>
          </p:cNvSpPr>
          <p:nvPr>
            <p:ph type="body" idx="1"/>
          </p:nvPr>
        </p:nvSpPr>
        <p:spPr/>
        <p:txBody>
          <a:bodyPr/>
          <a:lstStyle/>
          <a:p>
            <a:pPr eaLnBrk="1" hangingPunct="1"/>
            <a:endParaRPr lang="en-US" smtClean="0"/>
          </a:p>
        </p:txBody>
      </p:sp>
      <p:pic>
        <p:nvPicPr>
          <p:cNvPr id="1013764" name="Picture 4" descr="http://www.crbond.com/images/cdnew.gif"/>
          <p:cNvPicPr>
            <a:picLocks noChangeAspect="1" noChangeArrowheads="1" noCrop="1"/>
          </p:cNvPicPr>
          <p:nvPr/>
        </p:nvPicPr>
        <p:blipFill>
          <a:blip r:embed="rId2" cstate="print"/>
          <a:srcRect/>
          <a:stretch>
            <a:fillRect/>
          </a:stretch>
        </p:blipFill>
        <p:spPr bwMode="auto">
          <a:xfrm>
            <a:off x="203200" y="228600"/>
            <a:ext cx="11785600" cy="6477000"/>
          </a:xfrm>
          <a:prstGeom prst="rect">
            <a:avLst/>
          </a:prstGeom>
          <a:noFill/>
          <a:ln w="9525">
            <a:noFill/>
            <a:miter lim="800000"/>
            <a:headEnd/>
            <a:tailEnd/>
          </a:ln>
        </p:spPr>
      </p:pic>
    </p:spTree>
    <p:extLst>
      <p:ext uri="{BB962C8B-B14F-4D97-AF65-F5344CB8AC3E}">
        <p14:creationId xmlns:p14="http://schemas.microsoft.com/office/powerpoint/2010/main" xmlns="" val="36283478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9330" name="Rectangle 2"/>
          <p:cNvSpPr>
            <a:spLocks noGrp="1" noChangeArrowheads="1"/>
          </p:cNvSpPr>
          <p:nvPr>
            <p:ph type="title"/>
          </p:nvPr>
        </p:nvSpPr>
        <p:spPr/>
        <p:txBody>
          <a:bodyPr/>
          <a:lstStyle/>
          <a:p>
            <a:pPr eaLnBrk="1" hangingPunct="1">
              <a:defRPr/>
            </a:pPr>
            <a:endParaRPr lang="en-US" smtClean="0"/>
          </a:p>
        </p:txBody>
      </p:sp>
      <p:sp>
        <p:nvSpPr>
          <p:cNvPr id="7779331" name="Rectangle 3"/>
          <p:cNvSpPr>
            <a:spLocks noGrp="1" noChangeArrowheads="1"/>
          </p:cNvSpPr>
          <p:nvPr>
            <p:ph type="body" idx="1"/>
          </p:nvPr>
        </p:nvSpPr>
        <p:spPr/>
        <p:txBody>
          <a:bodyPr/>
          <a:lstStyle/>
          <a:p>
            <a:pPr eaLnBrk="1" hangingPunct="1">
              <a:defRPr/>
            </a:pPr>
            <a:endParaRPr lang="en-US" smtClean="0"/>
          </a:p>
        </p:txBody>
      </p:sp>
      <p:pic>
        <p:nvPicPr>
          <p:cNvPr id="1024004" name="Picture 4" descr="2274977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xmlns="" val="80076849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7" name="Rectangle 3"/>
          <p:cNvSpPr>
            <a:spLocks noGrp="1" noChangeArrowheads="1"/>
          </p:cNvSpPr>
          <p:nvPr>
            <p:ph type="body" idx="1"/>
          </p:nvPr>
        </p:nvSpPr>
        <p:spPr>
          <a:xfrm>
            <a:off x="508000" y="41"/>
            <a:ext cx="10972800" cy="5897563"/>
          </a:xfrm>
        </p:spPr>
        <p:txBody>
          <a:bodyPr/>
          <a:lstStyle/>
          <a:p>
            <a:pPr marL="457200" lvl="1" indent="0" algn="ctr" eaLnBrk="1" hangingPunct="1">
              <a:buNone/>
            </a:pPr>
            <a:r>
              <a:rPr lang="en-US" sz="4800" b="1" dirty="0" smtClean="0">
                <a:latin typeface="Berlin Sans FB Demi" pitchFamily="34" charset="0"/>
              </a:rPr>
              <a:t>Who is this a picture of?</a:t>
            </a:r>
          </a:p>
        </p:txBody>
      </p:sp>
      <p:pic>
        <p:nvPicPr>
          <p:cNvPr id="1025028" name="Picture 5"/>
          <p:cNvPicPr>
            <a:picLocks noChangeAspect="1" noChangeArrowheads="1"/>
          </p:cNvPicPr>
          <p:nvPr/>
        </p:nvPicPr>
        <p:blipFill>
          <a:blip r:embed="rId2" cstate="print"/>
          <a:srcRect/>
          <a:stretch>
            <a:fillRect/>
          </a:stretch>
        </p:blipFill>
        <p:spPr bwMode="auto">
          <a:xfrm>
            <a:off x="508000" y="1371600"/>
            <a:ext cx="11379200" cy="5486400"/>
          </a:xfrm>
          <a:prstGeom prst="rect">
            <a:avLst/>
          </a:prstGeom>
          <a:noFill/>
          <a:ln w="9525">
            <a:noFill/>
            <a:miter lim="800000"/>
            <a:headEnd/>
            <a:tailEnd/>
          </a:ln>
        </p:spPr>
      </p:pic>
    </p:spTree>
    <p:extLst>
      <p:ext uri="{BB962C8B-B14F-4D97-AF65-F5344CB8AC3E}">
        <p14:creationId xmlns:p14="http://schemas.microsoft.com/office/powerpoint/2010/main" xmlns="" val="8511181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1" name="Rectangle 3"/>
          <p:cNvSpPr>
            <a:spLocks noGrp="1" noChangeArrowheads="1"/>
          </p:cNvSpPr>
          <p:nvPr>
            <p:ph type="body" idx="1"/>
          </p:nvPr>
        </p:nvSpPr>
        <p:spPr>
          <a:xfrm>
            <a:off x="203200" y="1371603"/>
            <a:ext cx="11785600" cy="4678363"/>
          </a:xfrm>
        </p:spPr>
        <p:txBody>
          <a:bodyPr/>
          <a:lstStyle/>
          <a:p>
            <a:pPr marL="457200" lvl="1" indent="0" algn="ctr" eaLnBrk="1" hangingPunct="1">
              <a:buNone/>
            </a:pPr>
            <a:r>
              <a:rPr lang="en-US" sz="6000" dirty="0" smtClean="0">
                <a:solidFill>
                  <a:srgbClr val="C00000"/>
                </a:solidFill>
                <a:latin typeface="Britannic Bold" pitchFamily="34" charset="0"/>
              </a:rPr>
              <a:t>A woman (adult) with blonde hair, maroon shirt and wearing eyeglasses </a:t>
            </a:r>
          </a:p>
        </p:txBody>
      </p:sp>
    </p:spTree>
    <p:extLst>
      <p:ext uri="{BB962C8B-B14F-4D97-AF65-F5344CB8AC3E}">
        <p14:creationId xmlns:p14="http://schemas.microsoft.com/office/powerpoint/2010/main" xmlns="" val="3405987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625465" y="146911"/>
            <a:ext cx="6650183" cy="691985"/>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sz="4400" b="1" dirty="0" smtClean="0">
                <a:solidFill>
                  <a:prstClr val="black"/>
                </a:solidFill>
                <a:latin typeface="Agency FB" panose="020B0503020202020204" pitchFamily="34" charset="0"/>
              </a:rPr>
              <a:t>The Law of Falling Bodies</a:t>
            </a:r>
            <a:endParaRPr lang="en-CA" sz="4400" b="1" dirty="0">
              <a:solidFill>
                <a:prstClr val="black"/>
              </a:solidFill>
              <a:latin typeface="Agency FB" panose="020B0503020202020204" pitchFamily="34" charset="0"/>
            </a:endParaRPr>
          </a:p>
        </p:txBody>
      </p:sp>
      <p:sp>
        <p:nvSpPr>
          <p:cNvPr id="2" name="Content Placeholder 1"/>
          <p:cNvSpPr>
            <a:spLocks noGrp="1"/>
          </p:cNvSpPr>
          <p:nvPr>
            <p:ph idx="1"/>
          </p:nvPr>
        </p:nvSpPr>
        <p:spPr>
          <a:xfrm>
            <a:off x="0" y="838896"/>
            <a:ext cx="12192000" cy="1811193"/>
          </a:xfrm>
        </p:spPr>
        <p:txBody>
          <a:bodyPr>
            <a:normAutofit/>
          </a:bodyPr>
          <a:lstStyle/>
          <a:p>
            <a:pPr marL="0" indent="0" algn="ctr">
              <a:buNone/>
            </a:pPr>
            <a:r>
              <a:rPr lang="en-CA" b="1" dirty="0" smtClean="0">
                <a:solidFill>
                  <a:srgbClr val="FF0000"/>
                </a:solidFill>
                <a:latin typeface="Berlin Sans FB Demi" panose="020E0802020502020306" pitchFamily="34" charset="0"/>
              </a:rPr>
              <a:t>ARISTOTLE</a:t>
            </a:r>
            <a:r>
              <a:rPr lang="en-CA" dirty="0" smtClean="0">
                <a:solidFill>
                  <a:srgbClr val="FF0000"/>
                </a:solidFill>
              </a:rPr>
              <a:t> </a:t>
            </a:r>
          </a:p>
          <a:p>
            <a:pPr algn="ctr"/>
            <a:r>
              <a:rPr lang="en-CA" sz="3200" b="1" dirty="0" smtClean="0"/>
              <a:t>The theory was not tested</a:t>
            </a:r>
          </a:p>
          <a:p>
            <a:pPr algn="ctr"/>
            <a:r>
              <a:rPr lang="en-CA" sz="3200" b="1" dirty="0" smtClean="0"/>
              <a:t>It made sense to people, therefore, </a:t>
            </a:r>
            <a:r>
              <a:rPr lang="en-CA" sz="3200" b="1" dirty="0" smtClean="0">
                <a:solidFill>
                  <a:srgbClr val="C00000"/>
                </a:solidFill>
              </a:rPr>
              <a:t>it was accepted as truth</a:t>
            </a:r>
            <a:r>
              <a:rPr lang="en-CA" b="1" dirty="0" smtClean="0"/>
              <a:t>.</a:t>
            </a:r>
            <a:endParaRPr lang="en-US"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7064" y="2494606"/>
            <a:ext cx="6251887" cy="436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3468273" y="2494606"/>
            <a:ext cx="3680675" cy="4363394"/>
          </a:xfrm>
          <a:prstGeom prst="rect">
            <a:avLst/>
          </a:prstGeom>
        </p:spPr>
      </p:pic>
      <p:pic>
        <p:nvPicPr>
          <p:cNvPr id="7" name="Picture 6"/>
          <p:cNvPicPr>
            <a:picLocks noChangeAspect="1"/>
          </p:cNvPicPr>
          <p:nvPr/>
        </p:nvPicPr>
        <p:blipFill>
          <a:blip r:embed="rId4"/>
          <a:stretch>
            <a:fillRect/>
          </a:stretch>
        </p:blipFill>
        <p:spPr>
          <a:xfrm>
            <a:off x="7438493" y="2749035"/>
            <a:ext cx="4563385" cy="4010103"/>
          </a:xfrm>
          <a:prstGeom prst="rect">
            <a:avLst/>
          </a:prstGeom>
        </p:spPr>
      </p:pic>
    </p:spTree>
    <p:extLst>
      <p:ext uri="{BB962C8B-B14F-4D97-AF65-F5344CB8AC3E}">
        <p14:creationId xmlns:p14="http://schemas.microsoft.com/office/powerpoint/2010/main" xmlns="" val="175581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p:cNvSpPr>
            <a:spLocks noGrp="1" noChangeArrowheads="1"/>
          </p:cNvSpPr>
          <p:nvPr>
            <p:ph type="title"/>
          </p:nvPr>
        </p:nvSpPr>
        <p:spPr/>
        <p:txBody>
          <a:bodyPr/>
          <a:lstStyle/>
          <a:p>
            <a:pPr eaLnBrk="1" hangingPunct="1"/>
            <a:endParaRPr lang="en-US" smtClean="0"/>
          </a:p>
        </p:txBody>
      </p:sp>
      <p:sp>
        <p:nvSpPr>
          <p:cNvPr id="1027075" name="Rectangle 3"/>
          <p:cNvSpPr>
            <a:spLocks noGrp="1" noChangeArrowheads="1"/>
          </p:cNvSpPr>
          <p:nvPr>
            <p:ph type="body" idx="1"/>
          </p:nvPr>
        </p:nvSpPr>
        <p:spPr/>
        <p:txBody>
          <a:bodyPr/>
          <a:lstStyle/>
          <a:p>
            <a:pPr eaLnBrk="1" hangingPunct="1"/>
            <a:endParaRPr lang="en-US" smtClean="0"/>
          </a:p>
        </p:txBody>
      </p:sp>
      <p:pic>
        <p:nvPicPr>
          <p:cNvPr id="1027076" name="Picture 4" descr="2274977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xmlns="" val="10177866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p:txBody>
          <a:bodyPr/>
          <a:lstStyle/>
          <a:p>
            <a:pPr eaLnBrk="1" hangingPunct="1"/>
            <a:endParaRPr lang="en-US" smtClean="0"/>
          </a:p>
        </p:txBody>
      </p:sp>
      <p:sp>
        <p:nvSpPr>
          <p:cNvPr id="1028099" name="Rectangle 3"/>
          <p:cNvSpPr>
            <a:spLocks noGrp="1" noChangeArrowheads="1"/>
          </p:cNvSpPr>
          <p:nvPr>
            <p:ph type="body" idx="1"/>
          </p:nvPr>
        </p:nvSpPr>
        <p:spPr/>
        <p:txBody>
          <a:bodyPr/>
          <a:lstStyle/>
          <a:p>
            <a:pPr eaLnBrk="1" hangingPunct="1"/>
            <a:endParaRPr lang="en-US" smtClean="0"/>
          </a:p>
        </p:txBody>
      </p:sp>
      <p:pic>
        <p:nvPicPr>
          <p:cNvPr id="1028100" name="Picture 4" descr="2274977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1028101" name="Freeform 5"/>
          <p:cNvSpPr>
            <a:spLocks/>
          </p:cNvSpPr>
          <p:nvPr/>
        </p:nvSpPr>
        <p:spPr bwMode="auto">
          <a:xfrm>
            <a:off x="6464327" y="61913"/>
            <a:ext cx="5685367" cy="6710362"/>
          </a:xfrm>
          <a:custGeom>
            <a:avLst/>
            <a:gdLst>
              <a:gd name="T0" fmla="*/ 2147483647 w 2686"/>
              <a:gd name="T1" fmla="*/ 2147483647 h 4227"/>
              <a:gd name="T2" fmla="*/ 2147483647 w 2686"/>
              <a:gd name="T3" fmla="*/ 2147483647 h 4227"/>
              <a:gd name="T4" fmla="*/ 2147483647 w 2686"/>
              <a:gd name="T5" fmla="*/ 2147483647 h 4227"/>
              <a:gd name="T6" fmla="*/ 2147483647 w 2686"/>
              <a:gd name="T7" fmla="*/ 2147483647 h 4227"/>
              <a:gd name="T8" fmla="*/ 2147483647 w 2686"/>
              <a:gd name="T9" fmla="*/ 2147483647 h 4227"/>
              <a:gd name="T10" fmla="*/ 2147483647 w 2686"/>
              <a:gd name="T11" fmla="*/ 2147483647 h 4227"/>
              <a:gd name="T12" fmla="*/ 2147483647 w 2686"/>
              <a:gd name="T13" fmla="*/ 2147483647 h 4227"/>
              <a:gd name="T14" fmla="*/ 2147483647 w 2686"/>
              <a:gd name="T15" fmla="*/ 2147483647 h 4227"/>
              <a:gd name="T16" fmla="*/ 2147483647 w 2686"/>
              <a:gd name="T17" fmla="*/ 2147483647 h 4227"/>
              <a:gd name="T18" fmla="*/ 2147483647 w 2686"/>
              <a:gd name="T19" fmla="*/ 2147483647 h 4227"/>
              <a:gd name="T20" fmla="*/ 2147483647 w 2686"/>
              <a:gd name="T21" fmla="*/ 2147483647 h 4227"/>
              <a:gd name="T22" fmla="*/ 2147483647 w 2686"/>
              <a:gd name="T23" fmla="*/ 2147483647 h 4227"/>
              <a:gd name="T24" fmla="*/ 2147483647 w 2686"/>
              <a:gd name="T25" fmla="*/ 2147483647 h 4227"/>
              <a:gd name="T26" fmla="*/ 2147483647 w 2686"/>
              <a:gd name="T27" fmla="*/ 2147483647 h 4227"/>
              <a:gd name="T28" fmla="*/ 2147483647 w 2686"/>
              <a:gd name="T29" fmla="*/ 2147483647 h 4227"/>
              <a:gd name="T30" fmla="*/ 2147483647 w 2686"/>
              <a:gd name="T31" fmla="*/ 2147483647 h 4227"/>
              <a:gd name="T32" fmla="*/ 2147483647 w 2686"/>
              <a:gd name="T33" fmla="*/ 2147483647 h 4227"/>
              <a:gd name="T34" fmla="*/ 2147483647 w 2686"/>
              <a:gd name="T35" fmla="*/ 2147483647 h 4227"/>
              <a:gd name="T36" fmla="*/ 2147483647 w 2686"/>
              <a:gd name="T37" fmla="*/ 2147483647 h 4227"/>
              <a:gd name="T38" fmla="*/ 2147483647 w 2686"/>
              <a:gd name="T39" fmla="*/ 2147483647 h 4227"/>
              <a:gd name="T40" fmla="*/ 2147483647 w 2686"/>
              <a:gd name="T41" fmla="*/ 2147483647 h 4227"/>
              <a:gd name="T42" fmla="*/ 2147483647 w 2686"/>
              <a:gd name="T43" fmla="*/ 2147483647 h 4227"/>
              <a:gd name="T44" fmla="*/ 2147483647 w 2686"/>
              <a:gd name="T45" fmla="*/ 2147483647 h 4227"/>
              <a:gd name="T46" fmla="*/ 2147483647 w 2686"/>
              <a:gd name="T47" fmla="*/ 2147483647 h 4227"/>
              <a:gd name="T48" fmla="*/ 2147483647 w 2686"/>
              <a:gd name="T49" fmla="*/ 2147483647 h 4227"/>
              <a:gd name="T50" fmla="*/ 2147483647 w 2686"/>
              <a:gd name="T51" fmla="*/ 2147483647 h 4227"/>
              <a:gd name="T52" fmla="*/ 2147483647 w 2686"/>
              <a:gd name="T53" fmla="*/ 2147483647 h 4227"/>
              <a:gd name="T54" fmla="*/ 2147483647 w 2686"/>
              <a:gd name="T55" fmla="*/ 2147483647 h 4227"/>
              <a:gd name="T56" fmla="*/ 2147483647 w 2686"/>
              <a:gd name="T57" fmla="*/ 2147483647 h 4227"/>
              <a:gd name="T58" fmla="*/ 2147483647 w 2686"/>
              <a:gd name="T59" fmla="*/ 2147483647 h 4227"/>
              <a:gd name="T60" fmla="*/ 2147483647 w 2686"/>
              <a:gd name="T61" fmla="*/ 2147483647 h 4227"/>
              <a:gd name="T62" fmla="*/ 2147483647 w 2686"/>
              <a:gd name="T63" fmla="*/ 2147483647 h 4227"/>
              <a:gd name="T64" fmla="*/ 2147483647 w 2686"/>
              <a:gd name="T65" fmla="*/ 2147483647 h 4227"/>
              <a:gd name="T66" fmla="*/ 2147483647 w 2686"/>
              <a:gd name="T67" fmla="*/ 2147483647 h 4227"/>
              <a:gd name="T68" fmla="*/ 2147483647 w 2686"/>
              <a:gd name="T69" fmla="*/ 2147483647 h 4227"/>
              <a:gd name="T70" fmla="*/ 2147483647 w 2686"/>
              <a:gd name="T71" fmla="*/ 2147483647 h 4227"/>
              <a:gd name="T72" fmla="*/ 2147483647 w 2686"/>
              <a:gd name="T73" fmla="*/ 2147483647 h 4227"/>
              <a:gd name="T74" fmla="*/ 2147483647 w 2686"/>
              <a:gd name="T75" fmla="*/ 2147483647 h 4227"/>
              <a:gd name="T76" fmla="*/ 2147483647 w 2686"/>
              <a:gd name="T77" fmla="*/ 2147483647 h 4227"/>
              <a:gd name="T78" fmla="*/ 2147483647 w 2686"/>
              <a:gd name="T79" fmla="*/ 2147483647 h 4227"/>
              <a:gd name="T80" fmla="*/ 2147483647 w 2686"/>
              <a:gd name="T81" fmla="*/ 2147483647 h 4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86"/>
              <a:gd name="T124" fmla="*/ 0 h 4227"/>
              <a:gd name="T125" fmla="*/ 2686 w 2686"/>
              <a:gd name="T126" fmla="*/ 4227 h 4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86" h="4227">
                <a:moveTo>
                  <a:pt x="1437" y="0"/>
                </a:moveTo>
                <a:cubicBezTo>
                  <a:pt x="1427" y="51"/>
                  <a:pt x="1410" y="182"/>
                  <a:pt x="1369" y="215"/>
                </a:cubicBezTo>
                <a:cubicBezTo>
                  <a:pt x="1361" y="222"/>
                  <a:pt x="1349" y="222"/>
                  <a:pt x="1339" y="225"/>
                </a:cubicBezTo>
                <a:cubicBezTo>
                  <a:pt x="1286" y="305"/>
                  <a:pt x="1357" y="206"/>
                  <a:pt x="1290" y="273"/>
                </a:cubicBezTo>
                <a:cubicBezTo>
                  <a:pt x="1261" y="302"/>
                  <a:pt x="1279" y="300"/>
                  <a:pt x="1261" y="332"/>
                </a:cubicBezTo>
                <a:cubicBezTo>
                  <a:pt x="1205" y="433"/>
                  <a:pt x="1235" y="354"/>
                  <a:pt x="1212" y="420"/>
                </a:cubicBezTo>
                <a:cubicBezTo>
                  <a:pt x="1219" y="439"/>
                  <a:pt x="1225" y="459"/>
                  <a:pt x="1232" y="478"/>
                </a:cubicBezTo>
                <a:cubicBezTo>
                  <a:pt x="1236" y="489"/>
                  <a:pt x="1251" y="493"/>
                  <a:pt x="1261" y="498"/>
                </a:cubicBezTo>
                <a:cubicBezTo>
                  <a:pt x="1301" y="518"/>
                  <a:pt x="1340" y="521"/>
                  <a:pt x="1378" y="547"/>
                </a:cubicBezTo>
                <a:cubicBezTo>
                  <a:pt x="1393" y="591"/>
                  <a:pt x="1408" y="580"/>
                  <a:pt x="1447" y="605"/>
                </a:cubicBezTo>
                <a:cubicBezTo>
                  <a:pt x="1473" y="645"/>
                  <a:pt x="1505" y="686"/>
                  <a:pt x="1544" y="713"/>
                </a:cubicBezTo>
                <a:cubicBezTo>
                  <a:pt x="1580" y="767"/>
                  <a:pt x="1604" y="800"/>
                  <a:pt x="1622" y="859"/>
                </a:cubicBezTo>
                <a:cubicBezTo>
                  <a:pt x="1640" y="1052"/>
                  <a:pt x="1713" y="1325"/>
                  <a:pt x="1525" y="1455"/>
                </a:cubicBezTo>
                <a:cubicBezTo>
                  <a:pt x="1496" y="1497"/>
                  <a:pt x="1451" y="1509"/>
                  <a:pt x="1417" y="1543"/>
                </a:cubicBezTo>
                <a:cubicBezTo>
                  <a:pt x="1407" y="1553"/>
                  <a:pt x="1399" y="1564"/>
                  <a:pt x="1388" y="1572"/>
                </a:cubicBezTo>
                <a:cubicBezTo>
                  <a:pt x="1369" y="1586"/>
                  <a:pt x="1329" y="1611"/>
                  <a:pt x="1329" y="1611"/>
                </a:cubicBezTo>
                <a:cubicBezTo>
                  <a:pt x="1274" y="1695"/>
                  <a:pt x="1265" y="1807"/>
                  <a:pt x="1251" y="1904"/>
                </a:cubicBezTo>
                <a:cubicBezTo>
                  <a:pt x="1280" y="1989"/>
                  <a:pt x="1347" y="1949"/>
                  <a:pt x="1437" y="1943"/>
                </a:cubicBezTo>
                <a:cubicBezTo>
                  <a:pt x="1530" y="1911"/>
                  <a:pt x="1486" y="1922"/>
                  <a:pt x="1681" y="1943"/>
                </a:cubicBezTo>
                <a:cubicBezTo>
                  <a:pt x="1701" y="1945"/>
                  <a:pt x="1739" y="1962"/>
                  <a:pt x="1739" y="1962"/>
                </a:cubicBezTo>
                <a:cubicBezTo>
                  <a:pt x="1784" y="1992"/>
                  <a:pt x="1843" y="1997"/>
                  <a:pt x="1896" y="2011"/>
                </a:cubicBezTo>
                <a:cubicBezTo>
                  <a:pt x="1917" y="2042"/>
                  <a:pt x="1947" y="2065"/>
                  <a:pt x="1964" y="2099"/>
                </a:cubicBezTo>
                <a:cubicBezTo>
                  <a:pt x="1985" y="2141"/>
                  <a:pt x="1992" y="2180"/>
                  <a:pt x="2032" y="2206"/>
                </a:cubicBezTo>
                <a:cubicBezTo>
                  <a:pt x="2054" y="2273"/>
                  <a:pt x="2103" y="2238"/>
                  <a:pt x="2159" y="2226"/>
                </a:cubicBezTo>
                <a:cubicBezTo>
                  <a:pt x="2216" y="2254"/>
                  <a:pt x="2201" y="2255"/>
                  <a:pt x="2228" y="2304"/>
                </a:cubicBezTo>
                <a:cubicBezTo>
                  <a:pt x="2239" y="2325"/>
                  <a:pt x="2267" y="2363"/>
                  <a:pt x="2267" y="2363"/>
                </a:cubicBezTo>
                <a:cubicBezTo>
                  <a:pt x="2285" y="2479"/>
                  <a:pt x="2292" y="2600"/>
                  <a:pt x="2315" y="2714"/>
                </a:cubicBezTo>
                <a:cubicBezTo>
                  <a:pt x="2323" y="2754"/>
                  <a:pt x="2342" y="2753"/>
                  <a:pt x="2364" y="2782"/>
                </a:cubicBezTo>
                <a:cubicBezTo>
                  <a:pt x="2403" y="2833"/>
                  <a:pt x="2451" y="2897"/>
                  <a:pt x="2472" y="2958"/>
                </a:cubicBezTo>
                <a:cubicBezTo>
                  <a:pt x="2479" y="3008"/>
                  <a:pt x="2493" y="3047"/>
                  <a:pt x="2501" y="3095"/>
                </a:cubicBezTo>
                <a:cubicBezTo>
                  <a:pt x="2524" y="3229"/>
                  <a:pt x="2498" y="3130"/>
                  <a:pt x="2521" y="3202"/>
                </a:cubicBezTo>
                <a:cubicBezTo>
                  <a:pt x="2549" y="3288"/>
                  <a:pt x="2506" y="3159"/>
                  <a:pt x="2540" y="3280"/>
                </a:cubicBezTo>
                <a:cubicBezTo>
                  <a:pt x="2546" y="3300"/>
                  <a:pt x="2560" y="3339"/>
                  <a:pt x="2560" y="3339"/>
                </a:cubicBezTo>
                <a:cubicBezTo>
                  <a:pt x="2577" y="3449"/>
                  <a:pt x="2574" y="3585"/>
                  <a:pt x="2638" y="3681"/>
                </a:cubicBezTo>
                <a:cubicBezTo>
                  <a:pt x="2651" y="3722"/>
                  <a:pt x="2673" y="3756"/>
                  <a:pt x="2686" y="3798"/>
                </a:cubicBezTo>
                <a:cubicBezTo>
                  <a:pt x="2683" y="3811"/>
                  <a:pt x="2684" y="3826"/>
                  <a:pt x="2677" y="3837"/>
                </a:cubicBezTo>
                <a:cubicBezTo>
                  <a:pt x="2670" y="3847"/>
                  <a:pt x="2656" y="3848"/>
                  <a:pt x="2647" y="3856"/>
                </a:cubicBezTo>
                <a:cubicBezTo>
                  <a:pt x="2601" y="3894"/>
                  <a:pt x="2592" y="3904"/>
                  <a:pt x="2530" y="3925"/>
                </a:cubicBezTo>
                <a:cubicBezTo>
                  <a:pt x="2508" y="3932"/>
                  <a:pt x="2494" y="3957"/>
                  <a:pt x="2472" y="3964"/>
                </a:cubicBezTo>
                <a:cubicBezTo>
                  <a:pt x="2462" y="3967"/>
                  <a:pt x="2452" y="3970"/>
                  <a:pt x="2442" y="3973"/>
                </a:cubicBezTo>
                <a:cubicBezTo>
                  <a:pt x="2365" y="4026"/>
                  <a:pt x="2407" y="4010"/>
                  <a:pt x="2315" y="4022"/>
                </a:cubicBezTo>
                <a:cubicBezTo>
                  <a:pt x="2238" y="4049"/>
                  <a:pt x="2162" y="4062"/>
                  <a:pt x="2081" y="4071"/>
                </a:cubicBezTo>
                <a:cubicBezTo>
                  <a:pt x="1995" y="4101"/>
                  <a:pt x="1934" y="4103"/>
                  <a:pt x="1837" y="4110"/>
                </a:cubicBezTo>
                <a:cubicBezTo>
                  <a:pt x="1775" y="4131"/>
                  <a:pt x="1720" y="4162"/>
                  <a:pt x="1661" y="4188"/>
                </a:cubicBezTo>
                <a:cubicBezTo>
                  <a:pt x="1642" y="4196"/>
                  <a:pt x="1621" y="4199"/>
                  <a:pt x="1603" y="4208"/>
                </a:cubicBezTo>
                <a:cubicBezTo>
                  <a:pt x="1590" y="4214"/>
                  <a:pt x="1577" y="4221"/>
                  <a:pt x="1564" y="4227"/>
                </a:cubicBezTo>
                <a:cubicBezTo>
                  <a:pt x="1563" y="4227"/>
                  <a:pt x="1495" y="4217"/>
                  <a:pt x="1486" y="4208"/>
                </a:cubicBezTo>
                <a:cubicBezTo>
                  <a:pt x="1476" y="4198"/>
                  <a:pt x="1476" y="4179"/>
                  <a:pt x="1466" y="4169"/>
                </a:cubicBezTo>
                <a:cubicBezTo>
                  <a:pt x="1450" y="4153"/>
                  <a:pt x="1408" y="4130"/>
                  <a:pt x="1408" y="4130"/>
                </a:cubicBezTo>
                <a:cubicBezTo>
                  <a:pt x="1379" y="4086"/>
                  <a:pt x="1343" y="4052"/>
                  <a:pt x="1300" y="4022"/>
                </a:cubicBezTo>
                <a:cubicBezTo>
                  <a:pt x="1274" y="3983"/>
                  <a:pt x="1242" y="3940"/>
                  <a:pt x="1203" y="3915"/>
                </a:cubicBezTo>
                <a:cubicBezTo>
                  <a:pt x="1150" y="3838"/>
                  <a:pt x="1219" y="3931"/>
                  <a:pt x="1154" y="3866"/>
                </a:cubicBezTo>
                <a:cubicBezTo>
                  <a:pt x="1126" y="3838"/>
                  <a:pt x="1110" y="3811"/>
                  <a:pt x="1076" y="3788"/>
                </a:cubicBezTo>
                <a:cubicBezTo>
                  <a:pt x="1073" y="3778"/>
                  <a:pt x="1072" y="3767"/>
                  <a:pt x="1066" y="3759"/>
                </a:cubicBezTo>
                <a:cubicBezTo>
                  <a:pt x="1059" y="3750"/>
                  <a:pt x="1046" y="3747"/>
                  <a:pt x="1037" y="3739"/>
                </a:cubicBezTo>
                <a:cubicBezTo>
                  <a:pt x="994" y="3704"/>
                  <a:pt x="956" y="3662"/>
                  <a:pt x="910" y="3632"/>
                </a:cubicBezTo>
                <a:cubicBezTo>
                  <a:pt x="858" y="3554"/>
                  <a:pt x="924" y="3645"/>
                  <a:pt x="861" y="3583"/>
                </a:cubicBezTo>
                <a:cubicBezTo>
                  <a:pt x="816" y="3539"/>
                  <a:pt x="869" y="3564"/>
                  <a:pt x="812" y="3544"/>
                </a:cubicBezTo>
                <a:cubicBezTo>
                  <a:pt x="797" y="3501"/>
                  <a:pt x="774" y="3495"/>
                  <a:pt x="734" y="3476"/>
                </a:cubicBezTo>
                <a:cubicBezTo>
                  <a:pt x="697" y="3421"/>
                  <a:pt x="632" y="3395"/>
                  <a:pt x="578" y="3358"/>
                </a:cubicBezTo>
                <a:cubicBezTo>
                  <a:pt x="545" y="3335"/>
                  <a:pt x="533" y="3303"/>
                  <a:pt x="500" y="3280"/>
                </a:cubicBezTo>
                <a:cubicBezTo>
                  <a:pt x="478" y="3217"/>
                  <a:pt x="508" y="3278"/>
                  <a:pt x="461" y="3241"/>
                </a:cubicBezTo>
                <a:cubicBezTo>
                  <a:pt x="452" y="3234"/>
                  <a:pt x="450" y="3220"/>
                  <a:pt x="441" y="3212"/>
                </a:cubicBezTo>
                <a:cubicBezTo>
                  <a:pt x="430" y="3203"/>
                  <a:pt x="415" y="3199"/>
                  <a:pt x="402" y="3192"/>
                </a:cubicBezTo>
                <a:cubicBezTo>
                  <a:pt x="342" y="3105"/>
                  <a:pt x="425" y="3217"/>
                  <a:pt x="353" y="3144"/>
                </a:cubicBezTo>
                <a:cubicBezTo>
                  <a:pt x="345" y="3136"/>
                  <a:pt x="342" y="3123"/>
                  <a:pt x="334" y="3114"/>
                </a:cubicBezTo>
                <a:cubicBezTo>
                  <a:pt x="230" y="2996"/>
                  <a:pt x="315" y="3116"/>
                  <a:pt x="236" y="2997"/>
                </a:cubicBezTo>
                <a:cubicBezTo>
                  <a:pt x="224" y="2978"/>
                  <a:pt x="167" y="2946"/>
                  <a:pt x="148" y="2929"/>
                </a:cubicBezTo>
                <a:cubicBezTo>
                  <a:pt x="76" y="2865"/>
                  <a:pt x="30" y="2786"/>
                  <a:pt x="2" y="2695"/>
                </a:cubicBezTo>
                <a:cubicBezTo>
                  <a:pt x="5" y="2643"/>
                  <a:pt x="0" y="2589"/>
                  <a:pt x="11" y="2538"/>
                </a:cubicBezTo>
                <a:cubicBezTo>
                  <a:pt x="12" y="2534"/>
                  <a:pt x="120" y="2481"/>
                  <a:pt x="129" y="2480"/>
                </a:cubicBezTo>
                <a:cubicBezTo>
                  <a:pt x="217" y="2474"/>
                  <a:pt x="304" y="2473"/>
                  <a:pt x="392" y="2470"/>
                </a:cubicBezTo>
                <a:cubicBezTo>
                  <a:pt x="444" y="2473"/>
                  <a:pt x="496" y="2474"/>
                  <a:pt x="548" y="2480"/>
                </a:cubicBezTo>
                <a:cubicBezTo>
                  <a:pt x="581" y="2484"/>
                  <a:pt x="636" y="2529"/>
                  <a:pt x="636" y="2529"/>
                </a:cubicBezTo>
                <a:cubicBezTo>
                  <a:pt x="685" y="2600"/>
                  <a:pt x="619" y="2511"/>
                  <a:pt x="695" y="2587"/>
                </a:cubicBezTo>
                <a:cubicBezTo>
                  <a:pt x="739" y="2631"/>
                  <a:pt x="685" y="2606"/>
                  <a:pt x="744" y="2626"/>
                </a:cubicBezTo>
                <a:cubicBezTo>
                  <a:pt x="764" y="2657"/>
                  <a:pt x="788" y="2670"/>
                  <a:pt x="822" y="2685"/>
                </a:cubicBezTo>
                <a:cubicBezTo>
                  <a:pt x="841" y="2693"/>
                  <a:pt x="880" y="2704"/>
                  <a:pt x="880" y="2704"/>
                </a:cubicBezTo>
                <a:cubicBezTo>
                  <a:pt x="903" y="2636"/>
                  <a:pt x="906" y="2665"/>
                  <a:pt x="890" y="2616"/>
                </a:cubicBezTo>
                <a:cubicBezTo>
                  <a:pt x="873" y="2500"/>
                  <a:pt x="852" y="2369"/>
                  <a:pt x="890" y="2255"/>
                </a:cubicBezTo>
                <a:cubicBezTo>
                  <a:pt x="900" y="2184"/>
                  <a:pt x="910" y="2086"/>
                  <a:pt x="988" y="2060"/>
                </a:cubicBezTo>
                <a:cubicBezTo>
                  <a:pt x="1019" y="2038"/>
                  <a:pt x="1051" y="2028"/>
                  <a:pt x="1085" y="2011"/>
                </a:cubicBezTo>
                <a:cubicBezTo>
                  <a:pt x="1127" y="1990"/>
                  <a:pt x="1101" y="1992"/>
                  <a:pt x="1124" y="1992"/>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2" name="Freeform 6"/>
          <p:cNvSpPr>
            <a:spLocks/>
          </p:cNvSpPr>
          <p:nvPr/>
        </p:nvSpPr>
        <p:spPr bwMode="auto">
          <a:xfrm>
            <a:off x="6942667" y="650875"/>
            <a:ext cx="1778000" cy="2713038"/>
          </a:xfrm>
          <a:custGeom>
            <a:avLst/>
            <a:gdLst>
              <a:gd name="T0" fmla="*/ 2147483647 w 840"/>
              <a:gd name="T1" fmla="*/ 0 h 1709"/>
              <a:gd name="T2" fmla="*/ 2147483647 w 840"/>
              <a:gd name="T3" fmla="*/ 2147483647 h 1709"/>
              <a:gd name="T4" fmla="*/ 2147483647 w 840"/>
              <a:gd name="T5" fmla="*/ 2147483647 h 1709"/>
              <a:gd name="T6" fmla="*/ 2147483647 w 840"/>
              <a:gd name="T7" fmla="*/ 2147483647 h 1709"/>
              <a:gd name="T8" fmla="*/ 2147483647 w 840"/>
              <a:gd name="T9" fmla="*/ 2147483647 h 1709"/>
              <a:gd name="T10" fmla="*/ 2147483647 w 840"/>
              <a:gd name="T11" fmla="*/ 2147483647 h 1709"/>
              <a:gd name="T12" fmla="*/ 2147483647 w 840"/>
              <a:gd name="T13" fmla="*/ 2147483647 h 1709"/>
              <a:gd name="T14" fmla="*/ 2147483647 w 840"/>
              <a:gd name="T15" fmla="*/ 2147483647 h 1709"/>
              <a:gd name="T16" fmla="*/ 2147483647 w 840"/>
              <a:gd name="T17" fmla="*/ 2147483647 h 1709"/>
              <a:gd name="T18" fmla="*/ 2147483647 w 840"/>
              <a:gd name="T19" fmla="*/ 2147483647 h 1709"/>
              <a:gd name="T20" fmla="*/ 2147483647 w 840"/>
              <a:gd name="T21" fmla="*/ 2147483647 h 1709"/>
              <a:gd name="T22" fmla="*/ 2147483647 w 840"/>
              <a:gd name="T23" fmla="*/ 2147483647 h 1709"/>
              <a:gd name="T24" fmla="*/ 0 w 840"/>
              <a:gd name="T25" fmla="*/ 2147483647 h 1709"/>
              <a:gd name="T26" fmla="*/ 2147483647 w 840"/>
              <a:gd name="T27" fmla="*/ 2147483647 h 1709"/>
              <a:gd name="T28" fmla="*/ 2147483647 w 840"/>
              <a:gd name="T29" fmla="*/ 2147483647 h 1709"/>
              <a:gd name="T30" fmla="*/ 2147483647 w 840"/>
              <a:gd name="T31" fmla="*/ 2147483647 h 1709"/>
              <a:gd name="T32" fmla="*/ 2147483647 w 840"/>
              <a:gd name="T33" fmla="*/ 2147483647 h 1709"/>
              <a:gd name="T34" fmla="*/ 2147483647 w 840"/>
              <a:gd name="T35" fmla="*/ 2147483647 h 1709"/>
              <a:gd name="T36" fmla="*/ 2147483647 w 840"/>
              <a:gd name="T37" fmla="*/ 2147483647 h 1709"/>
              <a:gd name="T38" fmla="*/ 2147483647 w 840"/>
              <a:gd name="T39" fmla="*/ 2147483647 h 1709"/>
              <a:gd name="T40" fmla="*/ 2147483647 w 840"/>
              <a:gd name="T41" fmla="*/ 2147483647 h 1709"/>
              <a:gd name="T42" fmla="*/ 2147483647 w 840"/>
              <a:gd name="T43" fmla="*/ 2147483647 h 1709"/>
              <a:gd name="T44" fmla="*/ 2147483647 w 840"/>
              <a:gd name="T45" fmla="*/ 2147483647 h 17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0"/>
              <a:gd name="T70" fmla="*/ 0 h 1709"/>
              <a:gd name="T71" fmla="*/ 840 w 840"/>
              <a:gd name="T72" fmla="*/ 1709 h 17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0" h="1709">
                <a:moveTo>
                  <a:pt x="840" y="0"/>
                </a:moveTo>
                <a:cubicBezTo>
                  <a:pt x="829" y="31"/>
                  <a:pt x="831" y="81"/>
                  <a:pt x="811" y="107"/>
                </a:cubicBezTo>
                <a:cubicBezTo>
                  <a:pt x="794" y="129"/>
                  <a:pt x="772" y="146"/>
                  <a:pt x="752" y="166"/>
                </a:cubicBezTo>
                <a:cubicBezTo>
                  <a:pt x="744" y="174"/>
                  <a:pt x="743" y="190"/>
                  <a:pt x="732" y="195"/>
                </a:cubicBezTo>
                <a:cubicBezTo>
                  <a:pt x="714" y="204"/>
                  <a:pt x="693" y="202"/>
                  <a:pt x="674" y="205"/>
                </a:cubicBezTo>
                <a:cubicBezTo>
                  <a:pt x="633" y="233"/>
                  <a:pt x="603" y="270"/>
                  <a:pt x="567" y="303"/>
                </a:cubicBezTo>
                <a:cubicBezTo>
                  <a:pt x="543" y="325"/>
                  <a:pt x="498" y="371"/>
                  <a:pt x="498" y="371"/>
                </a:cubicBezTo>
                <a:cubicBezTo>
                  <a:pt x="474" y="433"/>
                  <a:pt x="434" y="471"/>
                  <a:pt x="381" y="508"/>
                </a:cubicBezTo>
                <a:cubicBezTo>
                  <a:pt x="358" y="541"/>
                  <a:pt x="336" y="563"/>
                  <a:pt x="303" y="586"/>
                </a:cubicBezTo>
                <a:cubicBezTo>
                  <a:pt x="276" y="625"/>
                  <a:pt x="241" y="654"/>
                  <a:pt x="205" y="683"/>
                </a:cubicBezTo>
                <a:cubicBezTo>
                  <a:pt x="167" y="714"/>
                  <a:pt x="173" y="732"/>
                  <a:pt x="127" y="752"/>
                </a:cubicBezTo>
                <a:cubicBezTo>
                  <a:pt x="31" y="793"/>
                  <a:pt x="156" y="748"/>
                  <a:pt x="30" y="791"/>
                </a:cubicBezTo>
                <a:cubicBezTo>
                  <a:pt x="20" y="794"/>
                  <a:pt x="0" y="801"/>
                  <a:pt x="0" y="801"/>
                </a:cubicBezTo>
                <a:cubicBezTo>
                  <a:pt x="40" y="813"/>
                  <a:pt x="85" y="820"/>
                  <a:pt x="117" y="849"/>
                </a:cubicBezTo>
                <a:cubicBezTo>
                  <a:pt x="217" y="938"/>
                  <a:pt x="139" y="884"/>
                  <a:pt x="205" y="927"/>
                </a:cubicBezTo>
                <a:cubicBezTo>
                  <a:pt x="228" y="961"/>
                  <a:pt x="257" y="974"/>
                  <a:pt x="283" y="1006"/>
                </a:cubicBezTo>
                <a:cubicBezTo>
                  <a:pt x="309" y="1038"/>
                  <a:pt x="320" y="1060"/>
                  <a:pt x="361" y="1074"/>
                </a:cubicBezTo>
                <a:cubicBezTo>
                  <a:pt x="391" y="1103"/>
                  <a:pt x="400" y="1130"/>
                  <a:pt x="440" y="1142"/>
                </a:cubicBezTo>
                <a:cubicBezTo>
                  <a:pt x="468" y="1186"/>
                  <a:pt x="506" y="1219"/>
                  <a:pt x="537" y="1259"/>
                </a:cubicBezTo>
                <a:cubicBezTo>
                  <a:pt x="561" y="1291"/>
                  <a:pt x="582" y="1325"/>
                  <a:pt x="606" y="1357"/>
                </a:cubicBezTo>
                <a:cubicBezTo>
                  <a:pt x="626" y="1422"/>
                  <a:pt x="643" y="1487"/>
                  <a:pt x="664" y="1552"/>
                </a:cubicBezTo>
                <a:cubicBezTo>
                  <a:pt x="668" y="1563"/>
                  <a:pt x="682" y="1570"/>
                  <a:pt x="684" y="1582"/>
                </a:cubicBezTo>
                <a:cubicBezTo>
                  <a:pt x="689" y="1624"/>
                  <a:pt x="684" y="1667"/>
                  <a:pt x="684" y="1709"/>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3" name="Freeform 7"/>
          <p:cNvSpPr>
            <a:spLocks/>
          </p:cNvSpPr>
          <p:nvPr/>
        </p:nvSpPr>
        <p:spPr bwMode="auto">
          <a:xfrm>
            <a:off x="5266267" y="5207041"/>
            <a:ext cx="1966384" cy="1535113"/>
          </a:xfrm>
          <a:custGeom>
            <a:avLst/>
            <a:gdLst>
              <a:gd name="T0" fmla="*/ 2147483647 w 929"/>
              <a:gd name="T1" fmla="*/ 2147483647 h 967"/>
              <a:gd name="T2" fmla="*/ 2147483647 w 929"/>
              <a:gd name="T3" fmla="*/ 2147483647 h 967"/>
              <a:gd name="T4" fmla="*/ 2147483647 w 929"/>
              <a:gd name="T5" fmla="*/ 2147483647 h 967"/>
              <a:gd name="T6" fmla="*/ 2147483647 w 929"/>
              <a:gd name="T7" fmla="*/ 2147483647 h 967"/>
              <a:gd name="T8" fmla="*/ 2147483647 w 929"/>
              <a:gd name="T9" fmla="*/ 2147483647 h 967"/>
              <a:gd name="T10" fmla="*/ 2147483647 w 929"/>
              <a:gd name="T11" fmla="*/ 2147483647 h 967"/>
              <a:gd name="T12" fmla="*/ 2147483647 w 929"/>
              <a:gd name="T13" fmla="*/ 2147483647 h 967"/>
              <a:gd name="T14" fmla="*/ 2147483647 w 929"/>
              <a:gd name="T15" fmla="*/ 2147483647 h 967"/>
              <a:gd name="T16" fmla="*/ 2147483647 w 929"/>
              <a:gd name="T17" fmla="*/ 2147483647 h 967"/>
              <a:gd name="T18" fmla="*/ 2147483647 w 929"/>
              <a:gd name="T19" fmla="*/ 2147483647 h 967"/>
              <a:gd name="T20" fmla="*/ 2147483647 w 929"/>
              <a:gd name="T21" fmla="*/ 2147483647 h 967"/>
              <a:gd name="T22" fmla="*/ 2147483647 w 929"/>
              <a:gd name="T23" fmla="*/ 2147483647 h 967"/>
              <a:gd name="T24" fmla="*/ 2147483647 w 929"/>
              <a:gd name="T25" fmla="*/ 0 h 9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9"/>
              <a:gd name="T40" fmla="*/ 0 h 967"/>
              <a:gd name="T41" fmla="*/ 929 w 929"/>
              <a:gd name="T42" fmla="*/ 967 h 9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9" h="967">
                <a:moveTo>
                  <a:pt x="1" y="967"/>
                </a:moveTo>
                <a:cubicBezTo>
                  <a:pt x="23" y="901"/>
                  <a:pt x="0" y="831"/>
                  <a:pt x="41" y="772"/>
                </a:cubicBezTo>
                <a:cubicBezTo>
                  <a:pt x="47" y="703"/>
                  <a:pt x="55" y="635"/>
                  <a:pt x="70" y="567"/>
                </a:cubicBezTo>
                <a:cubicBezTo>
                  <a:pt x="79" y="526"/>
                  <a:pt x="106" y="489"/>
                  <a:pt x="119" y="449"/>
                </a:cubicBezTo>
                <a:cubicBezTo>
                  <a:pt x="136" y="397"/>
                  <a:pt x="134" y="340"/>
                  <a:pt x="187" y="322"/>
                </a:cubicBezTo>
                <a:cubicBezTo>
                  <a:pt x="247" y="235"/>
                  <a:pt x="164" y="347"/>
                  <a:pt x="236" y="274"/>
                </a:cubicBezTo>
                <a:cubicBezTo>
                  <a:pt x="260" y="250"/>
                  <a:pt x="277" y="208"/>
                  <a:pt x="304" y="186"/>
                </a:cubicBezTo>
                <a:cubicBezTo>
                  <a:pt x="312" y="180"/>
                  <a:pt x="324" y="181"/>
                  <a:pt x="333" y="176"/>
                </a:cubicBezTo>
                <a:cubicBezTo>
                  <a:pt x="400" y="142"/>
                  <a:pt x="325" y="172"/>
                  <a:pt x="392" y="127"/>
                </a:cubicBezTo>
                <a:cubicBezTo>
                  <a:pt x="420" y="108"/>
                  <a:pt x="469" y="106"/>
                  <a:pt x="499" y="98"/>
                </a:cubicBezTo>
                <a:cubicBezTo>
                  <a:pt x="591" y="72"/>
                  <a:pt x="676" y="50"/>
                  <a:pt x="773" y="39"/>
                </a:cubicBezTo>
                <a:cubicBezTo>
                  <a:pt x="813" y="26"/>
                  <a:pt x="848" y="19"/>
                  <a:pt x="890" y="10"/>
                </a:cubicBezTo>
                <a:cubicBezTo>
                  <a:pt x="903" y="7"/>
                  <a:pt x="929" y="0"/>
                  <a:pt x="929"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4" name="Freeform 8"/>
          <p:cNvSpPr>
            <a:spLocks/>
          </p:cNvSpPr>
          <p:nvPr/>
        </p:nvSpPr>
        <p:spPr bwMode="auto">
          <a:xfrm>
            <a:off x="3431119" y="1865321"/>
            <a:ext cx="3594100" cy="4613275"/>
          </a:xfrm>
          <a:custGeom>
            <a:avLst/>
            <a:gdLst>
              <a:gd name="T0" fmla="*/ 0 w 1698"/>
              <a:gd name="T1" fmla="*/ 2147483647 h 2906"/>
              <a:gd name="T2" fmla="*/ 2147483647 w 1698"/>
              <a:gd name="T3" fmla="*/ 2147483647 h 2906"/>
              <a:gd name="T4" fmla="*/ 2147483647 w 1698"/>
              <a:gd name="T5" fmla="*/ 2147483647 h 2906"/>
              <a:gd name="T6" fmla="*/ 2147483647 w 1698"/>
              <a:gd name="T7" fmla="*/ 2147483647 h 2906"/>
              <a:gd name="T8" fmla="*/ 2147483647 w 1698"/>
              <a:gd name="T9" fmla="*/ 2147483647 h 2906"/>
              <a:gd name="T10" fmla="*/ 2147483647 w 1698"/>
              <a:gd name="T11" fmla="*/ 2147483647 h 2906"/>
              <a:gd name="T12" fmla="*/ 2147483647 w 1698"/>
              <a:gd name="T13" fmla="*/ 2147483647 h 2906"/>
              <a:gd name="T14" fmla="*/ 2147483647 w 1698"/>
              <a:gd name="T15" fmla="*/ 2147483647 h 2906"/>
              <a:gd name="T16" fmla="*/ 2147483647 w 1698"/>
              <a:gd name="T17" fmla="*/ 2147483647 h 2906"/>
              <a:gd name="T18" fmla="*/ 2147483647 w 1698"/>
              <a:gd name="T19" fmla="*/ 2147483647 h 2906"/>
              <a:gd name="T20" fmla="*/ 2147483647 w 1698"/>
              <a:gd name="T21" fmla="*/ 2147483647 h 2906"/>
              <a:gd name="T22" fmla="*/ 2147483647 w 1698"/>
              <a:gd name="T23" fmla="*/ 2147483647 h 2906"/>
              <a:gd name="T24" fmla="*/ 2147483647 w 1698"/>
              <a:gd name="T25" fmla="*/ 2147483647 h 2906"/>
              <a:gd name="T26" fmla="*/ 2147483647 w 1698"/>
              <a:gd name="T27" fmla="*/ 2147483647 h 2906"/>
              <a:gd name="T28" fmla="*/ 2147483647 w 1698"/>
              <a:gd name="T29" fmla="*/ 2147483647 h 2906"/>
              <a:gd name="T30" fmla="*/ 2147483647 w 1698"/>
              <a:gd name="T31" fmla="*/ 2147483647 h 2906"/>
              <a:gd name="T32" fmla="*/ 2147483647 w 1698"/>
              <a:gd name="T33" fmla="*/ 2147483647 h 2906"/>
              <a:gd name="T34" fmla="*/ 2147483647 w 1698"/>
              <a:gd name="T35" fmla="*/ 2147483647 h 2906"/>
              <a:gd name="T36" fmla="*/ 2147483647 w 1698"/>
              <a:gd name="T37" fmla="*/ 2147483647 h 2906"/>
              <a:gd name="T38" fmla="*/ 2147483647 w 1698"/>
              <a:gd name="T39" fmla="*/ 2147483647 h 2906"/>
              <a:gd name="T40" fmla="*/ 2147483647 w 1698"/>
              <a:gd name="T41" fmla="*/ 2147483647 h 2906"/>
              <a:gd name="T42" fmla="*/ 2147483647 w 1698"/>
              <a:gd name="T43" fmla="*/ 2147483647 h 2906"/>
              <a:gd name="T44" fmla="*/ 2147483647 w 1698"/>
              <a:gd name="T45" fmla="*/ 2147483647 h 2906"/>
              <a:gd name="T46" fmla="*/ 2147483647 w 1698"/>
              <a:gd name="T47" fmla="*/ 2147483647 h 2906"/>
              <a:gd name="T48" fmla="*/ 2147483647 w 1698"/>
              <a:gd name="T49" fmla="*/ 2147483647 h 2906"/>
              <a:gd name="T50" fmla="*/ 2147483647 w 1698"/>
              <a:gd name="T51" fmla="*/ 2147483647 h 2906"/>
              <a:gd name="T52" fmla="*/ 2147483647 w 1698"/>
              <a:gd name="T53" fmla="*/ 2147483647 h 2906"/>
              <a:gd name="T54" fmla="*/ 2147483647 w 1698"/>
              <a:gd name="T55" fmla="*/ 2147483647 h 29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8"/>
              <a:gd name="T85" fmla="*/ 0 h 2906"/>
              <a:gd name="T86" fmla="*/ 1698 w 1698"/>
              <a:gd name="T87" fmla="*/ 2906 h 29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8" h="2906">
                <a:moveTo>
                  <a:pt x="0" y="2906"/>
                </a:moveTo>
                <a:cubicBezTo>
                  <a:pt x="16" y="2855"/>
                  <a:pt x="4" y="2884"/>
                  <a:pt x="48" y="2818"/>
                </a:cubicBezTo>
                <a:cubicBezTo>
                  <a:pt x="55" y="2808"/>
                  <a:pt x="68" y="2789"/>
                  <a:pt x="68" y="2789"/>
                </a:cubicBezTo>
                <a:cubicBezTo>
                  <a:pt x="85" y="2738"/>
                  <a:pt x="128" y="2709"/>
                  <a:pt x="166" y="2672"/>
                </a:cubicBezTo>
                <a:cubicBezTo>
                  <a:pt x="239" y="2601"/>
                  <a:pt x="286" y="2494"/>
                  <a:pt x="371" y="2437"/>
                </a:cubicBezTo>
                <a:cubicBezTo>
                  <a:pt x="374" y="2424"/>
                  <a:pt x="371" y="2408"/>
                  <a:pt x="380" y="2398"/>
                </a:cubicBezTo>
                <a:cubicBezTo>
                  <a:pt x="395" y="2380"/>
                  <a:pt x="439" y="2359"/>
                  <a:pt x="439" y="2359"/>
                </a:cubicBezTo>
                <a:cubicBezTo>
                  <a:pt x="480" y="2274"/>
                  <a:pt x="583" y="2188"/>
                  <a:pt x="663" y="2135"/>
                </a:cubicBezTo>
                <a:cubicBezTo>
                  <a:pt x="670" y="2125"/>
                  <a:pt x="675" y="2114"/>
                  <a:pt x="683" y="2105"/>
                </a:cubicBezTo>
                <a:cubicBezTo>
                  <a:pt x="692" y="2094"/>
                  <a:pt x="704" y="2087"/>
                  <a:pt x="712" y="2076"/>
                </a:cubicBezTo>
                <a:cubicBezTo>
                  <a:pt x="750" y="2019"/>
                  <a:pt x="685" y="2072"/>
                  <a:pt x="751" y="2027"/>
                </a:cubicBezTo>
                <a:cubicBezTo>
                  <a:pt x="758" y="2017"/>
                  <a:pt x="763" y="2007"/>
                  <a:pt x="771" y="1998"/>
                </a:cubicBezTo>
                <a:cubicBezTo>
                  <a:pt x="780" y="1988"/>
                  <a:pt x="792" y="1980"/>
                  <a:pt x="800" y="1969"/>
                </a:cubicBezTo>
                <a:cubicBezTo>
                  <a:pt x="845" y="1907"/>
                  <a:pt x="882" y="1838"/>
                  <a:pt x="937" y="1783"/>
                </a:cubicBezTo>
                <a:cubicBezTo>
                  <a:pt x="954" y="1735"/>
                  <a:pt x="998" y="1716"/>
                  <a:pt x="1015" y="1666"/>
                </a:cubicBezTo>
                <a:cubicBezTo>
                  <a:pt x="1029" y="1624"/>
                  <a:pt x="1046" y="1583"/>
                  <a:pt x="1083" y="1559"/>
                </a:cubicBezTo>
                <a:cubicBezTo>
                  <a:pt x="1118" y="1506"/>
                  <a:pt x="1127" y="1491"/>
                  <a:pt x="1142" y="1432"/>
                </a:cubicBezTo>
                <a:cubicBezTo>
                  <a:pt x="1176" y="1128"/>
                  <a:pt x="1167" y="1282"/>
                  <a:pt x="1152" y="690"/>
                </a:cubicBezTo>
                <a:cubicBezTo>
                  <a:pt x="1149" y="554"/>
                  <a:pt x="1156" y="585"/>
                  <a:pt x="1132" y="514"/>
                </a:cubicBezTo>
                <a:cubicBezTo>
                  <a:pt x="1123" y="450"/>
                  <a:pt x="1119" y="393"/>
                  <a:pt x="1083" y="338"/>
                </a:cubicBezTo>
                <a:cubicBezTo>
                  <a:pt x="1077" y="319"/>
                  <a:pt x="1070" y="299"/>
                  <a:pt x="1064" y="280"/>
                </a:cubicBezTo>
                <a:cubicBezTo>
                  <a:pt x="1061" y="270"/>
                  <a:pt x="1054" y="250"/>
                  <a:pt x="1054" y="250"/>
                </a:cubicBezTo>
                <a:cubicBezTo>
                  <a:pt x="1017" y="0"/>
                  <a:pt x="1149" y="112"/>
                  <a:pt x="1454" y="104"/>
                </a:cubicBezTo>
                <a:cubicBezTo>
                  <a:pt x="1474" y="101"/>
                  <a:pt x="1494" y="100"/>
                  <a:pt x="1513" y="94"/>
                </a:cubicBezTo>
                <a:cubicBezTo>
                  <a:pt x="1524" y="90"/>
                  <a:pt x="1531" y="80"/>
                  <a:pt x="1542" y="75"/>
                </a:cubicBezTo>
                <a:cubicBezTo>
                  <a:pt x="1561" y="67"/>
                  <a:pt x="1581" y="62"/>
                  <a:pt x="1601" y="55"/>
                </a:cubicBezTo>
                <a:cubicBezTo>
                  <a:pt x="1643" y="46"/>
                  <a:pt x="1669" y="46"/>
                  <a:pt x="1698" y="16"/>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5" name="Freeform 9"/>
          <p:cNvSpPr>
            <a:spLocks/>
          </p:cNvSpPr>
          <p:nvPr/>
        </p:nvSpPr>
        <p:spPr bwMode="auto">
          <a:xfrm>
            <a:off x="9484812" y="506417"/>
            <a:ext cx="1147233" cy="903287"/>
          </a:xfrm>
          <a:custGeom>
            <a:avLst/>
            <a:gdLst>
              <a:gd name="T0" fmla="*/ 2147483647 w 542"/>
              <a:gd name="T1" fmla="*/ 2147483647 h 569"/>
              <a:gd name="T2" fmla="*/ 2147483647 w 542"/>
              <a:gd name="T3" fmla="*/ 2147483647 h 569"/>
              <a:gd name="T4" fmla="*/ 2147483647 w 542"/>
              <a:gd name="T5" fmla="*/ 2147483647 h 569"/>
              <a:gd name="T6" fmla="*/ 2147483647 w 542"/>
              <a:gd name="T7" fmla="*/ 2147483647 h 569"/>
              <a:gd name="T8" fmla="*/ 2147483647 w 542"/>
              <a:gd name="T9" fmla="*/ 2147483647 h 569"/>
              <a:gd name="T10" fmla="*/ 2147483647 w 542"/>
              <a:gd name="T11" fmla="*/ 2147483647 h 569"/>
              <a:gd name="T12" fmla="*/ 2147483647 w 542"/>
              <a:gd name="T13" fmla="*/ 2147483647 h 569"/>
              <a:gd name="T14" fmla="*/ 2147483647 w 542"/>
              <a:gd name="T15" fmla="*/ 2147483647 h 569"/>
              <a:gd name="T16" fmla="*/ 2147483647 w 542"/>
              <a:gd name="T17" fmla="*/ 2147483647 h 569"/>
              <a:gd name="T18" fmla="*/ 2147483647 w 542"/>
              <a:gd name="T19" fmla="*/ 2147483647 h 569"/>
              <a:gd name="T20" fmla="*/ 2147483647 w 542"/>
              <a:gd name="T21" fmla="*/ 2147483647 h 569"/>
              <a:gd name="T22" fmla="*/ 0 w 542"/>
              <a:gd name="T23" fmla="*/ 2147483647 h 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569"/>
              <a:gd name="T38" fmla="*/ 542 w 542"/>
              <a:gd name="T39" fmla="*/ 569 h 5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569">
                <a:moveTo>
                  <a:pt x="176" y="540"/>
                </a:moveTo>
                <a:cubicBezTo>
                  <a:pt x="274" y="548"/>
                  <a:pt x="371" y="556"/>
                  <a:pt x="469" y="569"/>
                </a:cubicBezTo>
                <a:cubicBezTo>
                  <a:pt x="475" y="559"/>
                  <a:pt x="483" y="551"/>
                  <a:pt x="488" y="540"/>
                </a:cubicBezTo>
                <a:cubicBezTo>
                  <a:pt x="496" y="521"/>
                  <a:pt x="508" y="482"/>
                  <a:pt x="508" y="482"/>
                </a:cubicBezTo>
                <a:cubicBezTo>
                  <a:pt x="515" y="340"/>
                  <a:pt x="523" y="275"/>
                  <a:pt x="537" y="150"/>
                </a:cubicBezTo>
                <a:cubicBezTo>
                  <a:pt x="534" y="121"/>
                  <a:pt x="542" y="87"/>
                  <a:pt x="527" y="62"/>
                </a:cubicBezTo>
                <a:cubicBezTo>
                  <a:pt x="518" y="48"/>
                  <a:pt x="494" y="57"/>
                  <a:pt x="478" y="52"/>
                </a:cubicBezTo>
                <a:cubicBezTo>
                  <a:pt x="387" y="26"/>
                  <a:pt x="314" y="22"/>
                  <a:pt x="215" y="13"/>
                </a:cubicBezTo>
                <a:cubicBezTo>
                  <a:pt x="189" y="11"/>
                  <a:pt x="163" y="6"/>
                  <a:pt x="137" y="3"/>
                </a:cubicBezTo>
                <a:cubicBezTo>
                  <a:pt x="108" y="6"/>
                  <a:pt x="75" y="0"/>
                  <a:pt x="49" y="13"/>
                </a:cubicBezTo>
                <a:cubicBezTo>
                  <a:pt x="37" y="19"/>
                  <a:pt x="41" y="39"/>
                  <a:pt x="39" y="52"/>
                </a:cubicBezTo>
                <a:cubicBezTo>
                  <a:pt x="23" y="140"/>
                  <a:pt x="0" y="246"/>
                  <a:pt x="0" y="335"/>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6" name="Line 10"/>
          <p:cNvSpPr>
            <a:spLocks noChangeShapeType="1"/>
          </p:cNvSpPr>
          <p:nvPr/>
        </p:nvSpPr>
        <p:spPr bwMode="auto">
          <a:xfrm flipV="1">
            <a:off x="10769600" y="0"/>
            <a:ext cx="1016000" cy="35052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28107" name="Freeform 11"/>
          <p:cNvSpPr>
            <a:spLocks/>
          </p:cNvSpPr>
          <p:nvPr/>
        </p:nvSpPr>
        <p:spPr bwMode="auto">
          <a:xfrm>
            <a:off x="1405468" y="419141"/>
            <a:ext cx="2872317" cy="4773613"/>
          </a:xfrm>
          <a:custGeom>
            <a:avLst/>
            <a:gdLst>
              <a:gd name="T0" fmla="*/ 2147483647 w 1357"/>
              <a:gd name="T1" fmla="*/ 0 h 3007"/>
              <a:gd name="T2" fmla="*/ 2147483647 w 1357"/>
              <a:gd name="T3" fmla="*/ 2147483647 h 3007"/>
              <a:gd name="T4" fmla="*/ 2147483647 w 1357"/>
              <a:gd name="T5" fmla="*/ 2147483647 h 3007"/>
              <a:gd name="T6" fmla="*/ 2147483647 w 1357"/>
              <a:gd name="T7" fmla="*/ 2147483647 h 3007"/>
              <a:gd name="T8" fmla="*/ 2147483647 w 1357"/>
              <a:gd name="T9" fmla="*/ 2147483647 h 3007"/>
              <a:gd name="T10" fmla="*/ 2147483647 w 1357"/>
              <a:gd name="T11" fmla="*/ 2147483647 h 3007"/>
              <a:gd name="T12" fmla="*/ 2147483647 w 1357"/>
              <a:gd name="T13" fmla="*/ 2147483647 h 3007"/>
              <a:gd name="T14" fmla="*/ 2147483647 w 1357"/>
              <a:gd name="T15" fmla="*/ 2147483647 h 3007"/>
              <a:gd name="T16" fmla="*/ 2147483647 w 1357"/>
              <a:gd name="T17" fmla="*/ 2147483647 h 3007"/>
              <a:gd name="T18" fmla="*/ 2147483647 w 1357"/>
              <a:gd name="T19" fmla="*/ 2147483647 h 3007"/>
              <a:gd name="T20" fmla="*/ 2147483647 w 1357"/>
              <a:gd name="T21" fmla="*/ 2147483647 h 3007"/>
              <a:gd name="T22" fmla="*/ 2147483647 w 1357"/>
              <a:gd name="T23" fmla="*/ 2147483647 h 3007"/>
              <a:gd name="T24" fmla="*/ 2147483647 w 1357"/>
              <a:gd name="T25" fmla="*/ 2147483647 h 3007"/>
              <a:gd name="T26" fmla="*/ 2147483647 w 1357"/>
              <a:gd name="T27" fmla="*/ 2147483647 h 3007"/>
              <a:gd name="T28" fmla="*/ 2147483647 w 1357"/>
              <a:gd name="T29" fmla="*/ 2147483647 h 3007"/>
              <a:gd name="T30" fmla="*/ 2147483647 w 1357"/>
              <a:gd name="T31" fmla="*/ 2147483647 h 3007"/>
              <a:gd name="T32" fmla="*/ 2147483647 w 1357"/>
              <a:gd name="T33" fmla="*/ 2147483647 h 3007"/>
              <a:gd name="T34" fmla="*/ 2147483647 w 1357"/>
              <a:gd name="T35" fmla="*/ 2147483647 h 3007"/>
              <a:gd name="T36" fmla="*/ 2147483647 w 1357"/>
              <a:gd name="T37" fmla="*/ 2147483647 h 3007"/>
              <a:gd name="T38" fmla="*/ 0 w 1357"/>
              <a:gd name="T39" fmla="*/ 2147483647 h 30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7"/>
              <a:gd name="T61" fmla="*/ 0 h 3007"/>
              <a:gd name="T62" fmla="*/ 1357 w 1357"/>
              <a:gd name="T63" fmla="*/ 3007 h 30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7" h="3007">
                <a:moveTo>
                  <a:pt x="1357" y="0"/>
                </a:moveTo>
                <a:cubicBezTo>
                  <a:pt x="1354" y="39"/>
                  <a:pt x="1355" y="79"/>
                  <a:pt x="1347" y="117"/>
                </a:cubicBezTo>
                <a:cubicBezTo>
                  <a:pt x="1345" y="128"/>
                  <a:pt x="1333" y="135"/>
                  <a:pt x="1328" y="146"/>
                </a:cubicBezTo>
                <a:cubicBezTo>
                  <a:pt x="1323" y="158"/>
                  <a:pt x="1325" y="173"/>
                  <a:pt x="1318" y="185"/>
                </a:cubicBezTo>
                <a:cubicBezTo>
                  <a:pt x="1294" y="227"/>
                  <a:pt x="1199" y="261"/>
                  <a:pt x="1162" y="302"/>
                </a:cubicBezTo>
                <a:cubicBezTo>
                  <a:pt x="1087" y="386"/>
                  <a:pt x="1165" y="345"/>
                  <a:pt x="1074" y="380"/>
                </a:cubicBezTo>
                <a:cubicBezTo>
                  <a:pt x="1049" y="405"/>
                  <a:pt x="1019" y="423"/>
                  <a:pt x="996" y="449"/>
                </a:cubicBezTo>
                <a:cubicBezTo>
                  <a:pt x="938" y="513"/>
                  <a:pt x="996" y="487"/>
                  <a:pt x="937" y="507"/>
                </a:cubicBezTo>
                <a:cubicBezTo>
                  <a:pt x="902" y="542"/>
                  <a:pt x="888" y="553"/>
                  <a:pt x="859" y="595"/>
                </a:cubicBezTo>
                <a:cubicBezTo>
                  <a:pt x="840" y="623"/>
                  <a:pt x="836" y="661"/>
                  <a:pt x="810" y="683"/>
                </a:cubicBezTo>
                <a:cubicBezTo>
                  <a:pt x="782" y="707"/>
                  <a:pt x="744" y="713"/>
                  <a:pt x="713" y="732"/>
                </a:cubicBezTo>
                <a:cubicBezTo>
                  <a:pt x="679" y="830"/>
                  <a:pt x="592" y="888"/>
                  <a:pt x="547" y="976"/>
                </a:cubicBezTo>
                <a:cubicBezTo>
                  <a:pt x="526" y="1016"/>
                  <a:pt x="520" y="1041"/>
                  <a:pt x="488" y="1073"/>
                </a:cubicBezTo>
                <a:cubicBezTo>
                  <a:pt x="468" y="1154"/>
                  <a:pt x="492" y="1076"/>
                  <a:pt x="459" y="1142"/>
                </a:cubicBezTo>
                <a:cubicBezTo>
                  <a:pt x="439" y="1183"/>
                  <a:pt x="435" y="1236"/>
                  <a:pt x="429" y="1279"/>
                </a:cubicBezTo>
                <a:cubicBezTo>
                  <a:pt x="425" y="1697"/>
                  <a:pt x="453" y="2050"/>
                  <a:pt x="381" y="2440"/>
                </a:cubicBezTo>
                <a:cubicBezTo>
                  <a:pt x="378" y="2544"/>
                  <a:pt x="385" y="2650"/>
                  <a:pt x="371" y="2753"/>
                </a:cubicBezTo>
                <a:cubicBezTo>
                  <a:pt x="359" y="2841"/>
                  <a:pt x="192" y="2918"/>
                  <a:pt x="127" y="2928"/>
                </a:cubicBezTo>
                <a:cubicBezTo>
                  <a:pt x="107" y="2938"/>
                  <a:pt x="86" y="2946"/>
                  <a:pt x="68" y="2958"/>
                </a:cubicBezTo>
                <a:cubicBezTo>
                  <a:pt x="45" y="2973"/>
                  <a:pt x="32" y="3007"/>
                  <a:pt x="0" y="3007"/>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8" name="Freeform 12"/>
          <p:cNvSpPr>
            <a:spLocks/>
          </p:cNvSpPr>
          <p:nvPr/>
        </p:nvSpPr>
        <p:spPr bwMode="auto">
          <a:xfrm>
            <a:off x="2438400" y="527050"/>
            <a:ext cx="4461933" cy="6059488"/>
          </a:xfrm>
          <a:custGeom>
            <a:avLst/>
            <a:gdLst>
              <a:gd name="T0" fmla="*/ 2147483647 w 2108"/>
              <a:gd name="T1" fmla="*/ 0 h 3817"/>
              <a:gd name="T2" fmla="*/ 2147483647 w 2108"/>
              <a:gd name="T3" fmla="*/ 2147483647 h 3817"/>
              <a:gd name="T4" fmla="*/ 2147483647 w 2108"/>
              <a:gd name="T5" fmla="*/ 2147483647 h 3817"/>
              <a:gd name="T6" fmla="*/ 2147483647 w 2108"/>
              <a:gd name="T7" fmla="*/ 2147483647 h 3817"/>
              <a:gd name="T8" fmla="*/ 2147483647 w 2108"/>
              <a:gd name="T9" fmla="*/ 2147483647 h 3817"/>
              <a:gd name="T10" fmla="*/ 2147483647 w 2108"/>
              <a:gd name="T11" fmla="*/ 2147483647 h 3817"/>
              <a:gd name="T12" fmla="*/ 2147483647 w 2108"/>
              <a:gd name="T13" fmla="*/ 2147483647 h 3817"/>
              <a:gd name="T14" fmla="*/ 2147483647 w 2108"/>
              <a:gd name="T15" fmla="*/ 2147483647 h 3817"/>
              <a:gd name="T16" fmla="*/ 2147483647 w 2108"/>
              <a:gd name="T17" fmla="*/ 2147483647 h 3817"/>
              <a:gd name="T18" fmla="*/ 2147483647 w 2108"/>
              <a:gd name="T19" fmla="*/ 2147483647 h 3817"/>
              <a:gd name="T20" fmla="*/ 2147483647 w 2108"/>
              <a:gd name="T21" fmla="*/ 2147483647 h 3817"/>
              <a:gd name="T22" fmla="*/ 2147483647 w 2108"/>
              <a:gd name="T23" fmla="*/ 2147483647 h 3817"/>
              <a:gd name="T24" fmla="*/ 2147483647 w 2108"/>
              <a:gd name="T25" fmla="*/ 2147483647 h 3817"/>
              <a:gd name="T26" fmla="*/ 2147483647 w 2108"/>
              <a:gd name="T27" fmla="*/ 2147483647 h 3817"/>
              <a:gd name="T28" fmla="*/ 2147483647 w 2108"/>
              <a:gd name="T29" fmla="*/ 2147483647 h 3817"/>
              <a:gd name="T30" fmla="*/ 2147483647 w 2108"/>
              <a:gd name="T31" fmla="*/ 2147483647 h 3817"/>
              <a:gd name="T32" fmla="*/ 2147483647 w 2108"/>
              <a:gd name="T33" fmla="*/ 2147483647 h 3817"/>
              <a:gd name="T34" fmla="*/ 2147483647 w 2108"/>
              <a:gd name="T35" fmla="*/ 2147483647 h 3817"/>
              <a:gd name="T36" fmla="*/ 2147483647 w 2108"/>
              <a:gd name="T37" fmla="*/ 2147483647 h 3817"/>
              <a:gd name="T38" fmla="*/ 0 w 2108"/>
              <a:gd name="T39" fmla="*/ 2147483647 h 38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08"/>
              <a:gd name="T61" fmla="*/ 0 h 3817"/>
              <a:gd name="T62" fmla="*/ 2108 w 2108"/>
              <a:gd name="T63" fmla="*/ 3817 h 38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08" h="3817">
                <a:moveTo>
                  <a:pt x="2099" y="0"/>
                </a:moveTo>
                <a:cubicBezTo>
                  <a:pt x="2094" y="72"/>
                  <a:pt x="2108" y="149"/>
                  <a:pt x="2079" y="215"/>
                </a:cubicBezTo>
                <a:cubicBezTo>
                  <a:pt x="2059" y="260"/>
                  <a:pt x="2016" y="295"/>
                  <a:pt x="2001" y="342"/>
                </a:cubicBezTo>
                <a:cubicBezTo>
                  <a:pt x="1971" y="432"/>
                  <a:pt x="1946" y="550"/>
                  <a:pt x="1855" y="595"/>
                </a:cubicBezTo>
                <a:cubicBezTo>
                  <a:pt x="1838" y="645"/>
                  <a:pt x="1787" y="670"/>
                  <a:pt x="1748" y="703"/>
                </a:cubicBezTo>
                <a:cubicBezTo>
                  <a:pt x="1547" y="870"/>
                  <a:pt x="1349" y="824"/>
                  <a:pt x="1074" y="830"/>
                </a:cubicBezTo>
                <a:cubicBezTo>
                  <a:pt x="982" y="891"/>
                  <a:pt x="1028" y="940"/>
                  <a:pt x="1035" y="1074"/>
                </a:cubicBezTo>
                <a:cubicBezTo>
                  <a:pt x="1042" y="1512"/>
                  <a:pt x="1087" y="2007"/>
                  <a:pt x="976" y="2441"/>
                </a:cubicBezTo>
                <a:cubicBezTo>
                  <a:pt x="967" y="2540"/>
                  <a:pt x="943" y="2668"/>
                  <a:pt x="908" y="2763"/>
                </a:cubicBezTo>
                <a:cubicBezTo>
                  <a:pt x="878" y="2846"/>
                  <a:pt x="829" y="2923"/>
                  <a:pt x="801" y="3007"/>
                </a:cubicBezTo>
                <a:cubicBezTo>
                  <a:pt x="766" y="3110"/>
                  <a:pt x="751" y="3215"/>
                  <a:pt x="683" y="3300"/>
                </a:cubicBezTo>
                <a:cubicBezTo>
                  <a:pt x="615" y="3484"/>
                  <a:pt x="706" y="3276"/>
                  <a:pt x="586" y="3436"/>
                </a:cubicBezTo>
                <a:cubicBezTo>
                  <a:pt x="503" y="3547"/>
                  <a:pt x="636" y="3453"/>
                  <a:pt x="517" y="3524"/>
                </a:cubicBezTo>
                <a:cubicBezTo>
                  <a:pt x="488" y="3558"/>
                  <a:pt x="456" y="3594"/>
                  <a:pt x="430" y="3632"/>
                </a:cubicBezTo>
                <a:cubicBezTo>
                  <a:pt x="426" y="3637"/>
                  <a:pt x="381" y="3714"/>
                  <a:pt x="371" y="3720"/>
                </a:cubicBezTo>
                <a:cubicBezTo>
                  <a:pt x="357" y="3729"/>
                  <a:pt x="338" y="3724"/>
                  <a:pt x="322" y="3729"/>
                </a:cubicBezTo>
                <a:cubicBezTo>
                  <a:pt x="292" y="3737"/>
                  <a:pt x="263" y="3747"/>
                  <a:pt x="234" y="3759"/>
                </a:cubicBezTo>
                <a:cubicBezTo>
                  <a:pt x="223" y="3763"/>
                  <a:pt x="216" y="3775"/>
                  <a:pt x="205" y="3778"/>
                </a:cubicBezTo>
                <a:cubicBezTo>
                  <a:pt x="146" y="3795"/>
                  <a:pt x="87" y="3798"/>
                  <a:pt x="29" y="3817"/>
                </a:cubicBezTo>
                <a:cubicBezTo>
                  <a:pt x="19" y="3814"/>
                  <a:pt x="0" y="3807"/>
                  <a:pt x="0" y="3807"/>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09" name="Line 13"/>
          <p:cNvSpPr>
            <a:spLocks noChangeShapeType="1"/>
          </p:cNvSpPr>
          <p:nvPr/>
        </p:nvSpPr>
        <p:spPr bwMode="auto">
          <a:xfrm flipH="1">
            <a:off x="4978400" y="1524000"/>
            <a:ext cx="4267200" cy="1524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28110" name="Line 14"/>
          <p:cNvSpPr>
            <a:spLocks noChangeShapeType="1"/>
          </p:cNvSpPr>
          <p:nvPr/>
        </p:nvSpPr>
        <p:spPr bwMode="auto">
          <a:xfrm flipH="1">
            <a:off x="4673600" y="1371600"/>
            <a:ext cx="4470400" cy="2286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28111" name="Freeform 15"/>
          <p:cNvSpPr>
            <a:spLocks/>
          </p:cNvSpPr>
          <p:nvPr/>
        </p:nvSpPr>
        <p:spPr bwMode="auto">
          <a:xfrm>
            <a:off x="8409519" y="4402138"/>
            <a:ext cx="332316" cy="588962"/>
          </a:xfrm>
          <a:custGeom>
            <a:avLst/>
            <a:gdLst>
              <a:gd name="T0" fmla="*/ 0 w 157"/>
              <a:gd name="T1" fmla="*/ 2147483647 h 371"/>
              <a:gd name="T2" fmla="*/ 2147483647 w 157"/>
              <a:gd name="T3" fmla="*/ 2147483647 h 371"/>
              <a:gd name="T4" fmla="*/ 2147483647 w 157"/>
              <a:gd name="T5" fmla="*/ 2147483647 h 371"/>
              <a:gd name="T6" fmla="*/ 2147483647 w 157"/>
              <a:gd name="T7" fmla="*/ 2147483647 h 371"/>
              <a:gd name="T8" fmla="*/ 2147483647 w 157"/>
              <a:gd name="T9" fmla="*/ 2147483647 h 371"/>
              <a:gd name="T10" fmla="*/ 0 60000 65536"/>
              <a:gd name="T11" fmla="*/ 0 60000 65536"/>
              <a:gd name="T12" fmla="*/ 0 60000 65536"/>
              <a:gd name="T13" fmla="*/ 0 60000 65536"/>
              <a:gd name="T14" fmla="*/ 0 60000 65536"/>
              <a:gd name="T15" fmla="*/ 0 w 157"/>
              <a:gd name="T16" fmla="*/ 0 h 371"/>
              <a:gd name="T17" fmla="*/ 157 w 157"/>
              <a:gd name="T18" fmla="*/ 371 h 371"/>
            </a:gdLst>
            <a:ahLst/>
            <a:cxnLst>
              <a:cxn ang="T10">
                <a:pos x="T0" y="T1"/>
              </a:cxn>
              <a:cxn ang="T11">
                <a:pos x="T2" y="T3"/>
              </a:cxn>
              <a:cxn ang="T12">
                <a:pos x="T4" y="T5"/>
              </a:cxn>
              <a:cxn ang="T13">
                <a:pos x="T6" y="T7"/>
              </a:cxn>
              <a:cxn ang="T14">
                <a:pos x="T8" y="T9"/>
              </a:cxn>
            </a:cxnLst>
            <a:rect l="T15" t="T16" r="T17" b="T18"/>
            <a:pathLst>
              <a:path w="157" h="371">
                <a:moveTo>
                  <a:pt x="0" y="9"/>
                </a:moveTo>
                <a:cubicBezTo>
                  <a:pt x="23" y="12"/>
                  <a:pt x="55" y="0"/>
                  <a:pt x="69" y="19"/>
                </a:cubicBezTo>
                <a:cubicBezTo>
                  <a:pt x="91" y="48"/>
                  <a:pt x="79" y="92"/>
                  <a:pt x="88" y="127"/>
                </a:cubicBezTo>
                <a:cubicBezTo>
                  <a:pt x="101" y="177"/>
                  <a:pt x="104" y="237"/>
                  <a:pt x="127" y="283"/>
                </a:cubicBezTo>
                <a:cubicBezTo>
                  <a:pt x="145" y="319"/>
                  <a:pt x="157" y="329"/>
                  <a:pt x="157" y="37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2" name="Freeform 16"/>
          <p:cNvSpPr>
            <a:spLocks/>
          </p:cNvSpPr>
          <p:nvPr/>
        </p:nvSpPr>
        <p:spPr bwMode="auto">
          <a:xfrm>
            <a:off x="6695017" y="4184650"/>
            <a:ext cx="762000" cy="433388"/>
          </a:xfrm>
          <a:custGeom>
            <a:avLst/>
            <a:gdLst>
              <a:gd name="T0" fmla="*/ 2147483647 w 360"/>
              <a:gd name="T1" fmla="*/ 0 h 273"/>
              <a:gd name="T2" fmla="*/ 0 w 360"/>
              <a:gd name="T3" fmla="*/ 2147483647 h 273"/>
              <a:gd name="T4" fmla="*/ 2147483647 w 360"/>
              <a:gd name="T5" fmla="*/ 2147483647 h 273"/>
              <a:gd name="T6" fmla="*/ 2147483647 w 360"/>
              <a:gd name="T7" fmla="*/ 2147483647 h 273"/>
              <a:gd name="T8" fmla="*/ 2147483647 w 360"/>
              <a:gd name="T9" fmla="*/ 2147483647 h 273"/>
              <a:gd name="T10" fmla="*/ 2147483647 w 360"/>
              <a:gd name="T11" fmla="*/ 2147483647 h 273"/>
              <a:gd name="T12" fmla="*/ 2147483647 w 360"/>
              <a:gd name="T13" fmla="*/ 2147483647 h 273"/>
              <a:gd name="T14" fmla="*/ 2147483647 w 360"/>
              <a:gd name="T15" fmla="*/ 2147483647 h 273"/>
              <a:gd name="T16" fmla="*/ 2147483647 w 360"/>
              <a:gd name="T17" fmla="*/ 2147483647 h 273"/>
              <a:gd name="T18" fmla="*/ 2147483647 w 360"/>
              <a:gd name="T19" fmla="*/ 2147483647 h 273"/>
              <a:gd name="T20" fmla="*/ 2147483647 w 360"/>
              <a:gd name="T21" fmla="*/ 2147483647 h 273"/>
              <a:gd name="T22" fmla="*/ 2147483647 w 360"/>
              <a:gd name="T23" fmla="*/ 0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273"/>
              <a:gd name="T38" fmla="*/ 360 w 360"/>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273">
                <a:moveTo>
                  <a:pt x="117" y="0"/>
                </a:moveTo>
                <a:cubicBezTo>
                  <a:pt x="57" y="9"/>
                  <a:pt x="32" y="1"/>
                  <a:pt x="0" y="49"/>
                </a:cubicBezTo>
                <a:cubicBezTo>
                  <a:pt x="0" y="52"/>
                  <a:pt x="15" y="207"/>
                  <a:pt x="20" y="215"/>
                </a:cubicBezTo>
                <a:cubicBezTo>
                  <a:pt x="44" y="252"/>
                  <a:pt x="108" y="264"/>
                  <a:pt x="147" y="273"/>
                </a:cubicBezTo>
                <a:cubicBezTo>
                  <a:pt x="176" y="270"/>
                  <a:pt x="205" y="270"/>
                  <a:pt x="234" y="264"/>
                </a:cubicBezTo>
                <a:cubicBezTo>
                  <a:pt x="254" y="260"/>
                  <a:pt x="293" y="244"/>
                  <a:pt x="293" y="244"/>
                </a:cubicBezTo>
                <a:cubicBezTo>
                  <a:pt x="300" y="234"/>
                  <a:pt x="304" y="222"/>
                  <a:pt x="313" y="215"/>
                </a:cubicBezTo>
                <a:cubicBezTo>
                  <a:pt x="360" y="178"/>
                  <a:pt x="330" y="239"/>
                  <a:pt x="352" y="176"/>
                </a:cubicBezTo>
                <a:cubicBezTo>
                  <a:pt x="349" y="143"/>
                  <a:pt x="353" y="109"/>
                  <a:pt x="342" y="78"/>
                </a:cubicBezTo>
                <a:cubicBezTo>
                  <a:pt x="339" y="68"/>
                  <a:pt x="321" y="74"/>
                  <a:pt x="313" y="68"/>
                </a:cubicBezTo>
                <a:cubicBezTo>
                  <a:pt x="304" y="61"/>
                  <a:pt x="303" y="45"/>
                  <a:pt x="293" y="39"/>
                </a:cubicBezTo>
                <a:cubicBezTo>
                  <a:pt x="256" y="16"/>
                  <a:pt x="142" y="4"/>
                  <a:pt x="117" y="0"/>
                </a:cubicBezTo>
                <a:close/>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3" name="Freeform 17"/>
          <p:cNvSpPr>
            <a:spLocks/>
          </p:cNvSpPr>
          <p:nvPr/>
        </p:nvSpPr>
        <p:spPr bwMode="auto">
          <a:xfrm>
            <a:off x="9050894" y="3378205"/>
            <a:ext cx="867833" cy="1287463"/>
          </a:xfrm>
          <a:custGeom>
            <a:avLst/>
            <a:gdLst>
              <a:gd name="T0" fmla="*/ 0 w 410"/>
              <a:gd name="T1" fmla="*/ 0 h 811"/>
              <a:gd name="T2" fmla="*/ 2147483647 w 410"/>
              <a:gd name="T3" fmla="*/ 2147483647 h 811"/>
              <a:gd name="T4" fmla="*/ 2147483647 w 410"/>
              <a:gd name="T5" fmla="*/ 2147483647 h 811"/>
              <a:gd name="T6" fmla="*/ 2147483647 w 410"/>
              <a:gd name="T7" fmla="*/ 2147483647 h 811"/>
              <a:gd name="T8" fmla="*/ 2147483647 w 410"/>
              <a:gd name="T9" fmla="*/ 2147483647 h 811"/>
              <a:gd name="T10" fmla="*/ 2147483647 w 410"/>
              <a:gd name="T11" fmla="*/ 2147483647 h 811"/>
              <a:gd name="T12" fmla="*/ 2147483647 w 410"/>
              <a:gd name="T13" fmla="*/ 2147483647 h 811"/>
              <a:gd name="T14" fmla="*/ 2147483647 w 410"/>
              <a:gd name="T15" fmla="*/ 2147483647 h 811"/>
              <a:gd name="T16" fmla="*/ 2147483647 w 410"/>
              <a:gd name="T17" fmla="*/ 2147483647 h 811"/>
              <a:gd name="T18" fmla="*/ 2147483647 w 410"/>
              <a:gd name="T19" fmla="*/ 2147483647 h 811"/>
              <a:gd name="T20" fmla="*/ 2147483647 w 410"/>
              <a:gd name="T21" fmla="*/ 2147483647 h 811"/>
              <a:gd name="T22" fmla="*/ 2147483647 w 410"/>
              <a:gd name="T23" fmla="*/ 2147483647 h 8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0"/>
              <a:gd name="T37" fmla="*/ 0 h 811"/>
              <a:gd name="T38" fmla="*/ 410 w 410"/>
              <a:gd name="T39" fmla="*/ 811 h 8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0" h="811">
                <a:moveTo>
                  <a:pt x="0" y="0"/>
                </a:moveTo>
                <a:cubicBezTo>
                  <a:pt x="13" y="3"/>
                  <a:pt x="29" y="1"/>
                  <a:pt x="39" y="10"/>
                </a:cubicBezTo>
                <a:cubicBezTo>
                  <a:pt x="57" y="26"/>
                  <a:pt x="58" y="56"/>
                  <a:pt x="78" y="69"/>
                </a:cubicBezTo>
                <a:cubicBezTo>
                  <a:pt x="88" y="75"/>
                  <a:pt x="97" y="82"/>
                  <a:pt x="107" y="88"/>
                </a:cubicBezTo>
                <a:cubicBezTo>
                  <a:pt x="122" y="133"/>
                  <a:pt x="131" y="167"/>
                  <a:pt x="156" y="205"/>
                </a:cubicBezTo>
                <a:cubicBezTo>
                  <a:pt x="165" y="267"/>
                  <a:pt x="163" y="316"/>
                  <a:pt x="215" y="352"/>
                </a:cubicBezTo>
                <a:cubicBezTo>
                  <a:pt x="236" y="470"/>
                  <a:pt x="252" y="504"/>
                  <a:pt x="312" y="606"/>
                </a:cubicBezTo>
                <a:cubicBezTo>
                  <a:pt x="333" y="686"/>
                  <a:pt x="306" y="604"/>
                  <a:pt x="352" y="684"/>
                </a:cubicBezTo>
                <a:cubicBezTo>
                  <a:pt x="357" y="693"/>
                  <a:pt x="356" y="704"/>
                  <a:pt x="361" y="713"/>
                </a:cubicBezTo>
                <a:cubicBezTo>
                  <a:pt x="366" y="724"/>
                  <a:pt x="374" y="732"/>
                  <a:pt x="381" y="742"/>
                </a:cubicBezTo>
                <a:cubicBezTo>
                  <a:pt x="384" y="755"/>
                  <a:pt x="386" y="769"/>
                  <a:pt x="391" y="781"/>
                </a:cubicBezTo>
                <a:cubicBezTo>
                  <a:pt x="396" y="792"/>
                  <a:pt x="410" y="811"/>
                  <a:pt x="410" y="81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4" name="Freeform 18"/>
          <p:cNvSpPr>
            <a:spLocks/>
          </p:cNvSpPr>
          <p:nvPr/>
        </p:nvSpPr>
        <p:spPr bwMode="auto">
          <a:xfrm>
            <a:off x="9732461" y="3224213"/>
            <a:ext cx="920751" cy="1084262"/>
          </a:xfrm>
          <a:custGeom>
            <a:avLst/>
            <a:gdLst>
              <a:gd name="T0" fmla="*/ 0 w 435"/>
              <a:gd name="T1" fmla="*/ 0 h 683"/>
              <a:gd name="T2" fmla="*/ 2147483647 w 435"/>
              <a:gd name="T3" fmla="*/ 2147483647 h 683"/>
              <a:gd name="T4" fmla="*/ 2147483647 w 435"/>
              <a:gd name="T5" fmla="*/ 2147483647 h 683"/>
              <a:gd name="T6" fmla="*/ 2147483647 w 435"/>
              <a:gd name="T7" fmla="*/ 2147483647 h 683"/>
              <a:gd name="T8" fmla="*/ 2147483647 w 435"/>
              <a:gd name="T9" fmla="*/ 2147483647 h 683"/>
              <a:gd name="T10" fmla="*/ 2147483647 w 435"/>
              <a:gd name="T11" fmla="*/ 2147483647 h 683"/>
              <a:gd name="T12" fmla="*/ 2147483647 w 435"/>
              <a:gd name="T13" fmla="*/ 2147483647 h 683"/>
              <a:gd name="T14" fmla="*/ 2147483647 w 435"/>
              <a:gd name="T15" fmla="*/ 2147483647 h 683"/>
              <a:gd name="T16" fmla="*/ 2147483647 w 435"/>
              <a:gd name="T17" fmla="*/ 2147483647 h 683"/>
              <a:gd name="T18" fmla="*/ 2147483647 w 435"/>
              <a:gd name="T19" fmla="*/ 2147483647 h 683"/>
              <a:gd name="T20" fmla="*/ 2147483647 w 435"/>
              <a:gd name="T21" fmla="*/ 2147483647 h 683"/>
              <a:gd name="T22" fmla="*/ 2147483647 w 435"/>
              <a:gd name="T23" fmla="*/ 2147483647 h 683"/>
              <a:gd name="T24" fmla="*/ 2147483647 w 435"/>
              <a:gd name="T25" fmla="*/ 2147483647 h 683"/>
              <a:gd name="T26" fmla="*/ 2147483647 w 435"/>
              <a:gd name="T27" fmla="*/ 2147483647 h 683"/>
              <a:gd name="T28" fmla="*/ 2147483647 w 435"/>
              <a:gd name="T29" fmla="*/ 2147483647 h 6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5"/>
              <a:gd name="T46" fmla="*/ 0 h 683"/>
              <a:gd name="T47" fmla="*/ 435 w 435"/>
              <a:gd name="T48" fmla="*/ 683 h 6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5" h="683">
                <a:moveTo>
                  <a:pt x="0" y="0"/>
                </a:moveTo>
                <a:cubicBezTo>
                  <a:pt x="10" y="6"/>
                  <a:pt x="22" y="11"/>
                  <a:pt x="30" y="19"/>
                </a:cubicBezTo>
                <a:cubicBezTo>
                  <a:pt x="38" y="27"/>
                  <a:pt x="40" y="40"/>
                  <a:pt x="49" y="48"/>
                </a:cubicBezTo>
                <a:cubicBezTo>
                  <a:pt x="67" y="64"/>
                  <a:pt x="108" y="88"/>
                  <a:pt x="108" y="88"/>
                </a:cubicBezTo>
                <a:cubicBezTo>
                  <a:pt x="114" y="98"/>
                  <a:pt x="118" y="110"/>
                  <a:pt x="127" y="117"/>
                </a:cubicBezTo>
                <a:cubicBezTo>
                  <a:pt x="135" y="123"/>
                  <a:pt x="150" y="119"/>
                  <a:pt x="156" y="127"/>
                </a:cubicBezTo>
                <a:cubicBezTo>
                  <a:pt x="168" y="144"/>
                  <a:pt x="165" y="168"/>
                  <a:pt x="176" y="185"/>
                </a:cubicBezTo>
                <a:cubicBezTo>
                  <a:pt x="223" y="255"/>
                  <a:pt x="198" y="227"/>
                  <a:pt x="244" y="273"/>
                </a:cubicBezTo>
                <a:cubicBezTo>
                  <a:pt x="264" y="372"/>
                  <a:pt x="239" y="281"/>
                  <a:pt x="274" y="351"/>
                </a:cubicBezTo>
                <a:cubicBezTo>
                  <a:pt x="279" y="360"/>
                  <a:pt x="276" y="373"/>
                  <a:pt x="283" y="380"/>
                </a:cubicBezTo>
                <a:cubicBezTo>
                  <a:pt x="290" y="387"/>
                  <a:pt x="303" y="387"/>
                  <a:pt x="313" y="390"/>
                </a:cubicBezTo>
                <a:cubicBezTo>
                  <a:pt x="320" y="412"/>
                  <a:pt x="320" y="438"/>
                  <a:pt x="332" y="458"/>
                </a:cubicBezTo>
                <a:cubicBezTo>
                  <a:pt x="345" y="480"/>
                  <a:pt x="366" y="496"/>
                  <a:pt x="381" y="517"/>
                </a:cubicBezTo>
                <a:cubicBezTo>
                  <a:pt x="388" y="550"/>
                  <a:pt x="395" y="593"/>
                  <a:pt x="410" y="624"/>
                </a:cubicBezTo>
                <a:cubicBezTo>
                  <a:pt x="435" y="676"/>
                  <a:pt x="430" y="631"/>
                  <a:pt x="430" y="683"/>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5" name="AutoShape 19"/>
          <p:cNvSpPr>
            <a:spLocks noChangeArrowheads="1"/>
          </p:cNvSpPr>
          <p:nvPr/>
        </p:nvSpPr>
        <p:spPr bwMode="auto">
          <a:xfrm>
            <a:off x="9855200" y="685800"/>
            <a:ext cx="3048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1028116" name="Freeform 20"/>
          <p:cNvSpPr>
            <a:spLocks/>
          </p:cNvSpPr>
          <p:nvPr/>
        </p:nvSpPr>
        <p:spPr bwMode="auto">
          <a:xfrm>
            <a:off x="8390467" y="1766929"/>
            <a:ext cx="990600" cy="820737"/>
          </a:xfrm>
          <a:custGeom>
            <a:avLst/>
            <a:gdLst>
              <a:gd name="T0" fmla="*/ 2147483647 w 468"/>
              <a:gd name="T1" fmla="*/ 2147483647 h 517"/>
              <a:gd name="T2" fmla="*/ 2147483647 w 468"/>
              <a:gd name="T3" fmla="*/ 2147483647 h 517"/>
              <a:gd name="T4" fmla="*/ 2147483647 w 468"/>
              <a:gd name="T5" fmla="*/ 2147483647 h 517"/>
              <a:gd name="T6" fmla="*/ 2147483647 w 468"/>
              <a:gd name="T7" fmla="*/ 2147483647 h 517"/>
              <a:gd name="T8" fmla="*/ 2147483647 w 468"/>
              <a:gd name="T9" fmla="*/ 2147483647 h 517"/>
              <a:gd name="T10" fmla="*/ 2147483647 w 468"/>
              <a:gd name="T11" fmla="*/ 2147483647 h 517"/>
              <a:gd name="T12" fmla="*/ 2147483647 w 468"/>
              <a:gd name="T13" fmla="*/ 2147483647 h 517"/>
              <a:gd name="T14" fmla="*/ 0 w 468"/>
              <a:gd name="T15" fmla="*/ 0 h 517"/>
              <a:gd name="T16" fmla="*/ 0 60000 65536"/>
              <a:gd name="T17" fmla="*/ 0 60000 65536"/>
              <a:gd name="T18" fmla="*/ 0 60000 65536"/>
              <a:gd name="T19" fmla="*/ 0 60000 65536"/>
              <a:gd name="T20" fmla="*/ 0 60000 65536"/>
              <a:gd name="T21" fmla="*/ 0 60000 65536"/>
              <a:gd name="T22" fmla="*/ 0 60000 65536"/>
              <a:gd name="T23" fmla="*/ 0 60000 65536"/>
              <a:gd name="T24" fmla="*/ 0 w 468"/>
              <a:gd name="T25" fmla="*/ 0 h 517"/>
              <a:gd name="T26" fmla="*/ 468 w 468"/>
              <a:gd name="T27" fmla="*/ 517 h 5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8" h="517">
                <a:moveTo>
                  <a:pt x="468" y="517"/>
                </a:moveTo>
                <a:cubicBezTo>
                  <a:pt x="416" y="514"/>
                  <a:pt x="364" y="513"/>
                  <a:pt x="312" y="508"/>
                </a:cubicBezTo>
                <a:cubicBezTo>
                  <a:pt x="284" y="505"/>
                  <a:pt x="223" y="416"/>
                  <a:pt x="185" y="390"/>
                </a:cubicBezTo>
                <a:cubicBezTo>
                  <a:pt x="163" y="356"/>
                  <a:pt x="140" y="335"/>
                  <a:pt x="107" y="312"/>
                </a:cubicBezTo>
                <a:cubicBezTo>
                  <a:pt x="93" y="291"/>
                  <a:pt x="70" y="276"/>
                  <a:pt x="58" y="254"/>
                </a:cubicBezTo>
                <a:cubicBezTo>
                  <a:pt x="48" y="236"/>
                  <a:pt x="51" y="212"/>
                  <a:pt x="39" y="195"/>
                </a:cubicBezTo>
                <a:cubicBezTo>
                  <a:pt x="32" y="185"/>
                  <a:pt x="26" y="176"/>
                  <a:pt x="19" y="166"/>
                </a:cubicBezTo>
                <a:cubicBezTo>
                  <a:pt x="7" y="109"/>
                  <a:pt x="0" y="58"/>
                  <a:pt x="0"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7" name="Freeform 21"/>
          <p:cNvSpPr>
            <a:spLocks/>
          </p:cNvSpPr>
          <p:nvPr/>
        </p:nvSpPr>
        <p:spPr bwMode="auto">
          <a:xfrm>
            <a:off x="8430711" y="1906629"/>
            <a:ext cx="950383" cy="619125"/>
          </a:xfrm>
          <a:custGeom>
            <a:avLst/>
            <a:gdLst>
              <a:gd name="T0" fmla="*/ 2147483647 w 449"/>
              <a:gd name="T1" fmla="*/ 2147483647 h 390"/>
              <a:gd name="T2" fmla="*/ 2147483647 w 449"/>
              <a:gd name="T3" fmla="*/ 2147483647 h 390"/>
              <a:gd name="T4" fmla="*/ 2147483647 w 449"/>
              <a:gd name="T5" fmla="*/ 2147483647 h 390"/>
              <a:gd name="T6" fmla="*/ 2147483647 w 449"/>
              <a:gd name="T7" fmla="*/ 2147483647 h 390"/>
              <a:gd name="T8" fmla="*/ 2147483647 w 449"/>
              <a:gd name="T9" fmla="*/ 2147483647 h 390"/>
              <a:gd name="T10" fmla="*/ 2147483647 w 449"/>
              <a:gd name="T11" fmla="*/ 2147483647 h 390"/>
              <a:gd name="T12" fmla="*/ 2147483647 w 449"/>
              <a:gd name="T13" fmla="*/ 2147483647 h 390"/>
              <a:gd name="T14" fmla="*/ 2147483647 w 449"/>
              <a:gd name="T15" fmla="*/ 2147483647 h 390"/>
              <a:gd name="T16" fmla="*/ 2147483647 w 449"/>
              <a:gd name="T17" fmla="*/ 2147483647 h 390"/>
              <a:gd name="T18" fmla="*/ 0 w 449"/>
              <a:gd name="T19" fmla="*/ 0 h 3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9"/>
              <a:gd name="T31" fmla="*/ 0 h 390"/>
              <a:gd name="T32" fmla="*/ 449 w 449"/>
              <a:gd name="T33" fmla="*/ 390 h 3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9" h="390">
                <a:moveTo>
                  <a:pt x="449" y="361"/>
                </a:moveTo>
                <a:cubicBezTo>
                  <a:pt x="364" y="390"/>
                  <a:pt x="382" y="374"/>
                  <a:pt x="283" y="361"/>
                </a:cubicBezTo>
                <a:cubicBezTo>
                  <a:pt x="234" y="344"/>
                  <a:pt x="217" y="301"/>
                  <a:pt x="176" y="273"/>
                </a:cubicBezTo>
                <a:cubicBezTo>
                  <a:pt x="160" y="228"/>
                  <a:pt x="169" y="214"/>
                  <a:pt x="127" y="185"/>
                </a:cubicBezTo>
                <a:cubicBezTo>
                  <a:pt x="107" y="128"/>
                  <a:pt x="132" y="181"/>
                  <a:pt x="88" y="136"/>
                </a:cubicBezTo>
                <a:cubicBezTo>
                  <a:pt x="80" y="128"/>
                  <a:pt x="79" y="113"/>
                  <a:pt x="69" y="107"/>
                </a:cubicBezTo>
                <a:cubicBezTo>
                  <a:pt x="58" y="99"/>
                  <a:pt x="42" y="100"/>
                  <a:pt x="29" y="97"/>
                </a:cubicBezTo>
                <a:cubicBezTo>
                  <a:pt x="26" y="87"/>
                  <a:pt x="23" y="78"/>
                  <a:pt x="20" y="68"/>
                </a:cubicBezTo>
                <a:cubicBezTo>
                  <a:pt x="16" y="55"/>
                  <a:pt x="14" y="42"/>
                  <a:pt x="10" y="29"/>
                </a:cubicBezTo>
                <a:cubicBezTo>
                  <a:pt x="7" y="19"/>
                  <a:pt x="0" y="0"/>
                  <a:pt x="0"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28118" name="Line 22"/>
          <p:cNvSpPr>
            <a:spLocks noChangeShapeType="1"/>
          </p:cNvSpPr>
          <p:nvPr/>
        </p:nvSpPr>
        <p:spPr bwMode="auto">
          <a:xfrm flipV="1">
            <a:off x="10261600" y="0"/>
            <a:ext cx="914400" cy="31242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28119" name="Line 23"/>
          <p:cNvSpPr>
            <a:spLocks noChangeShapeType="1"/>
          </p:cNvSpPr>
          <p:nvPr/>
        </p:nvSpPr>
        <p:spPr bwMode="auto">
          <a:xfrm flipH="1">
            <a:off x="9550400" y="6096000"/>
            <a:ext cx="2641600" cy="762000"/>
          </a:xfrm>
          <a:prstGeom prst="line">
            <a:avLst/>
          </a:prstGeom>
          <a:noFill/>
          <a:ln w="9525">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1028120" name="Freeform 24"/>
          <p:cNvSpPr>
            <a:spLocks/>
          </p:cNvSpPr>
          <p:nvPr/>
        </p:nvSpPr>
        <p:spPr bwMode="auto">
          <a:xfrm>
            <a:off x="3397252" y="1751013"/>
            <a:ext cx="694267" cy="4525962"/>
          </a:xfrm>
          <a:custGeom>
            <a:avLst/>
            <a:gdLst>
              <a:gd name="T0" fmla="*/ 2147483647 w 328"/>
              <a:gd name="T1" fmla="*/ 0 h 2851"/>
              <a:gd name="T2" fmla="*/ 2147483647 w 328"/>
              <a:gd name="T3" fmla="*/ 2147483647 h 2851"/>
              <a:gd name="T4" fmla="*/ 2147483647 w 328"/>
              <a:gd name="T5" fmla="*/ 2147483647 h 2851"/>
              <a:gd name="T6" fmla="*/ 2147483647 w 328"/>
              <a:gd name="T7" fmla="*/ 2147483647 h 2851"/>
              <a:gd name="T8" fmla="*/ 2147483647 w 328"/>
              <a:gd name="T9" fmla="*/ 2147483647 h 2851"/>
              <a:gd name="T10" fmla="*/ 2147483647 w 328"/>
              <a:gd name="T11" fmla="*/ 2147483647 h 2851"/>
              <a:gd name="T12" fmla="*/ 2147483647 w 328"/>
              <a:gd name="T13" fmla="*/ 2147483647 h 2851"/>
              <a:gd name="T14" fmla="*/ 2147483647 w 328"/>
              <a:gd name="T15" fmla="*/ 2147483647 h 2851"/>
              <a:gd name="T16" fmla="*/ 2147483647 w 328"/>
              <a:gd name="T17" fmla="*/ 2147483647 h 2851"/>
              <a:gd name="T18" fmla="*/ 2147483647 w 328"/>
              <a:gd name="T19" fmla="*/ 2147483647 h 2851"/>
              <a:gd name="T20" fmla="*/ 2147483647 w 328"/>
              <a:gd name="T21" fmla="*/ 2147483647 h 2851"/>
              <a:gd name="T22" fmla="*/ 2147483647 w 328"/>
              <a:gd name="T23" fmla="*/ 2147483647 h 2851"/>
              <a:gd name="T24" fmla="*/ 2147483647 w 328"/>
              <a:gd name="T25" fmla="*/ 2147483647 h 2851"/>
              <a:gd name="T26" fmla="*/ 2147483647 w 328"/>
              <a:gd name="T27" fmla="*/ 2147483647 h 2851"/>
              <a:gd name="T28" fmla="*/ 2147483647 w 328"/>
              <a:gd name="T29" fmla="*/ 2147483647 h 2851"/>
              <a:gd name="T30" fmla="*/ 2147483647 w 328"/>
              <a:gd name="T31" fmla="*/ 2147483647 h 28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2851"/>
              <a:gd name="T50" fmla="*/ 328 w 328"/>
              <a:gd name="T51" fmla="*/ 2851 h 28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2851">
                <a:moveTo>
                  <a:pt x="143" y="0"/>
                </a:moveTo>
                <a:cubicBezTo>
                  <a:pt x="146" y="39"/>
                  <a:pt x="146" y="78"/>
                  <a:pt x="152" y="117"/>
                </a:cubicBezTo>
                <a:cubicBezTo>
                  <a:pt x="160" y="168"/>
                  <a:pt x="188" y="219"/>
                  <a:pt x="211" y="264"/>
                </a:cubicBezTo>
                <a:cubicBezTo>
                  <a:pt x="226" y="293"/>
                  <a:pt x="232" y="330"/>
                  <a:pt x="240" y="361"/>
                </a:cubicBezTo>
                <a:cubicBezTo>
                  <a:pt x="247" y="440"/>
                  <a:pt x="251" y="519"/>
                  <a:pt x="269" y="596"/>
                </a:cubicBezTo>
                <a:cubicBezTo>
                  <a:pt x="289" y="913"/>
                  <a:pt x="284" y="761"/>
                  <a:pt x="269" y="1289"/>
                </a:cubicBezTo>
                <a:cubicBezTo>
                  <a:pt x="266" y="1384"/>
                  <a:pt x="259" y="1488"/>
                  <a:pt x="240" y="1582"/>
                </a:cubicBezTo>
                <a:cubicBezTo>
                  <a:pt x="235" y="1605"/>
                  <a:pt x="231" y="1629"/>
                  <a:pt x="221" y="1650"/>
                </a:cubicBezTo>
                <a:cubicBezTo>
                  <a:pt x="211" y="1671"/>
                  <a:pt x="182" y="1709"/>
                  <a:pt x="182" y="1709"/>
                </a:cubicBezTo>
                <a:cubicBezTo>
                  <a:pt x="166" y="1771"/>
                  <a:pt x="180" y="1737"/>
                  <a:pt x="133" y="1806"/>
                </a:cubicBezTo>
                <a:cubicBezTo>
                  <a:pt x="126" y="1816"/>
                  <a:pt x="113" y="1836"/>
                  <a:pt x="113" y="1836"/>
                </a:cubicBezTo>
                <a:cubicBezTo>
                  <a:pt x="98" y="1896"/>
                  <a:pt x="77" y="1953"/>
                  <a:pt x="55" y="2011"/>
                </a:cubicBezTo>
                <a:cubicBezTo>
                  <a:pt x="24" y="2195"/>
                  <a:pt x="0" y="1991"/>
                  <a:pt x="35" y="2343"/>
                </a:cubicBezTo>
                <a:cubicBezTo>
                  <a:pt x="42" y="2410"/>
                  <a:pt x="89" y="2495"/>
                  <a:pt x="123" y="2548"/>
                </a:cubicBezTo>
                <a:cubicBezTo>
                  <a:pt x="147" y="2586"/>
                  <a:pt x="153" y="2630"/>
                  <a:pt x="182" y="2665"/>
                </a:cubicBezTo>
                <a:cubicBezTo>
                  <a:pt x="232" y="2725"/>
                  <a:pt x="292" y="2780"/>
                  <a:pt x="328" y="285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21014303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4" name="Rectangle 7"/>
          <p:cNvSpPr>
            <a:spLocks noChangeArrowheads="1"/>
          </p:cNvSpPr>
          <p:nvPr/>
        </p:nvSpPr>
        <p:spPr bwMode="auto">
          <a:xfrm>
            <a:off x="7620000" y="6629441"/>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
        <p:nvSpPr>
          <p:cNvPr id="6" name="Rectangle 3"/>
          <p:cNvSpPr txBox="1">
            <a:spLocks noChangeArrowheads="1"/>
          </p:cNvSpPr>
          <p:nvPr/>
        </p:nvSpPr>
        <p:spPr bwMode="auto">
          <a:xfrm>
            <a:off x="508000" y="381001"/>
            <a:ext cx="10972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lgn="ctr" defTabSz="914400" eaLnBrk="1" hangingPunct="1">
              <a:buFontTx/>
              <a:buNone/>
            </a:pPr>
            <a:r>
              <a:rPr lang="en-CA" sz="6600" b="1" dirty="0">
                <a:solidFill>
                  <a:srgbClr val="000000"/>
                </a:solidFill>
                <a:latin typeface="Berlin Sans FB Demi" pitchFamily="34" charset="0"/>
              </a:rPr>
              <a:t>Specifically, where was this photo taken?</a:t>
            </a:r>
          </a:p>
        </p:txBody>
      </p:sp>
    </p:spTree>
    <p:extLst>
      <p:ext uri="{BB962C8B-B14F-4D97-AF65-F5344CB8AC3E}">
        <p14:creationId xmlns:p14="http://schemas.microsoft.com/office/powerpoint/2010/main" xmlns="" val="37861966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7" name="Rectangle 3"/>
          <p:cNvSpPr>
            <a:spLocks noGrp="1" noChangeArrowheads="1"/>
          </p:cNvSpPr>
          <p:nvPr>
            <p:ph idx="1"/>
          </p:nvPr>
        </p:nvSpPr>
        <p:spPr>
          <a:xfrm>
            <a:off x="203201" y="731845"/>
            <a:ext cx="11466787" cy="5897563"/>
          </a:xfrm>
        </p:spPr>
        <p:txBody>
          <a:bodyPr/>
          <a:lstStyle/>
          <a:p>
            <a:pPr marL="457200" lvl="1" indent="0" algn="ctr" eaLnBrk="1" hangingPunct="1">
              <a:buNone/>
            </a:pPr>
            <a:r>
              <a:rPr lang="en-US" sz="4400" dirty="0" smtClean="0">
                <a:solidFill>
                  <a:srgbClr val="0070C0"/>
                </a:solidFill>
                <a:latin typeface="Berlin Sans FB Demi" pitchFamily="34" charset="0"/>
              </a:rPr>
              <a:t>Picture taken by passenger on a bus or train (tinted windows).  Image is of a women sitting by the window seat. No smoking sign can be seen in the reflection.  Her left arm is against her cheek.</a:t>
            </a:r>
          </a:p>
        </p:txBody>
      </p:sp>
    </p:spTree>
    <p:extLst>
      <p:ext uri="{BB962C8B-B14F-4D97-AF65-F5344CB8AC3E}">
        <p14:creationId xmlns:p14="http://schemas.microsoft.com/office/powerpoint/2010/main" xmlns="" val="27519831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p:cNvSpPr>
            <a:spLocks noGrp="1" noChangeArrowheads="1"/>
          </p:cNvSpPr>
          <p:nvPr>
            <p:ph type="title"/>
          </p:nvPr>
        </p:nvSpPr>
        <p:spPr/>
        <p:txBody>
          <a:bodyPr/>
          <a:lstStyle/>
          <a:p>
            <a:pPr eaLnBrk="1" hangingPunct="1"/>
            <a:endParaRPr lang="en-US" smtClean="0"/>
          </a:p>
        </p:txBody>
      </p:sp>
      <p:sp>
        <p:nvSpPr>
          <p:cNvPr id="1031171" name="Rectangle 3"/>
          <p:cNvSpPr>
            <a:spLocks noGrp="1" noChangeArrowheads="1"/>
          </p:cNvSpPr>
          <p:nvPr>
            <p:ph type="body" idx="1"/>
          </p:nvPr>
        </p:nvSpPr>
        <p:spPr/>
        <p:txBody>
          <a:bodyPr/>
          <a:lstStyle/>
          <a:p>
            <a:pPr eaLnBrk="1" hangingPunct="1"/>
            <a:endParaRPr lang="en-US" smtClean="0"/>
          </a:p>
        </p:txBody>
      </p:sp>
      <p:pic>
        <p:nvPicPr>
          <p:cNvPr id="1031172" name="Picture 4" descr="2274977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xmlns="" val="10792861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endParaRPr lang="en-US" smtClean="0"/>
          </a:p>
        </p:txBody>
      </p:sp>
      <p:sp>
        <p:nvSpPr>
          <p:cNvPr id="1032195" name="Rectangle 3"/>
          <p:cNvSpPr>
            <a:spLocks noGrp="1" noChangeArrowheads="1"/>
          </p:cNvSpPr>
          <p:nvPr>
            <p:ph type="body" idx="1"/>
          </p:nvPr>
        </p:nvSpPr>
        <p:spPr/>
        <p:txBody>
          <a:bodyPr/>
          <a:lstStyle/>
          <a:p>
            <a:pPr eaLnBrk="1" hangingPunct="1"/>
            <a:endParaRPr lang="en-US" smtClean="0"/>
          </a:p>
        </p:txBody>
      </p:sp>
      <p:pic>
        <p:nvPicPr>
          <p:cNvPr id="1032196" name="Picture 4" descr="22749774"/>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1032197" name="Freeform 5"/>
          <p:cNvSpPr>
            <a:spLocks/>
          </p:cNvSpPr>
          <p:nvPr/>
        </p:nvSpPr>
        <p:spPr bwMode="auto">
          <a:xfrm>
            <a:off x="6464325" y="61913"/>
            <a:ext cx="5685367" cy="6710362"/>
          </a:xfrm>
          <a:custGeom>
            <a:avLst/>
            <a:gdLst>
              <a:gd name="T0" fmla="*/ 2147483647 w 2686"/>
              <a:gd name="T1" fmla="*/ 2147483647 h 4227"/>
              <a:gd name="T2" fmla="*/ 2147483647 w 2686"/>
              <a:gd name="T3" fmla="*/ 2147483647 h 4227"/>
              <a:gd name="T4" fmla="*/ 2147483647 w 2686"/>
              <a:gd name="T5" fmla="*/ 2147483647 h 4227"/>
              <a:gd name="T6" fmla="*/ 2147483647 w 2686"/>
              <a:gd name="T7" fmla="*/ 2147483647 h 4227"/>
              <a:gd name="T8" fmla="*/ 2147483647 w 2686"/>
              <a:gd name="T9" fmla="*/ 2147483647 h 4227"/>
              <a:gd name="T10" fmla="*/ 2147483647 w 2686"/>
              <a:gd name="T11" fmla="*/ 2147483647 h 4227"/>
              <a:gd name="T12" fmla="*/ 2147483647 w 2686"/>
              <a:gd name="T13" fmla="*/ 2147483647 h 4227"/>
              <a:gd name="T14" fmla="*/ 2147483647 w 2686"/>
              <a:gd name="T15" fmla="*/ 2147483647 h 4227"/>
              <a:gd name="T16" fmla="*/ 2147483647 w 2686"/>
              <a:gd name="T17" fmla="*/ 2147483647 h 4227"/>
              <a:gd name="T18" fmla="*/ 2147483647 w 2686"/>
              <a:gd name="T19" fmla="*/ 2147483647 h 4227"/>
              <a:gd name="T20" fmla="*/ 2147483647 w 2686"/>
              <a:gd name="T21" fmla="*/ 2147483647 h 4227"/>
              <a:gd name="T22" fmla="*/ 2147483647 w 2686"/>
              <a:gd name="T23" fmla="*/ 2147483647 h 4227"/>
              <a:gd name="T24" fmla="*/ 2147483647 w 2686"/>
              <a:gd name="T25" fmla="*/ 2147483647 h 4227"/>
              <a:gd name="T26" fmla="*/ 2147483647 w 2686"/>
              <a:gd name="T27" fmla="*/ 2147483647 h 4227"/>
              <a:gd name="T28" fmla="*/ 2147483647 w 2686"/>
              <a:gd name="T29" fmla="*/ 2147483647 h 4227"/>
              <a:gd name="T30" fmla="*/ 2147483647 w 2686"/>
              <a:gd name="T31" fmla="*/ 2147483647 h 4227"/>
              <a:gd name="T32" fmla="*/ 2147483647 w 2686"/>
              <a:gd name="T33" fmla="*/ 2147483647 h 4227"/>
              <a:gd name="T34" fmla="*/ 2147483647 w 2686"/>
              <a:gd name="T35" fmla="*/ 2147483647 h 4227"/>
              <a:gd name="T36" fmla="*/ 2147483647 w 2686"/>
              <a:gd name="T37" fmla="*/ 2147483647 h 4227"/>
              <a:gd name="T38" fmla="*/ 2147483647 w 2686"/>
              <a:gd name="T39" fmla="*/ 2147483647 h 4227"/>
              <a:gd name="T40" fmla="*/ 2147483647 w 2686"/>
              <a:gd name="T41" fmla="*/ 2147483647 h 4227"/>
              <a:gd name="T42" fmla="*/ 2147483647 w 2686"/>
              <a:gd name="T43" fmla="*/ 2147483647 h 4227"/>
              <a:gd name="T44" fmla="*/ 2147483647 w 2686"/>
              <a:gd name="T45" fmla="*/ 2147483647 h 4227"/>
              <a:gd name="T46" fmla="*/ 2147483647 w 2686"/>
              <a:gd name="T47" fmla="*/ 2147483647 h 4227"/>
              <a:gd name="T48" fmla="*/ 2147483647 w 2686"/>
              <a:gd name="T49" fmla="*/ 2147483647 h 4227"/>
              <a:gd name="T50" fmla="*/ 2147483647 w 2686"/>
              <a:gd name="T51" fmla="*/ 2147483647 h 4227"/>
              <a:gd name="T52" fmla="*/ 2147483647 w 2686"/>
              <a:gd name="T53" fmla="*/ 2147483647 h 4227"/>
              <a:gd name="T54" fmla="*/ 2147483647 w 2686"/>
              <a:gd name="T55" fmla="*/ 2147483647 h 4227"/>
              <a:gd name="T56" fmla="*/ 2147483647 w 2686"/>
              <a:gd name="T57" fmla="*/ 2147483647 h 4227"/>
              <a:gd name="T58" fmla="*/ 2147483647 w 2686"/>
              <a:gd name="T59" fmla="*/ 2147483647 h 4227"/>
              <a:gd name="T60" fmla="*/ 2147483647 w 2686"/>
              <a:gd name="T61" fmla="*/ 2147483647 h 4227"/>
              <a:gd name="T62" fmla="*/ 2147483647 w 2686"/>
              <a:gd name="T63" fmla="*/ 2147483647 h 4227"/>
              <a:gd name="T64" fmla="*/ 2147483647 w 2686"/>
              <a:gd name="T65" fmla="*/ 2147483647 h 4227"/>
              <a:gd name="T66" fmla="*/ 2147483647 w 2686"/>
              <a:gd name="T67" fmla="*/ 2147483647 h 4227"/>
              <a:gd name="T68" fmla="*/ 2147483647 w 2686"/>
              <a:gd name="T69" fmla="*/ 2147483647 h 4227"/>
              <a:gd name="T70" fmla="*/ 2147483647 w 2686"/>
              <a:gd name="T71" fmla="*/ 2147483647 h 4227"/>
              <a:gd name="T72" fmla="*/ 2147483647 w 2686"/>
              <a:gd name="T73" fmla="*/ 2147483647 h 4227"/>
              <a:gd name="T74" fmla="*/ 2147483647 w 2686"/>
              <a:gd name="T75" fmla="*/ 2147483647 h 4227"/>
              <a:gd name="T76" fmla="*/ 2147483647 w 2686"/>
              <a:gd name="T77" fmla="*/ 2147483647 h 4227"/>
              <a:gd name="T78" fmla="*/ 2147483647 w 2686"/>
              <a:gd name="T79" fmla="*/ 2147483647 h 4227"/>
              <a:gd name="T80" fmla="*/ 2147483647 w 2686"/>
              <a:gd name="T81" fmla="*/ 2147483647 h 42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86"/>
              <a:gd name="T124" fmla="*/ 0 h 4227"/>
              <a:gd name="T125" fmla="*/ 2686 w 2686"/>
              <a:gd name="T126" fmla="*/ 4227 h 42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86" h="4227">
                <a:moveTo>
                  <a:pt x="1437" y="0"/>
                </a:moveTo>
                <a:cubicBezTo>
                  <a:pt x="1427" y="51"/>
                  <a:pt x="1410" y="182"/>
                  <a:pt x="1369" y="215"/>
                </a:cubicBezTo>
                <a:cubicBezTo>
                  <a:pt x="1361" y="222"/>
                  <a:pt x="1349" y="222"/>
                  <a:pt x="1339" y="225"/>
                </a:cubicBezTo>
                <a:cubicBezTo>
                  <a:pt x="1286" y="305"/>
                  <a:pt x="1357" y="206"/>
                  <a:pt x="1290" y="273"/>
                </a:cubicBezTo>
                <a:cubicBezTo>
                  <a:pt x="1261" y="302"/>
                  <a:pt x="1279" y="300"/>
                  <a:pt x="1261" y="332"/>
                </a:cubicBezTo>
                <a:cubicBezTo>
                  <a:pt x="1205" y="433"/>
                  <a:pt x="1235" y="354"/>
                  <a:pt x="1212" y="420"/>
                </a:cubicBezTo>
                <a:cubicBezTo>
                  <a:pt x="1219" y="439"/>
                  <a:pt x="1225" y="459"/>
                  <a:pt x="1232" y="478"/>
                </a:cubicBezTo>
                <a:cubicBezTo>
                  <a:pt x="1236" y="489"/>
                  <a:pt x="1251" y="493"/>
                  <a:pt x="1261" y="498"/>
                </a:cubicBezTo>
                <a:cubicBezTo>
                  <a:pt x="1301" y="518"/>
                  <a:pt x="1340" y="521"/>
                  <a:pt x="1378" y="547"/>
                </a:cubicBezTo>
                <a:cubicBezTo>
                  <a:pt x="1393" y="591"/>
                  <a:pt x="1408" y="580"/>
                  <a:pt x="1447" y="605"/>
                </a:cubicBezTo>
                <a:cubicBezTo>
                  <a:pt x="1473" y="645"/>
                  <a:pt x="1505" y="686"/>
                  <a:pt x="1544" y="713"/>
                </a:cubicBezTo>
                <a:cubicBezTo>
                  <a:pt x="1580" y="767"/>
                  <a:pt x="1604" y="800"/>
                  <a:pt x="1622" y="859"/>
                </a:cubicBezTo>
                <a:cubicBezTo>
                  <a:pt x="1640" y="1052"/>
                  <a:pt x="1713" y="1325"/>
                  <a:pt x="1525" y="1455"/>
                </a:cubicBezTo>
                <a:cubicBezTo>
                  <a:pt x="1496" y="1497"/>
                  <a:pt x="1451" y="1509"/>
                  <a:pt x="1417" y="1543"/>
                </a:cubicBezTo>
                <a:cubicBezTo>
                  <a:pt x="1407" y="1553"/>
                  <a:pt x="1399" y="1564"/>
                  <a:pt x="1388" y="1572"/>
                </a:cubicBezTo>
                <a:cubicBezTo>
                  <a:pt x="1369" y="1586"/>
                  <a:pt x="1329" y="1611"/>
                  <a:pt x="1329" y="1611"/>
                </a:cubicBezTo>
                <a:cubicBezTo>
                  <a:pt x="1274" y="1695"/>
                  <a:pt x="1265" y="1807"/>
                  <a:pt x="1251" y="1904"/>
                </a:cubicBezTo>
                <a:cubicBezTo>
                  <a:pt x="1280" y="1989"/>
                  <a:pt x="1347" y="1949"/>
                  <a:pt x="1437" y="1943"/>
                </a:cubicBezTo>
                <a:cubicBezTo>
                  <a:pt x="1530" y="1911"/>
                  <a:pt x="1486" y="1922"/>
                  <a:pt x="1681" y="1943"/>
                </a:cubicBezTo>
                <a:cubicBezTo>
                  <a:pt x="1701" y="1945"/>
                  <a:pt x="1739" y="1962"/>
                  <a:pt x="1739" y="1962"/>
                </a:cubicBezTo>
                <a:cubicBezTo>
                  <a:pt x="1784" y="1992"/>
                  <a:pt x="1843" y="1997"/>
                  <a:pt x="1896" y="2011"/>
                </a:cubicBezTo>
                <a:cubicBezTo>
                  <a:pt x="1917" y="2042"/>
                  <a:pt x="1947" y="2065"/>
                  <a:pt x="1964" y="2099"/>
                </a:cubicBezTo>
                <a:cubicBezTo>
                  <a:pt x="1985" y="2141"/>
                  <a:pt x="1992" y="2180"/>
                  <a:pt x="2032" y="2206"/>
                </a:cubicBezTo>
                <a:cubicBezTo>
                  <a:pt x="2054" y="2273"/>
                  <a:pt x="2103" y="2238"/>
                  <a:pt x="2159" y="2226"/>
                </a:cubicBezTo>
                <a:cubicBezTo>
                  <a:pt x="2216" y="2254"/>
                  <a:pt x="2201" y="2255"/>
                  <a:pt x="2228" y="2304"/>
                </a:cubicBezTo>
                <a:cubicBezTo>
                  <a:pt x="2239" y="2325"/>
                  <a:pt x="2267" y="2363"/>
                  <a:pt x="2267" y="2363"/>
                </a:cubicBezTo>
                <a:cubicBezTo>
                  <a:pt x="2285" y="2479"/>
                  <a:pt x="2292" y="2600"/>
                  <a:pt x="2315" y="2714"/>
                </a:cubicBezTo>
                <a:cubicBezTo>
                  <a:pt x="2323" y="2754"/>
                  <a:pt x="2342" y="2753"/>
                  <a:pt x="2364" y="2782"/>
                </a:cubicBezTo>
                <a:cubicBezTo>
                  <a:pt x="2403" y="2833"/>
                  <a:pt x="2451" y="2897"/>
                  <a:pt x="2472" y="2958"/>
                </a:cubicBezTo>
                <a:cubicBezTo>
                  <a:pt x="2479" y="3008"/>
                  <a:pt x="2493" y="3047"/>
                  <a:pt x="2501" y="3095"/>
                </a:cubicBezTo>
                <a:cubicBezTo>
                  <a:pt x="2524" y="3229"/>
                  <a:pt x="2498" y="3130"/>
                  <a:pt x="2521" y="3202"/>
                </a:cubicBezTo>
                <a:cubicBezTo>
                  <a:pt x="2549" y="3288"/>
                  <a:pt x="2506" y="3159"/>
                  <a:pt x="2540" y="3280"/>
                </a:cubicBezTo>
                <a:cubicBezTo>
                  <a:pt x="2546" y="3300"/>
                  <a:pt x="2560" y="3339"/>
                  <a:pt x="2560" y="3339"/>
                </a:cubicBezTo>
                <a:cubicBezTo>
                  <a:pt x="2577" y="3449"/>
                  <a:pt x="2574" y="3585"/>
                  <a:pt x="2638" y="3681"/>
                </a:cubicBezTo>
                <a:cubicBezTo>
                  <a:pt x="2651" y="3722"/>
                  <a:pt x="2673" y="3756"/>
                  <a:pt x="2686" y="3798"/>
                </a:cubicBezTo>
                <a:cubicBezTo>
                  <a:pt x="2683" y="3811"/>
                  <a:pt x="2684" y="3826"/>
                  <a:pt x="2677" y="3837"/>
                </a:cubicBezTo>
                <a:cubicBezTo>
                  <a:pt x="2670" y="3847"/>
                  <a:pt x="2656" y="3848"/>
                  <a:pt x="2647" y="3856"/>
                </a:cubicBezTo>
                <a:cubicBezTo>
                  <a:pt x="2601" y="3894"/>
                  <a:pt x="2592" y="3904"/>
                  <a:pt x="2530" y="3925"/>
                </a:cubicBezTo>
                <a:cubicBezTo>
                  <a:pt x="2508" y="3932"/>
                  <a:pt x="2494" y="3957"/>
                  <a:pt x="2472" y="3964"/>
                </a:cubicBezTo>
                <a:cubicBezTo>
                  <a:pt x="2462" y="3967"/>
                  <a:pt x="2452" y="3970"/>
                  <a:pt x="2442" y="3973"/>
                </a:cubicBezTo>
                <a:cubicBezTo>
                  <a:pt x="2365" y="4026"/>
                  <a:pt x="2407" y="4010"/>
                  <a:pt x="2315" y="4022"/>
                </a:cubicBezTo>
                <a:cubicBezTo>
                  <a:pt x="2238" y="4049"/>
                  <a:pt x="2162" y="4062"/>
                  <a:pt x="2081" y="4071"/>
                </a:cubicBezTo>
                <a:cubicBezTo>
                  <a:pt x="1995" y="4101"/>
                  <a:pt x="1934" y="4103"/>
                  <a:pt x="1837" y="4110"/>
                </a:cubicBezTo>
                <a:cubicBezTo>
                  <a:pt x="1775" y="4131"/>
                  <a:pt x="1720" y="4162"/>
                  <a:pt x="1661" y="4188"/>
                </a:cubicBezTo>
                <a:cubicBezTo>
                  <a:pt x="1642" y="4196"/>
                  <a:pt x="1621" y="4199"/>
                  <a:pt x="1603" y="4208"/>
                </a:cubicBezTo>
                <a:cubicBezTo>
                  <a:pt x="1590" y="4214"/>
                  <a:pt x="1577" y="4221"/>
                  <a:pt x="1564" y="4227"/>
                </a:cubicBezTo>
                <a:cubicBezTo>
                  <a:pt x="1563" y="4227"/>
                  <a:pt x="1495" y="4217"/>
                  <a:pt x="1486" y="4208"/>
                </a:cubicBezTo>
                <a:cubicBezTo>
                  <a:pt x="1476" y="4198"/>
                  <a:pt x="1476" y="4179"/>
                  <a:pt x="1466" y="4169"/>
                </a:cubicBezTo>
                <a:cubicBezTo>
                  <a:pt x="1450" y="4153"/>
                  <a:pt x="1408" y="4130"/>
                  <a:pt x="1408" y="4130"/>
                </a:cubicBezTo>
                <a:cubicBezTo>
                  <a:pt x="1379" y="4086"/>
                  <a:pt x="1343" y="4052"/>
                  <a:pt x="1300" y="4022"/>
                </a:cubicBezTo>
                <a:cubicBezTo>
                  <a:pt x="1274" y="3983"/>
                  <a:pt x="1242" y="3940"/>
                  <a:pt x="1203" y="3915"/>
                </a:cubicBezTo>
                <a:cubicBezTo>
                  <a:pt x="1150" y="3838"/>
                  <a:pt x="1219" y="3931"/>
                  <a:pt x="1154" y="3866"/>
                </a:cubicBezTo>
                <a:cubicBezTo>
                  <a:pt x="1126" y="3838"/>
                  <a:pt x="1110" y="3811"/>
                  <a:pt x="1076" y="3788"/>
                </a:cubicBezTo>
                <a:cubicBezTo>
                  <a:pt x="1073" y="3778"/>
                  <a:pt x="1072" y="3767"/>
                  <a:pt x="1066" y="3759"/>
                </a:cubicBezTo>
                <a:cubicBezTo>
                  <a:pt x="1059" y="3750"/>
                  <a:pt x="1046" y="3747"/>
                  <a:pt x="1037" y="3739"/>
                </a:cubicBezTo>
                <a:cubicBezTo>
                  <a:pt x="994" y="3704"/>
                  <a:pt x="956" y="3662"/>
                  <a:pt x="910" y="3632"/>
                </a:cubicBezTo>
                <a:cubicBezTo>
                  <a:pt x="858" y="3554"/>
                  <a:pt x="924" y="3645"/>
                  <a:pt x="861" y="3583"/>
                </a:cubicBezTo>
                <a:cubicBezTo>
                  <a:pt x="816" y="3539"/>
                  <a:pt x="869" y="3564"/>
                  <a:pt x="812" y="3544"/>
                </a:cubicBezTo>
                <a:cubicBezTo>
                  <a:pt x="797" y="3501"/>
                  <a:pt x="774" y="3495"/>
                  <a:pt x="734" y="3476"/>
                </a:cubicBezTo>
                <a:cubicBezTo>
                  <a:pt x="697" y="3421"/>
                  <a:pt x="632" y="3395"/>
                  <a:pt x="578" y="3358"/>
                </a:cubicBezTo>
                <a:cubicBezTo>
                  <a:pt x="545" y="3335"/>
                  <a:pt x="533" y="3303"/>
                  <a:pt x="500" y="3280"/>
                </a:cubicBezTo>
                <a:cubicBezTo>
                  <a:pt x="478" y="3217"/>
                  <a:pt x="508" y="3278"/>
                  <a:pt x="461" y="3241"/>
                </a:cubicBezTo>
                <a:cubicBezTo>
                  <a:pt x="452" y="3234"/>
                  <a:pt x="450" y="3220"/>
                  <a:pt x="441" y="3212"/>
                </a:cubicBezTo>
                <a:cubicBezTo>
                  <a:pt x="430" y="3203"/>
                  <a:pt x="415" y="3199"/>
                  <a:pt x="402" y="3192"/>
                </a:cubicBezTo>
                <a:cubicBezTo>
                  <a:pt x="342" y="3105"/>
                  <a:pt x="425" y="3217"/>
                  <a:pt x="353" y="3144"/>
                </a:cubicBezTo>
                <a:cubicBezTo>
                  <a:pt x="345" y="3136"/>
                  <a:pt x="342" y="3123"/>
                  <a:pt x="334" y="3114"/>
                </a:cubicBezTo>
                <a:cubicBezTo>
                  <a:pt x="230" y="2996"/>
                  <a:pt x="315" y="3116"/>
                  <a:pt x="236" y="2997"/>
                </a:cubicBezTo>
                <a:cubicBezTo>
                  <a:pt x="224" y="2978"/>
                  <a:pt x="167" y="2946"/>
                  <a:pt x="148" y="2929"/>
                </a:cubicBezTo>
                <a:cubicBezTo>
                  <a:pt x="76" y="2865"/>
                  <a:pt x="30" y="2786"/>
                  <a:pt x="2" y="2695"/>
                </a:cubicBezTo>
                <a:cubicBezTo>
                  <a:pt x="5" y="2643"/>
                  <a:pt x="0" y="2589"/>
                  <a:pt x="11" y="2538"/>
                </a:cubicBezTo>
                <a:cubicBezTo>
                  <a:pt x="12" y="2534"/>
                  <a:pt x="120" y="2481"/>
                  <a:pt x="129" y="2480"/>
                </a:cubicBezTo>
                <a:cubicBezTo>
                  <a:pt x="217" y="2474"/>
                  <a:pt x="304" y="2473"/>
                  <a:pt x="392" y="2470"/>
                </a:cubicBezTo>
                <a:cubicBezTo>
                  <a:pt x="444" y="2473"/>
                  <a:pt x="496" y="2474"/>
                  <a:pt x="548" y="2480"/>
                </a:cubicBezTo>
                <a:cubicBezTo>
                  <a:pt x="581" y="2484"/>
                  <a:pt x="636" y="2529"/>
                  <a:pt x="636" y="2529"/>
                </a:cubicBezTo>
                <a:cubicBezTo>
                  <a:pt x="685" y="2600"/>
                  <a:pt x="619" y="2511"/>
                  <a:pt x="695" y="2587"/>
                </a:cubicBezTo>
                <a:cubicBezTo>
                  <a:pt x="739" y="2631"/>
                  <a:pt x="685" y="2606"/>
                  <a:pt x="744" y="2626"/>
                </a:cubicBezTo>
                <a:cubicBezTo>
                  <a:pt x="764" y="2657"/>
                  <a:pt x="788" y="2670"/>
                  <a:pt x="822" y="2685"/>
                </a:cubicBezTo>
                <a:cubicBezTo>
                  <a:pt x="841" y="2693"/>
                  <a:pt x="880" y="2704"/>
                  <a:pt x="880" y="2704"/>
                </a:cubicBezTo>
                <a:cubicBezTo>
                  <a:pt x="903" y="2636"/>
                  <a:pt x="906" y="2665"/>
                  <a:pt x="890" y="2616"/>
                </a:cubicBezTo>
                <a:cubicBezTo>
                  <a:pt x="873" y="2500"/>
                  <a:pt x="852" y="2369"/>
                  <a:pt x="890" y="2255"/>
                </a:cubicBezTo>
                <a:cubicBezTo>
                  <a:pt x="900" y="2184"/>
                  <a:pt x="910" y="2086"/>
                  <a:pt x="988" y="2060"/>
                </a:cubicBezTo>
                <a:cubicBezTo>
                  <a:pt x="1019" y="2038"/>
                  <a:pt x="1051" y="2028"/>
                  <a:pt x="1085" y="2011"/>
                </a:cubicBezTo>
                <a:cubicBezTo>
                  <a:pt x="1127" y="1990"/>
                  <a:pt x="1101" y="1992"/>
                  <a:pt x="1124" y="1992"/>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198" name="Freeform 6"/>
          <p:cNvSpPr>
            <a:spLocks/>
          </p:cNvSpPr>
          <p:nvPr/>
        </p:nvSpPr>
        <p:spPr bwMode="auto">
          <a:xfrm>
            <a:off x="6942667" y="650875"/>
            <a:ext cx="1778000" cy="2713038"/>
          </a:xfrm>
          <a:custGeom>
            <a:avLst/>
            <a:gdLst>
              <a:gd name="T0" fmla="*/ 2147483647 w 840"/>
              <a:gd name="T1" fmla="*/ 0 h 1709"/>
              <a:gd name="T2" fmla="*/ 2147483647 w 840"/>
              <a:gd name="T3" fmla="*/ 2147483647 h 1709"/>
              <a:gd name="T4" fmla="*/ 2147483647 w 840"/>
              <a:gd name="T5" fmla="*/ 2147483647 h 1709"/>
              <a:gd name="T6" fmla="*/ 2147483647 w 840"/>
              <a:gd name="T7" fmla="*/ 2147483647 h 1709"/>
              <a:gd name="T8" fmla="*/ 2147483647 w 840"/>
              <a:gd name="T9" fmla="*/ 2147483647 h 1709"/>
              <a:gd name="T10" fmla="*/ 2147483647 w 840"/>
              <a:gd name="T11" fmla="*/ 2147483647 h 1709"/>
              <a:gd name="T12" fmla="*/ 2147483647 w 840"/>
              <a:gd name="T13" fmla="*/ 2147483647 h 1709"/>
              <a:gd name="T14" fmla="*/ 2147483647 w 840"/>
              <a:gd name="T15" fmla="*/ 2147483647 h 1709"/>
              <a:gd name="T16" fmla="*/ 2147483647 w 840"/>
              <a:gd name="T17" fmla="*/ 2147483647 h 1709"/>
              <a:gd name="T18" fmla="*/ 2147483647 w 840"/>
              <a:gd name="T19" fmla="*/ 2147483647 h 1709"/>
              <a:gd name="T20" fmla="*/ 2147483647 w 840"/>
              <a:gd name="T21" fmla="*/ 2147483647 h 1709"/>
              <a:gd name="T22" fmla="*/ 2147483647 w 840"/>
              <a:gd name="T23" fmla="*/ 2147483647 h 1709"/>
              <a:gd name="T24" fmla="*/ 0 w 840"/>
              <a:gd name="T25" fmla="*/ 2147483647 h 1709"/>
              <a:gd name="T26" fmla="*/ 2147483647 w 840"/>
              <a:gd name="T27" fmla="*/ 2147483647 h 1709"/>
              <a:gd name="T28" fmla="*/ 2147483647 w 840"/>
              <a:gd name="T29" fmla="*/ 2147483647 h 1709"/>
              <a:gd name="T30" fmla="*/ 2147483647 w 840"/>
              <a:gd name="T31" fmla="*/ 2147483647 h 1709"/>
              <a:gd name="T32" fmla="*/ 2147483647 w 840"/>
              <a:gd name="T33" fmla="*/ 2147483647 h 1709"/>
              <a:gd name="T34" fmla="*/ 2147483647 w 840"/>
              <a:gd name="T35" fmla="*/ 2147483647 h 1709"/>
              <a:gd name="T36" fmla="*/ 2147483647 w 840"/>
              <a:gd name="T37" fmla="*/ 2147483647 h 1709"/>
              <a:gd name="T38" fmla="*/ 2147483647 w 840"/>
              <a:gd name="T39" fmla="*/ 2147483647 h 1709"/>
              <a:gd name="T40" fmla="*/ 2147483647 w 840"/>
              <a:gd name="T41" fmla="*/ 2147483647 h 1709"/>
              <a:gd name="T42" fmla="*/ 2147483647 w 840"/>
              <a:gd name="T43" fmla="*/ 2147483647 h 1709"/>
              <a:gd name="T44" fmla="*/ 2147483647 w 840"/>
              <a:gd name="T45" fmla="*/ 2147483647 h 17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0"/>
              <a:gd name="T70" fmla="*/ 0 h 1709"/>
              <a:gd name="T71" fmla="*/ 840 w 840"/>
              <a:gd name="T72" fmla="*/ 1709 h 170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0" h="1709">
                <a:moveTo>
                  <a:pt x="840" y="0"/>
                </a:moveTo>
                <a:cubicBezTo>
                  <a:pt x="829" y="31"/>
                  <a:pt x="831" y="81"/>
                  <a:pt x="811" y="107"/>
                </a:cubicBezTo>
                <a:cubicBezTo>
                  <a:pt x="794" y="129"/>
                  <a:pt x="772" y="146"/>
                  <a:pt x="752" y="166"/>
                </a:cubicBezTo>
                <a:cubicBezTo>
                  <a:pt x="744" y="174"/>
                  <a:pt x="743" y="190"/>
                  <a:pt x="732" y="195"/>
                </a:cubicBezTo>
                <a:cubicBezTo>
                  <a:pt x="714" y="204"/>
                  <a:pt x="693" y="202"/>
                  <a:pt x="674" y="205"/>
                </a:cubicBezTo>
                <a:cubicBezTo>
                  <a:pt x="633" y="233"/>
                  <a:pt x="603" y="270"/>
                  <a:pt x="567" y="303"/>
                </a:cubicBezTo>
                <a:cubicBezTo>
                  <a:pt x="543" y="325"/>
                  <a:pt x="498" y="371"/>
                  <a:pt x="498" y="371"/>
                </a:cubicBezTo>
                <a:cubicBezTo>
                  <a:pt x="474" y="433"/>
                  <a:pt x="434" y="471"/>
                  <a:pt x="381" y="508"/>
                </a:cubicBezTo>
                <a:cubicBezTo>
                  <a:pt x="358" y="541"/>
                  <a:pt x="336" y="563"/>
                  <a:pt x="303" y="586"/>
                </a:cubicBezTo>
                <a:cubicBezTo>
                  <a:pt x="276" y="625"/>
                  <a:pt x="241" y="654"/>
                  <a:pt x="205" y="683"/>
                </a:cubicBezTo>
                <a:cubicBezTo>
                  <a:pt x="167" y="714"/>
                  <a:pt x="173" y="732"/>
                  <a:pt x="127" y="752"/>
                </a:cubicBezTo>
                <a:cubicBezTo>
                  <a:pt x="31" y="793"/>
                  <a:pt x="156" y="748"/>
                  <a:pt x="30" y="791"/>
                </a:cubicBezTo>
                <a:cubicBezTo>
                  <a:pt x="20" y="794"/>
                  <a:pt x="0" y="801"/>
                  <a:pt x="0" y="801"/>
                </a:cubicBezTo>
                <a:cubicBezTo>
                  <a:pt x="40" y="813"/>
                  <a:pt x="85" y="820"/>
                  <a:pt x="117" y="849"/>
                </a:cubicBezTo>
                <a:cubicBezTo>
                  <a:pt x="217" y="938"/>
                  <a:pt x="139" y="884"/>
                  <a:pt x="205" y="927"/>
                </a:cubicBezTo>
                <a:cubicBezTo>
                  <a:pt x="228" y="961"/>
                  <a:pt x="257" y="974"/>
                  <a:pt x="283" y="1006"/>
                </a:cubicBezTo>
                <a:cubicBezTo>
                  <a:pt x="309" y="1038"/>
                  <a:pt x="320" y="1060"/>
                  <a:pt x="361" y="1074"/>
                </a:cubicBezTo>
                <a:cubicBezTo>
                  <a:pt x="391" y="1103"/>
                  <a:pt x="400" y="1130"/>
                  <a:pt x="440" y="1142"/>
                </a:cubicBezTo>
                <a:cubicBezTo>
                  <a:pt x="468" y="1186"/>
                  <a:pt x="506" y="1219"/>
                  <a:pt x="537" y="1259"/>
                </a:cubicBezTo>
                <a:cubicBezTo>
                  <a:pt x="561" y="1291"/>
                  <a:pt x="582" y="1325"/>
                  <a:pt x="606" y="1357"/>
                </a:cubicBezTo>
                <a:cubicBezTo>
                  <a:pt x="626" y="1422"/>
                  <a:pt x="643" y="1487"/>
                  <a:pt x="664" y="1552"/>
                </a:cubicBezTo>
                <a:cubicBezTo>
                  <a:pt x="668" y="1563"/>
                  <a:pt x="682" y="1570"/>
                  <a:pt x="684" y="1582"/>
                </a:cubicBezTo>
                <a:cubicBezTo>
                  <a:pt x="689" y="1624"/>
                  <a:pt x="684" y="1667"/>
                  <a:pt x="684" y="1709"/>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199" name="Freeform 7"/>
          <p:cNvSpPr>
            <a:spLocks/>
          </p:cNvSpPr>
          <p:nvPr/>
        </p:nvSpPr>
        <p:spPr bwMode="auto">
          <a:xfrm>
            <a:off x="5266267" y="5207037"/>
            <a:ext cx="1966384" cy="1535113"/>
          </a:xfrm>
          <a:custGeom>
            <a:avLst/>
            <a:gdLst>
              <a:gd name="T0" fmla="*/ 2147483647 w 929"/>
              <a:gd name="T1" fmla="*/ 2147483647 h 967"/>
              <a:gd name="T2" fmla="*/ 2147483647 w 929"/>
              <a:gd name="T3" fmla="*/ 2147483647 h 967"/>
              <a:gd name="T4" fmla="*/ 2147483647 w 929"/>
              <a:gd name="T5" fmla="*/ 2147483647 h 967"/>
              <a:gd name="T6" fmla="*/ 2147483647 w 929"/>
              <a:gd name="T7" fmla="*/ 2147483647 h 967"/>
              <a:gd name="T8" fmla="*/ 2147483647 w 929"/>
              <a:gd name="T9" fmla="*/ 2147483647 h 967"/>
              <a:gd name="T10" fmla="*/ 2147483647 w 929"/>
              <a:gd name="T11" fmla="*/ 2147483647 h 967"/>
              <a:gd name="T12" fmla="*/ 2147483647 w 929"/>
              <a:gd name="T13" fmla="*/ 2147483647 h 967"/>
              <a:gd name="T14" fmla="*/ 2147483647 w 929"/>
              <a:gd name="T15" fmla="*/ 2147483647 h 967"/>
              <a:gd name="T16" fmla="*/ 2147483647 w 929"/>
              <a:gd name="T17" fmla="*/ 2147483647 h 967"/>
              <a:gd name="T18" fmla="*/ 2147483647 w 929"/>
              <a:gd name="T19" fmla="*/ 2147483647 h 967"/>
              <a:gd name="T20" fmla="*/ 2147483647 w 929"/>
              <a:gd name="T21" fmla="*/ 2147483647 h 967"/>
              <a:gd name="T22" fmla="*/ 2147483647 w 929"/>
              <a:gd name="T23" fmla="*/ 2147483647 h 967"/>
              <a:gd name="T24" fmla="*/ 2147483647 w 929"/>
              <a:gd name="T25" fmla="*/ 0 h 9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9"/>
              <a:gd name="T40" fmla="*/ 0 h 967"/>
              <a:gd name="T41" fmla="*/ 929 w 929"/>
              <a:gd name="T42" fmla="*/ 967 h 9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9" h="967">
                <a:moveTo>
                  <a:pt x="1" y="967"/>
                </a:moveTo>
                <a:cubicBezTo>
                  <a:pt x="23" y="901"/>
                  <a:pt x="0" y="831"/>
                  <a:pt x="41" y="772"/>
                </a:cubicBezTo>
                <a:cubicBezTo>
                  <a:pt x="47" y="703"/>
                  <a:pt x="55" y="635"/>
                  <a:pt x="70" y="567"/>
                </a:cubicBezTo>
                <a:cubicBezTo>
                  <a:pt x="79" y="526"/>
                  <a:pt x="106" y="489"/>
                  <a:pt x="119" y="449"/>
                </a:cubicBezTo>
                <a:cubicBezTo>
                  <a:pt x="136" y="397"/>
                  <a:pt x="134" y="340"/>
                  <a:pt x="187" y="322"/>
                </a:cubicBezTo>
                <a:cubicBezTo>
                  <a:pt x="247" y="235"/>
                  <a:pt x="164" y="347"/>
                  <a:pt x="236" y="274"/>
                </a:cubicBezTo>
                <a:cubicBezTo>
                  <a:pt x="260" y="250"/>
                  <a:pt x="277" y="208"/>
                  <a:pt x="304" y="186"/>
                </a:cubicBezTo>
                <a:cubicBezTo>
                  <a:pt x="312" y="180"/>
                  <a:pt x="324" y="181"/>
                  <a:pt x="333" y="176"/>
                </a:cubicBezTo>
                <a:cubicBezTo>
                  <a:pt x="400" y="142"/>
                  <a:pt x="325" y="172"/>
                  <a:pt x="392" y="127"/>
                </a:cubicBezTo>
                <a:cubicBezTo>
                  <a:pt x="420" y="108"/>
                  <a:pt x="469" y="106"/>
                  <a:pt x="499" y="98"/>
                </a:cubicBezTo>
                <a:cubicBezTo>
                  <a:pt x="591" y="72"/>
                  <a:pt x="676" y="50"/>
                  <a:pt x="773" y="39"/>
                </a:cubicBezTo>
                <a:cubicBezTo>
                  <a:pt x="813" y="26"/>
                  <a:pt x="848" y="19"/>
                  <a:pt x="890" y="10"/>
                </a:cubicBezTo>
                <a:cubicBezTo>
                  <a:pt x="903" y="7"/>
                  <a:pt x="929" y="0"/>
                  <a:pt x="929"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0" name="Freeform 8"/>
          <p:cNvSpPr>
            <a:spLocks/>
          </p:cNvSpPr>
          <p:nvPr/>
        </p:nvSpPr>
        <p:spPr bwMode="auto">
          <a:xfrm>
            <a:off x="3431119" y="1865321"/>
            <a:ext cx="3594100" cy="4613275"/>
          </a:xfrm>
          <a:custGeom>
            <a:avLst/>
            <a:gdLst>
              <a:gd name="T0" fmla="*/ 0 w 1698"/>
              <a:gd name="T1" fmla="*/ 2147483647 h 2906"/>
              <a:gd name="T2" fmla="*/ 2147483647 w 1698"/>
              <a:gd name="T3" fmla="*/ 2147483647 h 2906"/>
              <a:gd name="T4" fmla="*/ 2147483647 w 1698"/>
              <a:gd name="T5" fmla="*/ 2147483647 h 2906"/>
              <a:gd name="T6" fmla="*/ 2147483647 w 1698"/>
              <a:gd name="T7" fmla="*/ 2147483647 h 2906"/>
              <a:gd name="T8" fmla="*/ 2147483647 w 1698"/>
              <a:gd name="T9" fmla="*/ 2147483647 h 2906"/>
              <a:gd name="T10" fmla="*/ 2147483647 w 1698"/>
              <a:gd name="T11" fmla="*/ 2147483647 h 2906"/>
              <a:gd name="T12" fmla="*/ 2147483647 w 1698"/>
              <a:gd name="T13" fmla="*/ 2147483647 h 2906"/>
              <a:gd name="T14" fmla="*/ 2147483647 w 1698"/>
              <a:gd name="T15" fmla="*/ 2147483647 h 2906"/>
              <a:gd name="T16" fmla="*/ 2147483647 w 1698"/>
              <a:gd name="T17" fmla="*/ 2147483647 h 2906"/>
              <a:gd name="T18" fmla="*/ 2147483647 w 1698"/>
              <a:gd name="T19" fmla="*/ 2147483647 h 2906"/>
              <a:gd name="T20" fmla="*/ 2147483647 w 1698"/>
              <a:gd name="T21" fmla="*/ 2147483647 h 2906"/>
              <a:gd name="T22" fmla="*/ 2147483647 w 1698"/>
              <a:gd name="T23" fmla="*/ 2147483647 h 2906"/>
              <a:gd name="T24" fmla="*/ 2147483647 w 1698"/>
              <a:gd name="T25" fmla="*/ 2147483647 h 2906"/>
              <a:gd name="T26" fmla="*/ 2147483647 w 1698"/>
              <a:gd name="T27" fmla="*/ 2147483647 h 2906"/>
              <a:gd name="T28" fmla="*/ 2147483647 w 1698"/>
              <a:gd name="T29" fmla="*/ 2147483647 h 2906"/>
              <a:gd name="T30" fmla="*/ 2147483647 w 1698"/>
              <a:gd name="T31" fmla="*/ 2147483647 h 2906"/>
              <a:gd name="T32" fmla="*/ 2147483647 w 1698"/>
              <a:gd name="T33" fmla="*/ 2147483647 h 2906"/>
              <a:gd name="T34" fmla="*/ 2147483647 w 1698"/>
              <a:gd name="T35" fmla="*/ 2147483647 h 2906"/>
              <a:gd name="T36" fmla="*/ 2147483647 w 1698"/>
              <a:gd name="T37" fmla="*/ 2147483647 h 2906"/>
              <a:gd name="T38" fmla="*/ 2147483647 w 1698"/>
              <a:gd name="T39" fmla="*/ 2147483647 h 2906"/>
              <a:gd name="T40" fmla="*/ 2147483647 w 1698"/>
              <a:gd name="T41" fmla="*/ 2147483647 h 2906"/>
              <a:gd name="T42" fmla="*/ 2147483647 w 1698"/>
              <a:gd name="T43" fmla="*/ 2147483647 h 2906"/>
              <a:gd name="T44" fmla="*/ 2147483647 w 1698"/>
              <a:gd name="T45" fmla="*/ 2147483647 h 2906"/>
              <a:gd name="T46" fmla="*/ 2147483647 w 1698"/>
              <a:gd name="T47" fmla="*/ 2147483647 h 2906"/>
              <a:gd name="T48" fmla="*/ 2147483647 w 1698"/>
              <a:gd name="T49" fmla="*/ 2147483647 h 2906"/>
              <a:gd name="T50" fmla="*/ 2147483647 w 1698"/>
              <a:gd name="T51" fmla="*/ 2147483647 h 2906"/>
              <a:gd name="T52" fmla="*/ 2147483647 w 1698"/>
              <a:gd name="T53" fmla="*/ 2147483647 h 2906"/>
              <a:gd name="T54" fmla="*/ 2147483647 w 1698"/>
              <a:gd name="T55" fmla="*/ 2147483647 h 29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8"/>
              <a:gd name="T85" fmla="*/ 0 h 2906"/>
              <a:gd name="T86" fmla="*/ 1698 w 1698"/>
              <a:gd name="T87" fmla="*/ 2906 h 29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8" h="2906">
                <a:moveTo>
                  <a:pt x="0" y="2906"/>
                </a:moveTo>
                <a:cubicBezTo>
                  <a:pt x="16" y="2855"/>
                  <a:pt x="4" y="2884"/>
                  <a:pt x="48" y="2818"/>
                </a:cubicBezTo>
                <a:cubicBezTo>
                  <a:pt x="55" y="2808"/>
                  <a:pt x="68" y="2789"/>
                  <a:pt x="68" y="2789"/>
                </a:cubicBezTo>
                <a:cubicBezTo>
                  <a:pt x="85" y="2738"/>
                  <a:pt x="128" y="2709"/>
                  <a:pt x="166" y="2672"/>
                </a:cubicBezTo>
                <a:cubicBezTo>
                  <a:pt x="239" y="2601"/>
                  <a:pt x="286" y="2494"/>
                  <a:pt x="371" y="2437"/>
                </a:cubicBezTo>
                <a:cubicBezTo>
                  <a:pt x="374" y="2424"/>
                  <a:pt x="371" y="2408"/>
                  <a:pt x="380" y="2398"/>
                </a:cubicBezTo>
                <a:cubicBezTo>
                  <a:pt x="395" y="2380"/>
                  <a:pt x="439" y="2359"/>
                  <a:pt x="439" y="2359"/>
                </a:cubicBezTo>
                <a:cubicBezTo>
                  <a:pt x="480" y="2274"/>
                  <a:pt x="583" y="2188"/>
                  <a:pt x="663" y="2135"/>
                </a:cubicBezTo>
                <a:cubicBezTo>
                  <a:pt x="670" y="2125"/>
                  <a:pt x="675" y="2114"/>
                  <a:pt x="683" y="2105"/>
                </a:cubicBezTo>
                <a:cubicBezTo>
                  <a:pt x="692" y="2094"/>
                  <a:pt x="704" y="2087"/>
                  <a:pt x="712" y="2076"/>
                </a:cubicBezTo>
                <a:cubicBezTo>
                  <a:pt x="750" y="2019"/>
                  <a:pt x="685" y="2072"/>
                  <a:pt x="751" y="2027"/>
                </a:cubicBezTo>
                <a:cubicBezTo>
                  <a:pt x="758" y="2017"/>
                  <a:pt x="763" y="2007"/>
                  <a:pt x="771" y="1998"/>
                </a:cubicBezTo>
                <a:cubicBezTo>
                  <a:pt x="780" y="1988"/>
                  <a:pt x="792" y="1980"/>
                  <a:pt x="800" y="1969"/>
                </a:cubicBezTo>
                <a:cubicBezTo>
                  <a:pt x="845" y="1907"/>
                  <a:pt x="882" y="1838"/>
                  <a:pt x="937" y="1783"/>
                </a:cubicBezTo>
                <a:cubicBezTo>
                  <a:pt x="954" y="1735"/>
                  <a:pt x="998" y="1716"/>
                  <a:pt x="1015" y="1666"/>
                </a:cubicBezTo>
                <a:cubicBezTo>
                  <a:pt x="1029" y="1624"/>
                  <a:pt x="1046" y="1583"/>
                  <a:pt x="1083" y="1559"/>
                </a:cubicBezTo>
                <a:cubicBezTo>
                  <a:pt x="1118" y="1506"/>
                  <a:pt x="1127" y="1491"/>
                  <a:pt x="1142" y="1432"/>
                </a:cubicBezTo>
                <a:cubicBezTo>
                  <a:pt x="1176" y="1128"/>
                  <a:pt x="1167" y="1282"/>
                  <a:pt x="1152" y="690"/>
                </a:cubicBezTo>
                <a:cubicBezTo>
                  <a:pt x="1149" y="554"/>
                  <a:pt x="1156" y="585"/>
                  <a:pt x="1132" y="514"/>
                </a:cubicBezTo>
                <a:cubicBezTo>
                  <a:pt x="1123" y="450"/>
                  <a:pt x="1119" y="393"/>
                  <a:pt x="1083" y="338"/>
                </a:cubicBezTo>
                <a:cubicBezTo>
                  <a:pt x="1077" y="319"/>
                  <a:pt x="1070" y="299"/>
                  <a:pt x="1064" y="280"/>
                </a:cubicBezTo>
                <a:cubicBezTo>
                  <a:pt x="1061" y="270"/>
                  <a:pt x="1054" y="250"/>
                  <a:pt x="1054" y="250"/>
                </a:cubicBezTo>
                <a:cubicBezTo>
                  <a:pt x="1017" y="0"/>
                  <a:pt x="1149" y="112"/>
                  <a:pt x="1454" y="104"/>
                </a:cubicBezTo>
                <a:cubicBezTo>
                  <a:pt x="1474" y="101"/>
                  <a:pt x="1494" y="100"/>
                  <a:pt x="1513" y="94"/>
                </a:cubicBezTo>
                <a:cubicBezTo>
                  <a:pt x="1524" y="90"/>
                  <a:pt x="1531" y="80"/>
                  <a:pt x="1542" y="75"/>
                </a:cubicBezTo>
                <a:cubicBezTo>
                  <a:pt x="1561" y="67"/>
                  <a:pt x="1581" y="62"/>
                  <a:pt x="1601" y="55"/>
                </a:cubicBezTo>
                <a:cubicBezTo>
                  <a:pt x="1643" y="46"/>
                  <a:pt x="1669" y="46"/>
                  <a:pt x="1698" y="16"/>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1" name="Freeform 9"/>
          <p:cNvSpPr>
            <a:spLocks/>
          </p:cNvSpPr>
          <p:nvPr/>
        </p:nvSpPr>
        <p:spPr bwMode="auto">
          <a:xfrm>
            <a:off x="9484809" y="506417"/>
            <a:ext cx="1147233" cy="903287"/>
          </a:xfrm>
          <a:custGeom>
            <a:avLst/>
            <a:gdLst>
              <a:gd name="T0" fmla="*/ 2147483647 w 542"/>
              <a:gd name="T1" fmla="*/ 2147483647 h 569"/>
              <a:gd name="T2" fmla="*/ 2147483647 w 542"/>
              <a:gd name="T3" fmla="*/ 2147483647 h 569"/>
              <a:gd name="T4" fmla="*/ 2147483647 w 542"/>
              <a:gd name="T5" fmla="*/ 2147483647 h 569"/>
              <a:gd name="T6" fmla="*/ 2147483647 w 542"/>
              <a:gd name="T7" fmla="*/ 2147483647 h 569"/>
              <a:gd name="T8" fmla="*/ 2147483647 w 542"/>
              <a:gd name="T9" fmla="*/ 2147483647 h 569"/>
              <a:gd name="T10" fmla="*/ 2147483647 w 542"/>
              <a:gd name="T11" fmla="*/ 2147483647 h 569"/>
              <a:gd name="T12" fmla="*/ 2147483647 w 542"/>
              <a:gd name="T13" fmla="*/ 2147483647 h 569"/>
              <a:gd name="T14" fmla="*/ 2147483647 w 542"/>
              <a:gd name="T15" fmla="*/ 2147483647 h 569"/>
              <a:gd name="T16" fmla="*/ 2147483647 w 542"/>
              <a:gd name="T17" fmla="*/ 2147483647 h 569"/>
              <a:gd name="T18" fmla="*/ 2147483647 w 542"/>
              <a:gd name="T19" fmla="*/ 2147483647 h 569"/>
              <a:gd name="T20" fmla="*/ 2147483647 w 542"/>
              <a:gd name="T21" fmla="*/ 2147483647 h 569"/>
              <a:gd name="T22" fmla="*/ 0 w 542"/>
              <a:gd name="T23" fmla="*/ 2147483647 h 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2"/>
              <a:gd name="T37" fmla="*/ 0 h 569"/>
              <a:gd name="T38" fmla="*/ 542 w 542"/>
              <a:gd name="T39" fmla="*/ 569 h 5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2" h="569">
                <a:moveTo>
                  <a:pt x="176" y="540"/>
                </a:moveTo>
                <a:cubicBezTo>
                  <a:pt x="274" y="548"/>
                  <a:pt x="371" y="556"/>
                  <a:pt x="469" y="569"/>
                </a:cubicBezTo>
                <a:cubicBezTo>
                  <a:pt x="475" y="559"/>
                  <a:pt x="483" y="551"/>
                  <a:pt x="488" y="540"/>
                </a:cubicBezTo>
                <a:cubicBezTo>
                  <a:pt x="496" y="521"/>
                  <a:pt x="508" y="482"/>
                  <a:pt x="508" y="482"/>
                </a:cubicBezTo>
                <a:cubicBezTo>
                  <a:pt x="515" y="340"/>
                  <a:pt x="523" y="275"/>
                  <a:pt x="537" y="150"/>
                </a:cubicBezTo>
                <a:cubicBezTo>
                  <a:pt x="534" y="121"/>
                  <a:pt x="542" y="87"/>
                  <a:pt x="527" y="62"/>
                </a:cubicBezTo>
                <a:cubicBezTo>
                  <a:pt x="518" y="48"/>
                  <a:pt x="494" y="57"/>
                  <a:pt x="478" y="52"/>
                </a:cubicBezTo>
                <a:cubicBezTo>
                  <a:pt x="387" y="26"/>
                  <a:pt x="314" y="22"/>
                  <a:pt x="215" y="13"/>
                </a:cubicBezTo>
                <a:cubicBezTo>
                  <a:pt x="189" y="11"/>
                  <a:pt x="163" y="6"/>
                  <a:pt x="137" y="3"/>
                </a:cubicBezTo>
                <a:cubicBezTo>
                  <a:pt x="108" y="6"/>
                  <a:pt x="75" y="0"/>
                  <a:pt x="49" y="13"/>
                </a:cubicBezTo>
                <a:cubicBezTo>
                  <a:pt x="37" y="19"/>
                  <a:pt x="41" y="39"/>
                  <a:pt x="39" y="52"/>
                </a:cubicBezTo>
                <a:cubicBezTo>
                  <a:pt x="23" y="140"/>
                  <a:pt x="0" y="246"/>
                  <a:pt x="0" y="335"/>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2" name="Line 10"/>
          <p:cNvSpPr>
            <a:spLocks noChangeShapeType="1"/>
          </p:cNvSpPr>
          <p:nvPr/>
        </p:nvSpPr>
        <p:spPr bwMode="auto">
          <a:xfrm flipV="1">
            <a:off x="10769600" y="0"/>
            <a:ext cx="1016000" cy="35052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32203" name="Freeform 11"/>
          <p:cNvSpPr>
            <a:spLocks/>
          </p:cNvSpPr>
          <p:nvPr/>
        </p:nvSpPr>
        <p:spPr bwMode="auto">
          <a:xfrm>
            <a:off x="1405468" y="419137"/>
            <a:ext cx="2872317" cy="4773613"/>
          </a:xfrm>
          <a:custGeom>
            <a:avLst/>
            <a:gdLst>
              <a:gd name="T0" fmla="*/ 2147483647 w 1357"/>
              <a:gd name="T1" fmla="*/ 0 h 3007"/>
              <a:gd name="T2" fmla="*/ 2147483647 w 1357"/>
              <a:gd name="T3" fmla="*/ 2147483647 h 3007"/>
              <a:gd name="T4" fmla="*/ 2147483647 w 1357"/>
              <a:gd name="T5" fmla="*/ 2147483647 h 3007"/>
              <a:gd name="T6" fmla="*/ 2147483647 w 1357"/>
              <a:gd name="T7" fmla="*/ 2147483647 h 3007"/>
              <a:gd name="T8" fmla="*/ 2147483647 w 1357"/>
              <a:gd name="T9" fmla="*/ 2147483647 h 3007"/>
              <a:gd name="T10" fmla="*/ 2147483647 w 1357"/>
              <a:gd name="T11" fmla="*/ 2147483647 h 3007"/>
              <a:gd name="T12" fmla="*/ 2147483647 w 1357"/>
              <a:gd name="T13" fmla="*/ 2147483647 h 3007"/>
              <a:gd name="T14" fmla="*/ 2147483647 w 1357"/>
              <a:gd name="T15" fmla="*/ 2147483647 h 3007"/>
              <a:gd name="T16" fmla="*/ 2147483647 w 1357"/>
              <a:gd name="T17" fmla="*/ 2147483647 h 3007"/>
              <a:gd name="T18" fmla="*/ 2147483647 w 1357"/>
              <a:gd name="T19" fmla="*/ 2147483647 h 3007"/>
              <a:gd name="T20" fmla="*/ 2147483647 w 1357"/>
              <a:gd name="T21" fmla="*/ 2147483647 h 3007"/>
              <a:gd name="T22" fmla="*/ 2147483647 w 1357"/>
              <a:gd name="T23" fmla="*/ 2147483647 h 3007"/>
              <a:gd name="T24" fmla="*/ 2147483647 w 1357"/>
              <a:gd name="T25" fmla="*/ 2147483647 h 3007"/>
              <a:gd name="T26" fmla="*/ 2147483647 w 1357"/>
              <a:gd name="T27" fmla="*/ 2147483647 h 3007"/>
              <a:gd name="T28" fmla="*/ 2147483647 w 1357"/>
              <a:gd name="T29" fmla="*/ 2147483647 h 3007"/>
              <a:gd name="T30" fmla="*/ 2147483647 w 1357"/>
              <a:gd name="T31" fmla="*/ 2147483647 h 3007"/>
              <a:gd name="T32" fmla="*/ 2147483647 w 1357"/>
              <a:gd name="T33" fmla="*/ 2147483647 h 3007"/>
              <a:gd name="T34" fmla="*/ 2147483647 w 1357"/>
              <a:gd name="T35" fmla="*/ 2147483647 h 3007"/>
              <a:gd name="T36" fmla="*/ 2147483647 w 1357"/>
              <a:gd name="T37" fmla="*/ 2147483647 h 3007"/>
              <a:gd name="T38" fmla="*/ 0 w 1357"/>
              <a:gd name="T39" fmla="*/ 2147483647 h 30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7"/>
              <a:gd name="T61" fmla="*/ 0 h 3007"/>
              <a:gd name="T62" fmla="*/ 1357 w 1357"/>
              <a:gd name="T63" fmla="*/ 3007 h 30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7" h="3007">
                <a:moveTo>
                  <a:pt x="1357" y="0"/>
                </a:moveTo>
                <a:cubicBezTo>
                  <a:pt x="1354" y="39"/>
                  <a:pt x="1355" y="79"/>
                  <a:pt x="1347" y="117"/>
                </a:cubicBezTo>
                <a:cubicBezTo>
                  <a:pt x="1345" y="128"/>
                  <a:pt x="1333" y="135"/>
                  <a:pt x="1328" y="146"/>
                </a:cubicBezTo>
                <a:cubicBezTo>
                  <a:pt x="1323" y="158"/>
                  <a:pt x="1325" y="173"/>
                  <a:pt x="1318" y="185"/>
                </a:cubicBezTo>
                <a:cubicBezTo>
                  <a:pt x="1294" y="227"/>
                  <a:pt x="1199" y="261"/>
                  <a:pt x="1162" y="302"/>
                </a:cubicBezTo>
                <a:cubicBezTo>
                  <a:pt x="1087" y="386"/>
                  <a:pt x="1165" y="345"/>
                  <a:pt x="1074" y="380"/>
                </a:cubicBezTo>
                <a:cubicBezTo>
                  <a:pt x="1049" y="405"/>
                  <a:pt x="1019" y="423"/>
                  <a:pt x="996" y="449"/>
                </a:cubicBezTo>
                <a:cubicBezTo>
                  <a:pt x="938" y="513"/>
                  <a:pt x="996" y="487"/>
                  <a:pt x="937" y="507"/>
                </a:cubicBezTo>
                <a:cubicBezTo>
                  <a:pt x="902" y="542"/>
                  <a:pt x="888" y="553"/>
                  <a:pt x="859" y="595"/>
                </a:cubicBezTo>
                <a:cubicBezTo>
                  <a:pt x="840" y="623"/>
                  <a:pt x="836" y="661"/>
                  <a:pt x="810" y="683"/>
                </a:cubicBezTo>
                <a:cubicBezTo>
                  <a:pt x="782" y="707"/>
                  <a:pt x="744" y="713"/>
                  <a:pt x="713" y="732"/>
                </a:cubicBezTo>
                <a:cubicBezTo>
                  <a:pt x="679" y="830"/>
                  <a:pt x="592" y="888"/>
                  <a:pt x="547" y="976"/>
                </a:cubicBezTo>
                <a:cubicBezTo>
                  <a:pt x="526" y="1016"/>
                  <a:pt x="520" y="1041"/>
                  <a:pt x="488" y="1073"/>
                </a:cubicBezTo>
                <a:cubicBezTo>
                  <a:pt x="468" y="1154"/>
                  <a:pt x="492" y="1076"/>
                  <a:pt x="459" y="1142"/>
                </a:cubicBezTo>
                <a:cubicBezTo>
                  <a:pt x="439" y="1183"/>
                  <a:pt x="435" y="1236"/>
                  <a:pt x="429" y="1279"/>
                </a:cubicBezTo>
                <a:cubicBezTo>
                  <a:pt x="425" y="1697"/>
                  <a:pt x="453" y="2050"/>
                  <a:pt x="381" y="2440"/>
                </a:cubicBezTo>
                <a:cubicBezTo>
                  <a:pt x="378" y="2544"/>
                  <a:pt x="385" y="2650"/>
                  <a:pt x="371" y="2753"/>
                </a:cubicBezTo>
                <a:cubicBezTo>
                  <a:pt x="359" y="2841"/>
                  <a:pt x="192" y="2918"/>
                  <a:pt x="127" y="2928"/>
                </a:cubicBezTo>
                <a:cubicBezTo>
                  <a:pt x="107" y="2938"/>
                  <a:pt x="86" y="2946"/>
                  <a:pt x="68" y="2958"/>
                </a:cubicBezTo>
                <a:cubicBezTo>
                  <a:pt x="45" y="2973"/>
                  <a:pt x="32" y="3007"/>
                  <a:pt x="0" y="3007"/>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4" name="Freeform 12"/>
          <p:cNvSpPr>
            <a:spLocks/>
          </p:cNvSpPr>
          <p:nvPr/>
        </p:nvSpPr>
        <p:spPr bwMode="auto">
          <a:xfrm>
            <a:off x="2438400" y="527050"/>
            <a:ext cx="4461933" cy="6059488"/>
          </a:xfrm>
          <a:custGeom>
            <a:avLst/>
            <a:gdLst>
              <a:gd name="T0" fmla="*/ 2147483647 w 2108"/>
              <a:gd name="T1" fmla="*/ 0 h 3817"/>
              <a:gd name="T2" fmla="*/ 2147483647 w 2108"/>
              <a:gd name="T3" fmla="*/ 2147483647 h 3817"/>
              <a:gd name="T4" fmla="*/ 2147483647 w 2108"/>
              <a:gd name="T5" fmla="*/ 2147483647 h 3817"/>
              <a:gd name="T6" fmla="*/ 2147483647 w 2108"/>
              <a:gd name="T7" fmla="*/ 2147483647 h 3817"/>
              <a:gd name="T8" fmla="*/ 2147483647 w 2108"/>
              <a:gd name="T9" fmla="*/ 2147483647 h 3817"/>
              <a:gd name="T10" fmla="*/ 2147483647 w 2108"/>
              <a:gd name="T11" fmla="*/ 2147483647 h 3817"/>
              <a:gd name="T12" fmla="*/ 2147483647 w 2108"/>
              <a:gd name="T13" fmla="*/ 2147483647 h 3817"/>
              <a:gd name="T14" fmla="*/ 2147483647 w 2108"/>
              <a:gd name="T15" fmla="*/ 2147483647 h 3817"/>
              <a:gd name="T16" fmla="*/ 2147483647 w 2108"/>
              <a:gd name="T17" fmla="*/ 2147483647 h 3817"/>
              <a:gd name="T18" fmla="*/ 2147483647 w 2108"/>
              <a:gd name="T19" fmla="*/ 2147483647 h 3817"/>
              <a:gd name="T20" fmla="*/ 2147483647 w 2108"/>
              <a:gd name="T21" fmla="*/ 2147483647 h 3817"/>
              <a:gd name="T22" fmla="*/ 2147483647 w 2108"/>
              <a:gd name="T23" fmla="*/ 2147483647 h 3817"/>
              <a:gd name="T24" fmla="*/ 2147483647 w 2108"/>
              <a:gd name="T25" fmla="*/ 2147483647 h 3817"/>
              <a:gd name="T26" fmla="*/ 2147483647 w 2108"/>
              <a:gd name="T27" fmla="*/ 2147483647 h 3817"/>
              <a:gd name="T28" fmla="*/ 2147483647 w 2108"/>
              <a:gd name="T29" fmla="*/ 2147483647 h 3817"/>
              <a:gd name="T30" fmla="*/ 2147483647 w 2108"/>
              <a:gd name="T31" fmla="*/ 2147483647 h 3817"/>
              <a:gd name="T32" fmla="*/ 2147483647 w 2108"/>
              <a:gd name="T33" fmla="*/ 2147483647 h 3817"/>
              <a:gd name="T34" fmla="*/ 2147483647 w 2108"/>
              <a:gd name="T35" fmla="*/ 2147483647 h 3817"/>
              <a:gd name="T36" fmla="*/ 2147483647 w 2108"/>
              <a:gd name="T37" fmla="*/ 2147483647 h 3817"/>
              <a:gd name="T38" fmla="*/ 0 w 2108"/>
              <a:gd name="T39" fmla="*/ 2147483647 h 38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08"/>
              <a:gd name="T61" fmla="*/ 0 h 3817"/>
              <a:gd name="T62" fmla="*/ 2108 w 2108"/>
              <a:gd name="T63" fmla="*/ 3817 h 38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08" h="3817">
                <a:moveTo>
                  <a:pt x="2099" y="0"/>
                </a:moveTo>
                <a:cubicBezTo>
                  <a:pt x="2094" y="72"/>
                  <a:pt x="2108" y="149"/>
                  <a:pt x="2079" y="215"/>
                </a:cubicBezTo>
                <a:cubicBezTo>
                  <a:pt x="2059" y="260"/>
                  <a:pt x="2016" y="295"/>
                  <a:pt x="2001" y="342"/>
                </a:cubicBezTo>
                <a:cubicBezTo>
                  <a:pt x="1971" y="432"/>
                  <a:pt x="1946" y="550"/>
                  <a:pt x="1855" y="595"/>
                </a:cubicBezTo>
                <a:cubicBezTo>
                  <a:pt x="1838" y="645"/>
                  <a:pt x="1787" y="670"/>
                  <a:pt x="1748" y="703"/>
                </a:cubicBezTo>
                <a:cubicBezTo>
                  <a:pt x="1547" y="870"/>
                  <a:pt x="1349" y="824"/>
                  <a:pt x="1074" y="830"/>
                </a:cubicBezTo>
                <a:cubicBezTo>
                  <a:pt x="982" y="891"/>
                  <a:pt x="1028" y="940"/>
                  <a:pt x="1035" y="1074"/>
                </a:cubicBezTo>
                <a:cubicBezTo>
                  <a:pt x="1042" y="1512"/>
                  <a:pt x="1087" y="2007"/>
                  <a:pt x="976" y="2441"/>
                </a:cubicBezTo>
                <a:cubicBezTo>
                  <a:pt x="967" y="2540"/>
                  <a:pt x="943" y="2668"/>
                  <a:pt x="908" y="2763"/>
                </a:cubicBezTo>
                <a:cubicBezTo>
                  <a:pt x="878" y="2846"/>
                  <a:pt x="829" y="2923"/>
                  <a:pt x="801" y="3007"/>
                </a:cubicBezTo>
                <a:cubicBezTo>
                  <a:pt x="766" y="3110"/>
                  <a:pt x="751" y="3215"/>
                  <a:pt x="683" y="3300"/>
                </a:cubicBezTo>
                <a:cubicBezTo>
                  <a:pt x="615" y="3484"/>
                  <a:pt x="706" y="3276"/>
                  <a:pt x="586" y="3436"/>
                </a:cubicBezTo>
                <a:cubicBezTo>
                  <a:pt x="503" y="3547"/>
                  <a:pt x="636" y="3453"/>
                  <a:pt x="517" y="3524"/>
                </a:cubicBezTo>
                <a:cubicBezTo>
                  <a:pt x="488" y="3558"/>
                  <a:pt x="456" y="3594"/>
                  <a:pt x="430" y="3632"/>
                </a:cubicBezTo>
                <a:cubicBezTo>
                  <a:pt x="426" y="3637"/>
                  <a:pt x="381" y="3714"/>
                  <a:pt x="371" y="3720"/>
                </a:cubicBezTo>
                <a:cubicBezTo>
                  <a:pt x="357" y="3729"/>
                  <a:pt x="338" y="3724"/>
                  <a:pt x="322" y="3729"/>
                </a:cubicBezTo>
                <a:cubicBezTo>
                  <a:pt x="292" y="3737"/>
                  <a:pt x="263" y="3747"/>
                  <a:pt x="234" y="3759"/>
                </a:cubicBezTo>
                <a:cubicBezTo>
                  <a:pt x="223" y="3763"/>
                  <a:pt x="216" y="3775"/>
                  <a:pt x="205" y="3778"/>
                </a:cubicBezTo>
                <a:cubicBezTo>
                  <a:pt x="146" y="3795"/>
                  <a:pt x="87" y="3798"/>
                  <a:pt x="29" y="3817"/>
                </a:cubicBezTo>
                <a:cubicBezTo>
                  <a:pt x="19" y="3814"/>
                  <a:pt x="0" y="3807"/>
                  <a:pt x="0" y="3807"/>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5" name="Line 13"/>
          <p:cNvSpPr>
            <a:spLocks noChangeShapeType="1"/>
          </p:cNvSpPr>
          <p:nvPr/>
        </p:nvSpPr>
        <p:spPr bwMode="auto">
          <a:xfrm flipH="1">
            <a:off x="4978400" y="1524000"/>
            <a:ext cx="4267200" cy="1524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32206" name="Line 14"/>
          <p:cNvSpPr>
            <a:spLocks noChangeShapeType="1"/>
          </p:cNvSpPr>
          <p:nvPr/>
        </p:nvSpPr>
        <p:spPr bwMode="auto">
          <a:xfrm flipH="1">
            <a:off x="4673600" y="1371600"/>
            <a:ext cx="4470400" cy="2286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32207" name="Freeform 15"/>
          <p:cNvSpPr>
            <a:spLocks/>
          </p:cNvSpPr>
          <p:nvPr/>
        </p:nvSpPr>
        <p:spPr bwMode="auto">
          <a:xfrm>
            <a:off x="8409519" y="4402138"/>
            <a:ext cx="332316" cy="588962"/>
          </a:xfrm>
          <a:custGeom>
            <a:avLst/>
            <a:gdLst>
              <a:gd name="T0" fmla="*/ 0 w 157"/>
              <a:gd name="T1" fmla="*/ 2147483647 h 371"/>
              <a:gd name="T2" fmla="*/ 2147483647 w 157"/>
              <a:gd name="T3" fmla="*/ 2147483647 h 371"/>
              <a:gd name="T4" fmla="*/ 2147483647 w 157"/>
              <a:gd name="T5" fmla="*/ 2147483647 h 371"/>
              <a:gd name="T6" fmla="*/ 2147483647 w 157"/>
              <a:gd name="T7" fmla="*/ 2147483647 h 371"/>
              <a:gd name="T8" fmla="*/ 2147483647 w 157"/>
              <a:gd name="T9" fmla="*/ 2147483647 h 371"/>
              <a:gd name="T10" fmla="*/ 0 60000 65536"/>
              <a:gd name="T11" fmla="*/ 0 60000 65536"/>
              <a:gd name="T12" fmla="*/ 0 60000 65536"/>
              <a:gd name="T13" fmla="*/ 0 60000 65536"/>
              <a:gd name="T14" fmla="*/ 0 60000 65536"/>
              <a:gd name="T15" fmla="*/ 0 w 157"/>
              <a:gd name="T16" fmla="*/ 0 h 371"/>
              <a:gd name="T17" fmla="*/ 157 w 157"/>
              <a:gd name="T18" fmla="*/ 371 h 371"/>
            </a:gdLst>
            <a:ahLst/>
            <a:cxnLst>
              <a:cxn ang="T10">
                <a:pos x="T0" y="T1"/>
              </a:cxn>
              <a:cxn ang="T11">
                <a:pos x="T2" y="T3"/>
              </a:cxn>
              <a:cxn ang="T12">
                <a:pos x="T4" y="T5"/>
              </a:cxn>
              <a:cxn ang="T13">
                <a:pos x="T6" y="T7"/>
              </a:cxn>
              <a:cxn ang="T14">
                <a:pos x="T8" y="T9"/>
              </a:cxn>
            </a:cxnLst>
            <a:rect l="T15" t="T16" r="T17" b="T18"/>
            <a:pathLst>
              <a:path w="157" h="371">
                <a:moveTo>
                  <a:pt x="0" y="9"/>
                </a:moveTo>
                <a:cubicBezTo>
                  <a:pt x="23" y="12"/>
                  <a:pt x="55" y="0"/>
                  <a:pt x="69" y="19"/>
                </a:cubicBezTo>
                <a:cubicBezTo>
                  <a:pt x="91" y="48"/>
                  <a:pt x="79" y="92"/>
                  <a:pt x="88" y="127"/>
                </a:cubicBezTo>
                <a:cubicBezTo>
                  <a:pt x="101" y="177"/>
                  <a:pt x="104" y="237"/>
                  <a:pt x="127" y="283"/>
                </a:cubicBezTo>
                <a:cubicBezTo>
                  <a:pt x="145" y="319"/>
                  <a:pt x="157" y="329"/>
                  <a:pt x="157" y="37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8" name="Freeform 16"/>
          <p:cNvSpPr>
            <a:spLocks/>
          </p:cNvSpPr>
          <p:nvPr/>
        </p:nvSpPr>
        <p:spPr bwMode="auto">
          <a:xfrm>
            <a:off x="6695017" y="4184650"/>
            <a:ext cx="762000" cy="433388"/>
          </a:xfrm>
          <a:custGeom>
            <a:avLst/>
            <a:gdLst>
              <a:gd name="T0" fmla="*/ 2147483647 w 360"/>
              <a:gd name="T1" fmla="*/ 0 h 273"/>
              <a:gd name="T2" fmla="*/ 0 w 360"/>
              <a:gd name="T3" fmla="*/ 2147483647 h 273"/>
              <a:gd name="T4" fmla="*/ 2147483647 w 360"/>
              <a:gd name="T5" fmla="*/ 2147483647 h 273"/>
              <a:gd name="T6" fmla="*/ 2147483647 w 360"/>
              <a:gd name="T7" fmla="*/ 2147483647 h 273"/>
              <a:gd name="T8" fmla="*/ 2147483647 w 360"/>
              <a:gd name="T9" fmla="*/ 2147483647 h 273"/>
              <a:gd name="T10" fmla="*/ 2147483647 w 360"/>
              <a:gd name="T11" fmla="*/ 2147483647 h 273"/>
              <a:gd name="T12" fmla="*/ 2147483647 w 360"/>
              <a:gd name="T13" fmla="*/ 2147483647 h 273"/>
              <a:gd name="T14" fmla="*/ 2147483647 w 360"/>
              <a:gd name="T15" fmla="*/ 2147483647 h 273"/>
              <a:gd name="T16" fmla="*/ 2147483647 w 360"/>
              <a:gd name="T17" fmla="*/ 2147483647 h 273"/>
              <a:gd name="T18" fmla="*/ 2147483647 w 360"/>
              <a:gd name="T19" fmla="*/ 2147483647 h 273"/>
              <a:gd name="T20" fmla="*/ 2147483647 w 360"/>
              <a:gd name="T21" fmla="*/ 2147483647 h 273"/>
              <a:gd name="T22" fmla="*/ 2147483647 w 360"/>
              <a:gd name="T23" fmla="*/ 0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273"/>
              <a:gd name="T38" fmla="*/ 360 w 360"/>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273">
                <a:moveTo>
                  <a:pt x="117" y="0"/>
                </a:moveTo>
                <a:cubicBezTo>
                  <a:pt x="57" y="9"/>
                  <a:pt x="32" y="1"/>
                  <a:pt x="0" y="49"/>
                </a:cubicBezTo>
                <a:cubicBezTo>
                  <a:pt x="0" y="52"/>
                  <a:pt x="15" y="207"/>
                  <a:pt x="20" y="215"/>
                </a:cubicBezTo>
                <a:cubicBezTo>
                  <a:pt x="44" y="252"/>
                  <a:pt x="108" y="264"/>
                  <a:pt x="147" y="273"/>
                </a:cubicBezTo>
                <a:cubicBezTo>
                  <a:pt x="176" y="270"/>
                  <a:pt x="205" y="270"/>
                  <a:pt x="234" y="264"/>
                </a:cubicBezTo>
                <a:cubicBezTo>
                  <a:pt x="254" y="260"/>
                  <a:pt x="293" y="244"/>
                  <a:pt x="293" y="244"/>
                </a:cubicBezTo>
                <a:cubicBezTo>
                  <a:pt x="300" y="234"/>
                  <a:pt x="304" y="222"/>
                  <a:pt x="313" y="215"/>
                </a:cubicBezTo>
                <a:cubicBezTo>
                  <a:pt x="360" y="178"/>
                  <a:pt x="330" y="239"/>
                  <a:pt x="352" y="176"/>
                </a:cubicBezTo>
                <a:cubicBezTo>
                  <a:pt x="349" y="143"/>
                  <a:pt x="353" y="109"/>
                  <a:pt x="342" y="78"/>
                </a:cubicBezTo>
                <a:cubicBezTo>
                  <a:pt x="339" y="68"/>
                  <a:pt x="321" y="74"/>
                  <a:pt x="313" y="68"/>
                </a:cubicBezTo>
                <a:cubicBezTo>
                  <a:pt x="304" y="61"/>
                  <a:pt x="303" y="45"/>
                  <a:pt x="293" y="39"/>
                </a:cubicBezTo>
                <a:cubicBezTo>
                  <a:pt x="256" y="16"/>
                  <a:pt x="142" y="4"/>
                  <a:pt x="117" y="0"/>
                </a:cubicBezTo>
                <a:close/>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09" name="Freeform 17"/>
          <p:cNvSpPr>
            <a:spLocks/>
          </p:cNvSpPr>
          <p:nvPr/>
        </p:nvSpPr>
        <p:spPr bwMode="auto">
          <a:xfrm>
            <a:off x="9050892" y="3378205"/>
            <a:ext cx="867833" cy="1287463"/>
          </a:xfrm>
          <a:custGeom>
            <a:avLst/>
            <a:gdLst>
              <a:gd name="T0" fmla="*/ 0 w 410"/>
              <a:gd name="T1" fmla="*/ 0 h 811"/>
              <a:gd name="T2" fmla="*/ 2147483647 w 410"/>
              <a:gd name="T3" fmla="*/ 2147483647 h 811"/>
              <a:gd name="T4" fmla="*/ 2147483647 w 410"/>
              <a:gd name="T5" fmla="*/ 2147483647 h 811"/>
              <a:gd name="T6" fmla="*/ 2147483647 w 410"/>
              <a:gd name="T7" fmla="*/ 2147483647 h 811"/>
              <a:gd name="T8" fmla="*/ 2147483647 w 410"/>
              <a:gd name="T9" fmla="*/ 2147483647 h 811"/>
              <a:gd name="T10" fmla="*/ 2147483647 w 410"/>
              <a:gd name="T11" fmla="*/ 2147483647 h 811"/>
              <a:gd name="T12" fmla="*/ 2147483647 w 410"/>
              <a:gd name="T13" fmla="*/ 2147483647 h 811"/>
              <a:gd name="T14" fmla="*/ 2147483647 w 410"/>
              <a:gd name="T15" fmla="*/ 2147483647 h 811"/>
              <a:gd name="T16" fmla="*/ 2147483647 w 410"/>
              <a:gd name="T17" fmla="*/ 2147483647 h 811"/>
              <a:gd name="T18" fmla="*/ 2147483647 w 410"/>
              <a:gd name="T19" fmla="*/ 2147483647 h 811"/>
              <a:gd name="T20" fmla="*/ 2147483647 w 410"/>
              <a:gd name="T21" fmla="*/ 2147483647 h 811"/>
              <a:gd name="T22" fmla="*/ 2147483647 w 410"/>
              <a:gd name="T23" fmla="*/ 2147483647 h 8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0"/>
              <a:gd name="T37" fmla="*/ 0 h 811"/>
              <a:gd name="T38" fmla="*/ 410 w 410"/>
              <a:gd name="T39" fmla="*/ 811 h 8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0" h="811">
                <a:moveTo>
                  <a:pt x="0" y="0"/>
                </a:moveTo>
                <a:cubicBezTo>
                  <a:pt x="13" y="3"/>
                  <a:pt x="29" y="1"/>
                  <a:pt x="39" y="10"/>
                </a:cubicBezTo>
                <a:cubicBezTo>
                  <a:pt x="57" y="26"/>
                  <a:pt x="58" y="56"/>
                  <a:pt x="78" y="69"/>
                </a:cubicBezTo>
                <a:cubicBezTo>
                  <a:pt x="88" y="75"/>
                  <a:pt x="97" y="82"/>
                  <a:pt x="107" y="88"/>
                </a:cubicBezTo>
                <a:cubicBezTo>
                  <a:pt x="122" y="133"/>
                  <a:pt x="131" y="167"/>
                  <a:pt x="156" y="205"/>
                </a:cubicBezTo>
                <a:cubicBezTo>
                  <a:pt x="165" y="267"/>
                  <a:pt x="163" y="316"/>
                  <a:pt x="215" y="352"/>
                </a:cubicBezTo>
                <a:cubicBezTo>
                  <a:pt x="236" y="470"/>
                  <a:pt x="252" y="504"/>
                  <a:pt x="312" y="606"/>
                </a:cubicBezTo>
                <a:cubicBezTo>
                  <a:pt x="333" y="686"/>
                  <a:pt x="306" y="604"/>
                  <a:pt x="352" y="684"/>
                </a:cubicBezTo>
                <a:cubicBezTo>
                  <a:pt x="357" y="693"/>
                  <a:pt x="356" y="704"/>
                  <a:pt x="361" y="713"/>
                </a:cubicBezTo>
                <a:cubicBezTo>
                  <a:pt x="366" y="724"/>
                  <a:pt x="374" y="732"/>
                  <a:pt x="381" y="742"/>
                </a:cubicBezTo>
                <a:cubicBezTo>
                  <a:pt x="384" y="755"/>
                  <a:pt x="386" y="769"/>
                  <a:pt x="391" y="781"/>
                </a:cubicBezTo>
                <a:cubicBezTo>
                  <a:pt x="396" y="792"/>
                  <a:pt x="410" y="811"/>
                  <a:pt x="410" y="81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10" name="Freeform 18"/>
          <p:cNvSpPr>
            <a:spLocks/>
          </p:cNvSpPr>
          <p:nvPr/>
        </p:nvSpPr>
        <p:spPr bwMode="auto">
          <a:xfrm>
            <a:off x="9732458" y="3224213"/>
            <a:ext cx="920751" cy="1084262"/>
          </a:xfrm>
          <a:custGeom>
            <a:avLst/>
            <a:gdLst>
              <a:gd name="T0" fmla="*/ 0 w 435"/>
              <a:gd name="T1" fmla="*/ 0 h 683"/>
              <a:gd name="T2" fmla="*/ 2147483647 w 435"/>
              <a:gd name="T3" fmla="*/ 2147483647 h 683"/>
              <a:gd name="T4" fmla="*/ 2147483647 w 435"/>
              <a:gd name="T5" fmla="*/ 2147483647 h 683"/>
              <a:gd name="T6" fmla="*/ 2147483647 w 435"/>
              <a:gd name="T7" fmla="*/ 2147483647 h 683"/>
              <a:gd name="T8" fmla="*/ 2147483647 w 435"/>
              <a:gd name="T9" fmla="*/ 2147483647 h 683"/>
              <a:gd name="T10" fmla="*/ 2147483647 w 435"/>
              <a:gd name="T11" fmla="*/ 2147483647 h 683"/>
              <a:gd name="T12" fmla="*/ 2147483647 w 435"/>
              <a:gd name="T13" fmla="*/ 2147483647 h 683"/>
              <a:gd name="T14" fmla="*/ 2147483647 w 435"/>
              <a:gd name="T15" fmla="*/ 2147483647 h 683"/>
              <a:gd name="T16" fmla="*/ 2147483647 w 435"/>
              <a:gd name="T17" fmla="*/ 2147483647 h 683"/>
              <a:gd name="T18" fmla="*/ 2147483647 w 435"/>
              <a:gd name="T19" fmla="*/ 2147483647 h 683"/>
              <a:gd name="T20" fmla="*/ 2147483647 w 435"/>
              <a:gd name="T21" fmla="*/ 2147483647 h 683"/>
              <a:gd name="T22" fmla="*/ 2147483647 w 435"/>
              <a:gd name="T23" fmla="*/ 2147483647 h 683"/>
              <a:gd name="T24" fmla="*/ 2147483647 w 435"/>
              <a:gd name="T25" fmla="*/ 2147483647 h 683"/>
              <a:gd name="T26" fmla="*/ 2147483647 w 435"/>
              <a:gd name="T27" fmla="*/ 2147483647 h 683"/>
              <a:gd name="T28" fmla="*/ 2147483647 w 435"/>
              <a:gd name="T29" fmla="*/ 2147483647 h 6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5"/>
              <a:gd name="T46" fmla="*/ 0 h 683"/>
              <a:gd name="T47" fmla="*/ 435 w 435"/>
              <a:gd name="T48" fmla="*/ 683 h 6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5" h="683">
                <a:moveTo>
                  <a:pt x="0" y="0"/>
                </a:moveTo>
                <a:cubicBezTo>
                  <a:pt x="10" y="6"/>
                  <a:pt x="22" y="11"/>
                  <a:pt x="30" y="19"/>
                </a:cubicBezTo>
                <a:cubicBezTo>
                  <a:pt x="38" y="27"/>
                  <a:pt x="40" y="40"/>
                  <a:pt x="49" y="48"/>
                </a:cubicBezTo>
                <a:cubicBezTo>
                  <a:pt x="67" y="64"/>
                  <a:pt x="108" y="88"/>
                  <a:pt x="108" y="88"/>
                </a:cubicBezTo>
                <a:cubicBezTo>
                  <a:pt x="114" y="98"/>
                  <a:pt x="118" y="110"/>
                  <a:pt x="127" y="117"/>
                </a:cubicBezTo>
                <a:cubicBezTo>
                  <a:pt x="135" y="123"/>
                  <a:pt x="150" y="119"/>
                  <a:pt x="156" y="127"/>
                </a:cubicBezTo>
                <a:cubicBezTo>
                  <a:pt x="168" y="144"/>
                  <a:pt x="165" y="168"/>
                  <a:pt x="176" y="185"/>
                </a:cubicBezTo>
                <a:cubicBezTo>
                  <a:pt x="223" y="255"/>
                  <a:pt x="198" y="227"/>
                  <a:pt x="244" y="273"/>
                </a:cubicBezTo>
                <a:cubicBezTo>
                  <a:pt x="264" y="372"/>
                  <a:pt x="239" y="281"/>
                  <a:pt x="274" y="351"/>
                </a:cubicBezTo>
                <a:cubicBezTo>
                  <a:pt x="279" y="360"/>
                  <a:pt x="276" y="373"/>
                  <a:pt x="283" y="380"/>
                </a:cubicBezTo>
                <a:cubicBezTo>
                  <a:pt x="290" y="387"/>
                  <a:pt x="303" y="387"/>
                  <a:pt x="313" y="390"/>
                </a:cubicBezTo>
                <a:cubicBezTo>
                  <a:pt x="320" y="412"/>
                  <a:pt x="320" y="438"/>
                  <a:pt x="332" y="458"/>
                </a:cubicBezTo>
                <a:cubicBezTo>
                  <a:pt x="345" y="480"/>
                  <a:pt x="366" y="496"/>
                  <a:pt x="381" y="517"/>
                </a:cubicBezTo>
                <a:cubicBezTo>
                  <a:pt x="388" y="550"/>
                  <a:pt x="395" y="593"/>
                  <a:pt x="410" y="624"/>
                </a:cubicBezTo>
                <a:cubicBezTo>
                  <a:pt x="435" y="676"/>
                  <a:pt x="430" y="631"/>
                  <a:pt x="430" y="683"/>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11" name="AutoShape 19"/>
          <p:cNvSpPr>
            <a:spLocks noChangeArrowheads="1"/>
          </p:cNvSpPr>
          <p:nvPr/>
        </p:nvSpPr>
        <p:spPr bwMode="auto">
          <a:xfrm>
            <a:off x="9855200" y="685800"/>
            <a:ext cx="3048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1032212" name="Freeform 20"/>
          <p:cNvSpPr>
            <a:spLocks/>
          </p:cNvSpPr>
          <p:nvPr/>
        </p:nvSpPr>
        <p:spPr bwMode="auto">
          <a:xfrm>
            <a:off x="8390467" y="1766925"/>
            <a:ext cx="990600" cy="820737"/>
          </a:xfrm>
          <a:custGeom>
            <a:avLst/>
            <a:gdLst>
              <a:gd name="T0" fmla="*/ 2147483647 w 468"/>
              <a:gd name="T1" fmla="*/ 2147483647 h 517"/>
              <a:gd name="T2" fmla="*/ 2147483647 w 468"/>
              <a:gd name="T3" fmla="*/ 2147483647 h 517"/>
              <a:gd name="T4" fmla="*/ 2147483647 w 468"/>
              <a:gd name="T5" fmla="*/ 2147483647 h 517"/>
              <a:gd name="T6" fmla="*/ 2147483647 w 468"/>
              <a:gd name="T7" fmla="*/ 2147483647 h 517"/>
              <a:gd name="T8" fmla="*/ 2147483647 w 468"/>
              <a:gd name="T9" fmla="*/ 2147483647 h 517"/>
              <a:gd name="T10" fmla="*/ 2147483647 w 468"/>
              <a:gd name="T11" fmla="*/ 2147483647 h 517"/>
              <a:gd name="T12" fmla="*/ 2147483647 w 468"/>
              <a:gd name="T13" fmla="*/ 2147483647 h 517"/>
              <a:gd name="T14" fmla="*/ 0 w 468"/>
              <a:gd name="T15" fmla="*/ 0 h 517"/>
              <a:gd name="T16" fmla="*/ 0 60000 65536"/>
              <a:gd name="T17" fmla="*/ 0 60000 65536"/>
              <a:gd name="T18" fmla="*/ 0 60000 65536"/>
              <a:gd name="T19" fmla="*/ 0 60000 65536"/>
              <a:gd name="T20" fmla="*/ 0 60000 65536"/>
              <a:gd name="T21" fmla="*/ 0 60000 65536"/>
              <a:gd name="T22" fmla="*/ 0 60000 65536"/>
              <a:gd name="T23" fmla="*/ 0 60000 65536"/>
              <a:gd name="T24" fmla="*/ 0 w 468"/>
              <a:gd name="T25" fmla="*/ 0 h 517"/>
              <a:gd name="T26" fmla="*/ 468 w 468"/>
              <a:gd name="T27" fmla="*/ 517 h 5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8" h="517">
                <a:moveTo>
                  <a:pt x="468" y="517"/>
                </a:moveTo>
                <a:cubicBezTo>
                  <a:pt x="416" y="514"/>
                  <a:pt x="364" y="513"/>
                  <a:pt x="312" y="508"/>
                </a:cubicBezTo>
                <a:cubicBezTo>
                  <a:pt x="284" y="505"/>
                  <a:pt x="223" y="416"/>
                  <a:pt x="185" y="390"/>
                </a:cubicBezTo>
                <a:cubicBezTo>
                  <a:pt x="163" y="356"/>
                  <a:pt x="140" y="335"/>
                  <a:pt x="107" y="312"/>
                </a:cubicBezTo>
                <a:cubicBezTo>
                  <a:pt x="93" y="291"/>
                  <a:pt x="70" y="276"/>
                  <a:pt x="58" y="254"/>
                </a:cubicBezTo>
                <a:cubicBezTo>
                  <a:pt x="48" y="236"/>
                  <a:pt x="51" y="212"/>
                  <a:pt x="39" y="195"/>
                </a:cubicBezTo>
                <a:cubicBezTo>
                  <a:pt x="32" y="185"/>
                  <a:pt x="26" y="176"/>
                  <a:pt x="19" y="166"/>
                </a:cubicBezTo>
                <a:cubicBezTo>
                  <a:pt x="7" y="109"/>
                  <a:pt x="0" y="58"/>
                  <a:pt x="0"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13" name="Freeform 21"/>
          <p:cNvSpPr>
            <a:spLocks/>
          </p:cNvSpPr>
          <p:nvPr/>
        </p:nvSpPr>
        <p:spPr bwMode="auto">
          <a:xfrm>
            <a:off x="8430709" y="1906625"/>
            <a:ext cx="950383" cy="619125"/>
          </a:xfrm>
          <a:custGeom>
            <a:avLst/>
            <a:gdLst>
              <a:gd name="T0" fmla="*/ 2147483647 w 449"/>
              <a:gd name="T1" fmla="*/ 2147483647 h 390"/>
              <a:gd name="T2" fmla="*/ 2147483647 w 449"/>
              <a:gd name="T3" fmla="*/ 2147483647 h 390"/>
              <a:gd name="T4" fmla="*/ 2147483647 w 449"/>
              <a:gd name="T5" fmla="*/ 2147483647 h 390"/>
              <a:gd name="T6" fmla="*/ 2147483647 w 449"/>
              <a:gd name="T7" fmla="*/ 2147483647 h 390"/>
              <a:gd name="T8" fmla="*/ 2147483647 w 449"/>
              <a:gd name="T9" fmla="*/ 2147483647 h 390"/>
              <a:gd name="T10" fmla="*/ 2147483647 w 449"/>
              <a:gd name="T11" fmla="*/ 2147483647 h 390"/>
              <a:gd name="T12" fmla="*/ 2147483647 w 449"/>
              <a:gd name="T13" fmla="*/ 2147483647 h 390"/>
              <a:gd name="T14" fmla="*/ 2147483647 w 449"/>
              <a:gd name="T15" fmla="*/ 2147483647 h 390"/>
              <a:gd name="T16" fmla="*/ 2147483647 w 449"/>
              <a:gd name="T17" fmla="*/ 2147483647 h 390"/>
              <a:gd name="T18" fmla="*/ 0 w 449"/>
              <a:gd name="T19" fmla="*/ 0 h 3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9"/>
              <a:gd name="T31" fmla="*/ 0 h 390"/>
              <a:gd name="T32" fmla="*/ 449 w 449"/>
              <a:gd name="T33" fmla="*/ 390 h 3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9" h="390">
                <a:moveTo>
                  <a:pt x="449" y="361"/>
                </a:moveTo>
                <a:cubicBezTo>
                  <a:pt x="364" y="390"/>
                  <a:pt x="382" y="374"/>
                  <a:pt x="283" y="361"/>
                </a:cubicBezTo>
                <a:cubicBezTo>
                  <a:pt x="234" y="344"/>
                  <a:pt x="217" y="301"/>
                  <a:pt x="176" y="273"/>
                </a:cubicBezTo>
                <a:cubicBezTo>
                  <a:pt x="160" y="228"/>
                  <a:pt x="169" y="214"/>
                  <a:pt x="127" y="185"/>
                </a:cubicBezTo>
                <a:cubicBezTo>
                  <a:pt x="107" y="128"/>
                  <a:pt x="132" y="181"/>
                  <a:pt x="88" y="136"/>
                </a:cubicBezTo>
                <a:cubicBezTo>
                  <a:pt x="80" y="128"/>
                  <a:pt x="79" y="113"/>
                  <a:pt x="69" y="107"/>
                </a:cubicBezTo>
                <a:cubicBezTo>
                  <a:pt x="58" y="99"/>
                  <a:pt x="42" y="100"/>
                  <a:pt x="29" y="97"/>
                </a:cubicBezTo>
                <a:cubicBezTo>
                  <a:pt x="26" y="87"/>
                  <a:pt x="23" y="78"/>
                  <a:pt x="20" y="68"/>
                </a:cubicBezTo>
                <a:cubicBezTo>
                  <a:pt x="16" y="55"/>
                  <a:pt x="14" y="42"/>
                  <a:pt x="10" y="29"/>
                </a:cubicBezTo>
                <a:cubicBezTo>
                  <a:pt x="7" y="19"/>
                  <a:pt x="0" y="0"/>
                  <a:pt x="0" y="0"/>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14" name="Line 22"/>
          <p:cNvSpPr>
            <a:spLocks noChangeShapeType="1"/>
          </p:cNvSpPr>
          <p:nvPr/>
        </p:nvSpPr>
        <p:spPr bwMode="auto">
          <a:xfrm flipV="1">
            <a:off x="10261600" y="0"/>
            <a:ext cx="914400" cy="3124200"/>
          </a:xfrm>
          <a:prstGeom prst="line">
            <a:avLst/>
          </a:prstGeom>
          <a:noFill/>
          <a:ln w="9525">
            <a:solidFill>
              <a:schemeClr val="tx1"/>
            </a:solidFill>
            <a:round/>
            <a:headEnd/>
            <a:tailEnd/>
          </a:ln>
        </p:spPr>
        <p:txBody>
          <a:bodyPr/>
          <a:lstStyle/>
          <a:p>
            <a:pPr defTabSz="914400" fontAlgn="base">
              <a:spcBef>
                <a:spcPct val="0"/>
              </a:spcBef>
              <a:spcAft>
                <a:spcPct val="0"/>
              </a:spcAft>
            </a:pPr>
            <a:endParaRPr lang="en-CA">
              <a:solidFill>
                <a:srgbClr val="000000"/>
              </a:solidFill>
            </a:endParaRPr>
          </a:p>
        </p:txBody>
      </p:sp>
      <p:sp>
        <p:nvSpPr>
          <p:cNvPr id="1032215" name="Line 23"/>
          <p:cNvSpPr>
            <a:spLocks noChangeShapeType="1"/>
          </p:cNvSpPr>
          <p:nvPr/>
        </p:nvSpPr>
        <p:spPr bwMode="auto">
          <a:xfrm flipH="1">
            <a:off x="9550400" y="6096000"/>
            <a:ext cx="2641600" cy="762000"/>
          </a:xfrm>
          <a:prstGeom prst="line">
            <a:avLst/>
          </a:prstGeom>
          <a:noFill/>
          <a:ln w="9525">
            <a:solidFill>
              <a:schemeClr val="tx1"/>
            </a:solidFill>
            <a:round/>
            <a:headEnd/>
            <a:tailEnd type="triangle" w="med" len="med"/>
          </a:ln>
        </p:spPr>
        <p:txBody>
          <a:bodyPr/>
          <a:lstStyle/>
          <a:p>
            <a:pPr defTabSz="914400" fontAlgn="base">
              <a:spcBef>
                <a:spcPct val="0"/>
              </a:spcBef>
              <a:spcAft>
                <a:spcPct val="0"/>
              </a:spcAft>
            </a:pPr>
            <a:endParaRPr lang="en-CA">
              <a:solidFill>
                <a:srgbClr val="000000"/>
              </a:solidFill>
            </a:endParaRPr>
          </a:p>
        </p:txBody>
      </p:sp>
      <p:sp>
        <p:nvSpPr>
          <p:cNvPr id="1032216" name="Freeform 24"/>
          <p:cNvSpPr>
            <a:spLocks/>
          </p:cNvSpPr>
          <p:nvPr/>
        </p:nvSpPr>
        <p:spPr bwMode="auto">
          <a:xfrm>
            <a:off x="3397252" y="1751013"/>
            <a:ext cx="694267" cy="4525962"/>
          </a:xfrm>
          <a:custGeom>
            <a:avLst/>
            <a:gdLst>
              <a:gd name="T0" fmla="*/ 2147483647 w 328"/>
              <a:gd name="T1" fmla="*/ 0 h 2851"/>
              <a:gd name="T2" fmla="*/ 2147483647 w 328"/>
              <a:gd name="T3" fmla="*/ 2147483647 h 2851"/>
              <a:gd name="T4" fmla="*/ 2147483647 w 328"/>
              <a:gd name="T5" fmla="*/ 2147483647 h 2851"/>
              <a:gd name="T6" fmla="*/ 2147483647 w 328"/>
              <a:gd name="T7" fmla="*/ 2147483647 h 2851"/>
              <a:gd name="T8" fmla="*/ 2147483647 w 328"/>
              <a:gd name="T9" fmla="*/ 2147483647 h 2851"/>
              <a:gd name="T10" fmla="*/ 2147483647 w 328"/>
              <a:gd name="T11" fmla="*/ 2147483647 h 2851"/>
              <a:gd name="T12" fmla="*/ 2147483647 w 328"/>
              <a:gd name="T13" fmla="*/ 2147483647 h 2851"/>
              <a:gd name="T14" fmla="*/ 2147483647 w 328"/>
              <a:gd name="T15" fmla="*/ 2147483647 h 2851"/>
              <a:gd name="T16" fmla="*/ 2147483647 w 328"/>
              <a:gd name="T17" fmla="*/ 2147483647 h 2851"/>
              <a:gd name="T18" fmla="*/ 2147483647 w 328"/>
              <a:gd name="T19" fmla="*/ 2147483647 h 2851"/>
              <a:gd name="T20" fmla="*/ 2147483647 w 328"/>
              <a:gd name="T21" fmla="*/ 2147483647 h 2851"/>
              <a:gd name="T22" fmla="*/ 2147483647 w 328"/>
              <a:gd name="T23" fmla="*/ 2147483647 h 2851"/>
              <a:gd name="T24" fmla="*/ 2147483647 w 328"/>
              <a:gd name="T25" fmla="*/ 2147483647 h 2851"/>
              <a:gd name="T26" fmla="*/ 2147483647 w 328"/>
              <a:gd name="T27" fmla="*/ 2147483647 h 2851"/>
              <a:gd name="T28" fmla="*/ 2147483647 w 328"/>
              <a:gd name="T29" fmla="*/ 2147483647 h 2851"/>
              <a:gd name="T30" fmla="*/ 2147483647 w 328"/>
              <a:gd name="T31" fmla="*/ 2147483647 h 28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2851"/>
              <a:gd name="T50" fmla="*/ 328 w 328"/>
              <a:gd name="T51" fmla="*/ 2851 h 28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2851">
                <a:moveTo>
                  <a:pt x="143" y="0"/>
                </a:moveTo>
                <a:cubicBezTo>
                  <a:pt x="146" y="39"/>
                  <a:pt x="146" y="78"/>
                  <a:pt x="152" y="117"/>
                </a:cubicBezTo>
                <a:cubicBezTo>
                  <a:pt x="160" y="168"/>
                  <a:pt x="188" y="219"/>
                  <a:pt x="211" y="264"/>
                </a:cubicBezTo>
                <a:cubicBezTo>
                  <a:pt x="226" y="293"/>
                  <a:pt x="232" y="330"/>
                  <a:pt x="240" y="361"/>
                </a:cubicBezTo>
                <a:cubicBezTo>
                  <a:pt x="247" y="440"/>
                  <a:pt x="251" y="519"/>
                  <a:pt x="269" y="596"/>
                </a:cubicBezTo>
                <a:cubicBezTo>
                  <a:pt x="289" y="913"/>
                  <a:pt x="284" y="761"/>
                  <a:pt x="269" y="1289"/>
                </a:cubicBezTo>
                <a:cubicBezTo>
                  <a:pt x="266" y="1384"/>
                  <a:pt x="259" y="1488"/>
                  <a:pt x="240" y="1582"/>
                </a:cubicBezTo>
                <a:cubicBezTo>
                  <a:pt x="235" y="1605"/>
                  <a:pt x="231" y="1629"/>
                  <a:pt x="221" y="1650"/>
                </a:cubicBezTo>
                <a:cubicBezTo>
                  <a:pt x="211" y="1671"/>
                  <a:pt x="182" y="1709"/>
                  <a:pt x="182" y="1709"/>
                </a:cubicBezTo>
                <a:cubicBezTo>
                  <a:pt x="166" y="1771"/>
                  <a:pt x="180" y="1737"/>
                  <a:pt x="133" y="1806"/>
                </a:cubicBezTo>
                <a:cubicBezTo>
                  <a:pt x="126" y="1816"/>
                  <a:pt x="113" y="1836"/>
                  <a:pt x="113" y="1836"/>
                </a:cubicBezTo>
                <a:cubicBezTo>
                  <a:pt x="98" y="1896"/>
                  <a:pt x="77" y="1953"/>
                  <a:pt x="55" y="2011"/>
                </a:cubicBezTo>
                <a:cubicBezTo>
                  <a:pt x="24" y="2195"/>
                  <a:pt x="0" y="1991"/>
                  <a:pt x="35" y="2343"/>
                </a:cubicBezTo>
                <a:cubicBezTo>
                  <a:pt x="42" y="2410"/>
                  <a:pt x="89" y="2495"/>
                  <a:pt x="123" y="2548"/>
                </a:cubicBezTo>
                <a:cubicBezTo>
                  <a:pt x="147" y="2586"/>
                  <a:pt x="153" y="2630"/>
                  <a:pt x="182" y="2665"/>
                </a:cubicBezTo>
                <a:cubicBezTo>
                  <a:pt x="232" y="2725"/>
                  <a:pt x="292" y="2780"/>
                  <a:pt x="328" y="2851"/>
                </a:cubicBezTo>
              </a:path>
            </a:pathLst>
          </a:custGeom>
          <a:noFill/>
          <a:ln w="9525">
            <a:solidFill>
              <a:schemeClr val="tx1"/>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1032217" name="Rectangle 28"/>
          <p:cNvSpPr>
            <a:spLocks noChangeArrowheads="1"/>
          </p:cNvSpPr>
          <p:nvPr/>
        </p:nvSpPr>
        <p:spPr bwMode="auto">
          <a:xfrm>
            <a:off x="7620000" y="6629437"/>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31238813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
            <a:ext cx="118872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sp>
        <p:nvSpPr>
          <p:cNvPr id="5" name="AutoShape 2" descr="http://www.thesciencecenter.org/Ohio%20Pictures/recording%20observations.jpg"/>
          <p:cNvSpPr>
            <a:spLocks noChangeAspect="1" noChangeArrowheads="1"/>
          </p:cNvSpPr>
          <p:nvPr/>
        </p:nvSpPr>
        <p:spPr bwMode="auto">
          <a:xfrm>
            <a:off x="207433" y="-2193925"/>
            <a:ext cx="8128000" cy="45720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CA">
              <a:solidFill>
                <a:srgbClr val="00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433" y="1766923"/>
            <a:ext cx="5226051" cy="4902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descr="http://poster.4teachers.org/imgFileWizard/28919_6.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6197601" y="1803708"/>
            <a:ext cx="5724635" cy="48394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477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6067" name="Rectangle 3"/>
          <p:cNvSpPr>
            <a:spLocks noGrp="1" noChangeArrowheads="1"/>
          </p:cNvSpPr>
          <p:nvPr>
            <p:ph type="body" idx="1"/>
          </p:nvPr>
        </p:nvSpPr>
        <p:spPr>
          <a:xfrm>
            <a:off x="609600" y="5290"/>
            <a:ext cx="10972800" cy="5826125"/>
          </a:xfrm>
        </p:spPr>
        <p:txBody>
          <a:bodyPr/>
          <a:lstStyle/>
          <a:p>
            <a:pPr algn="ctr" eaLnBrk="1" hangingPunct="1">
              <a:defRPr/>
            </a:pPr>
            <a:r>
              <a:rPr lang="en-US" sz="4000" b="1" dirty="0" smtClean="0"/>
              <a:t>Hypothesis</a:t>
            </a:r>
            <a:r>
              <a:rPr lang="en-US" sz="4000" dirty="0" smtClean="0"/>
              <a:t>: An educated guess to your problem / question that is testable.</a:t>
            </a:r>
          </a:p>
        </p:txBody>
      </p:sp>
      <p:pic>
        <p:nvPicPr>
          <p:cNvPr id="1040388" name="Picture 4" descr="http://20bits.com/wp-content/uploads/2008/10/cmta.png"/>
          <p:cNvPicPr>
            <a:picLocks noChangeAspect="1" noChangeArrowheads="1"/>
          </p:cNvPicPr>
          <p:nvPr/>
        </p:nvPicPr>
        <p:blipFill>
          <a:blip r:embed="rId2" cstate="print"/>
          <a:srcRect/>
          <a:stretch>
            <a:fillRect/>
          </a:stretch>
        </p:blipFill>
        <p:spPr bwMode="auto">
          <a:xfrm>
            <a:off x="609600" y="1850266"/>
            <a:ext cx="11074400" cy="4886325"/>
          </a:xfrm>
          <a:prstGeom prst="rect">
            <a:avLst/>
          </a:prstGeom>
          <a:noFill/>
          <a:ln w="76200">
            <a:solidFill>
              <a:schemeClr val="accent2"/>
            </a:solidFill>
            <a:miter lim="800000"/>
            <a:headEnd/>
            <a:tailEnd/>
          </a:ln>
        </p:spPr>
      </p:pic>
      <p:sp>
        <p:nvSpPr>
          <p:cNvPr id="1040389" name="Rectangle 8"/>
          <p:cNvSpPr>
            <a:spLocks noChangeArrowheads="1"/>
          </p:cNvSpPr>
          <p:nvPr/>
        </p:nvSpPr>
        <p:spPr bwMode="auto">
          <a:xfrm>
            <a:off x="7620000" y="6629435"/>
            <a:ext cx="4064000" cy="214313"/>
          </a:xfrm>
          <a:prstGeom prst="rect">
            <a:avLst/>
          </a:prstGeom>
          <a:noFill/>
          <a:ln w="9525" algn="ctr">
            <a:noFill/>
            <a:miter lim="800000"/>
            <a:headEnd/>
            <a:tailEnd/>
          </a:ln>
        </p:spPr>
        <p:txBody>
          <a:bodyPr>
            <a:spAutoFit/>
          </a:bodyPr>
          <a:lstStyle/>
          <a:p>
            <a:pPr algn="r" defTabSz="914400" fontAlgn="base">
              <a:spcBef>
                <a:spcPct val="0"/>
              </a:spcBef>
              <a:spcAft>
                <a:spcPct val="0"/>
              </a:spcAft>
            </a:pPr>
            <a:r>
              <a:rPr lang="en-US" sz="800" b="1">
                <a:solidFill>
                  <a:srgbClr val="000000"/>
                </a:solidFill>
                <a:latin typeface="Verdana" pitchFamily="34" charset="0"/>
              </a:rPr>
              <a:t>Copyright © 2010 Ryan P. Murphy</a:t>
            </a:r>
            <a:endParaRPr lang="en-US">
              <a:solidFill>
                <a:srgbClr val="000000"/>
              </a:solidFill>
            </a:endParaRPr>
          </a:p>
        </p:txBody>
      </p:sp>
    </p:spTree>
    <p:extLst>
      <p:ext uri="{BB962C8B-B14F-4D97-AF65-F5344CB8AC3E}">
        <p14:creationId xmlns:p14="http://schemas.microsoft.com/office/powerpoint/2010/main" xmlns="" val="31451527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7030A0">
            <a:alpha val="63921"/>
          </a:srgbClr>
        </a:solidFill>
        <a:effectLst/>
      </p:bgPr>
    </p:bg>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06423" y="91966"/>
            <a:ext cx="11459633" cy="1752600"/>
          </a:xfrm>
          <a:prstGeom prst="rect">
            <a:avLst/>
          </a:prstGeom>
          <a:noFill/>
          <a:ln w="9525">
            <a:noFill/>
            <a:miter lim="800000"/>
            <a:headEnd/>
            <a:tailEnd/>
          </a:ln>
        </p:spPr>
        <p:txBody>
          <a:bodyPr/>
          <a:lstStyle/>
          <a:p>
            <a:pPr marL="342900" indent="-342900" defTabSz="914400" eaLnBrk="0" fontAlgn="base" hangingPunct="0">
              <a:spcBef>
                <a:spcPct val="20000"/>
              </a:spcBef>
              <a:spcAft>
                <a:spcPct val="0"/>
              </a:spcAft>
              <a:buClr>
                <a:srgbClr val="BBE0E3"/>
              </a:buClr>
              <a:buSzPct val="150000"/>
              <a:buFont typeface="Webdings" pitchFamily="18" charset="2"/>
              <a:buChar char="]"/>
            </a:pPr>
            <a:r>
              <a:rPr kumimoji="1" lang="en-US" sz="3200" dirty="0">
                <a:solidFill>
                  <a:srgbClr val="000000"/>
                </a:solidFill>
                <a:cs typeface="Times New Roman" pitchFamily="18" charset="0"/>
              </a:rPr>
              <a:t>A </a:t>
            </a:r>
            <a:r>
              <a:rPr kumimoji="1" lang="en-US" sz="3200" b="1" i="1" dirty="0">
                <a:solidFill>
                  <a:srgbClr val="000000"/>
                </a:solidFill>
                <a:cs typeface="Times New Roman" pitchFamily="18" charset="0"/>
              </a:rPr>
              <a:t>HYPOTHESIS</a:t>
            </a:r>
            <a:r>
              <a:rPr kumimoji="1" lang="en-US" sz="3200" dirty="0">
                <a:solidFill>
                  <a:srgbClr val="000000"/>
                </a:solidFill>
                <a:cs typeface="Times New Roman" pitchFamily="18" charset="0"/>
              </a:rPr>
              <a:t> is a </a:t>
            </a:r>
            <a:r>
              <a:rPr kumimoji="1" lang="en-US" sz="3200" b="1" i="1" dirty="0">
                <a:solidFill>
                  <a:srgbClr val="000000"/>
                </a:solidFill>
                <a:cs typeface="Times New Roman" pitchFamily="18" charset="0"/>
              </a:rPr>
              <a:t>testable </a:t>
            </a:r>
            <a:r>
              <a:rPr kumimoji="1" lang="en-US" sz="3200" dirty="0">
                <a:solidFill>
                  <a:srgbClr val="000000"/>
                </a:solidFill>
                <a:cs typeface="Times New Roman" pitchFamily="18" charset="0"/>
              </a:rPr>
              <a:t>prediction about a problem.  It is </a:t>
            </a:r>
            <a:r>
              <a:rPr kumimoji="1" lang="en-US" sz="3200" dirty="0" smtClean="0">
                <a:solidFill>
                  <a:srgbClr val="000000"/>
                </a:solidFill>
                <a:cs typeface="Times New Roman" pitchFamily="18" charset="0"/>
              </a:rPr>
              <a:t>usually presented </a:t>
            </a:r>
            <a:r>
              <a:rPr kumimoji="1" lang="en-US" sz="3200" dirty="0">
                <a:solidFill>
                  <a:srgbClr val="000000"/>
                </a:solidFill>
                <a:cs typeface="Times New Roman" pitchFamily="18" charset="0"/>
              </a:rPr>
              <a:t>with an </a:t>
            </a:r>
            <a:r>
              <a:rPr kumimoji="1" lang="en-US" sz="2800" dirty="0">
                <a:solidFill>
                  <a:srgbClr val="000000"/>
                </a:solidFill>
                <a:cs typeface="Times New Roman" pitchFamily="18" charset="0"/>
              </a:rPr>
              <a:t>  </a:t>
            </a:r>
            <a:r>
              <a:rPr kumimoji="1" lang="en-US" sz="2800" b="1" dirty="0">
                <a:solidFill>
                  <a:srgbClr val="000000"/>
                </a:solidFill>
                <a:cs typeface="Times New Roman" pitchFamily="18" charset="0"/>
              </a:rPr>
              <a:t>if…  then…  statement.</a:t>
            </a:r>
          </a:p>
        </p:txBody>
      </p:sp>
      <p:pic>
        <p:nvPicPr>
          <p:cNvPr id="16389" name="Picture 7" descr="support"/>
          <p:cNvPicPr>
            <a:picLocks noChangeAspect="1" noChangeArrowheads="1"/>
          </p:cNvPicPr>
          <p:nvPr/>
        </p:nvPicPr>
        <p:blipFill>
          <a:blip r:embed="rId3"/>
          <a:srcRect/>
          <a:stretch>
            <a:fillRect/>
          </a:stretch>
        </p:blipFill>
        <p:spPr bwMode="auto">
          <a:xfrm>
            <a:off x="0" y="1930716"/>
            <a:ext cx="12192000" cy="492728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xmlns="" val="21495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additive="base">
                                        <p:cTn id="7" dur="500" fill="hold"/>
                                        <p:tgtEl>
                                          <p:spTgt spid="71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15674"/>
            <a:ext cx="12192000" cy="1703465"/>
          </a:xfrm>
        </p:spPr>
        <p:txBody>
          <a:bodyPr>
            <a:noAutofit/>
          </a:bodyPr>
          <a:lstStyle/>
          <a:p>
            <a:pPr marL="0" indent="0" algn="ctr">
              <a:buNone/>
            </a:pPr>
            <a:r>
              <a:rPr lang="en-CA" sz="2800" b="1" dirty="0"/>
              <a:t>In 1996 the FDA approved Olestra®, a type of </a:t>
            </a:r>
            <a:r>
              <a:rPr lang="en-CA" sz="2800" b="1" dirty="0" smtClean="0"/>
              <a:t>synthetic fat </a:t>
            </a:r>
            <a:r>
              <a:rPr lang="en-CA" sz="2800" b="1" dirty="0"/>
              <a:t>replacement made from sugar and vegetable oil, </a:t>
            </a:r>
            <a:r>
              <a:rPr lang="en-CA" sz="2800" b="1" dirty="0" smtClean="0"/>
              <a:t>as a </a:t>
            </a:r>
            <a:r>
              <a:rPr lang="en-CA" sz="2800" b="1" dirty="0"/>
              <a:t>food additive. Potato chips were the </a:t>
            </a:r>
            <a:r>
              <a:rPr lang="en-CA" sz="2800" b="1" dirty="0" smtClean="0"/>
              <a:t>first “</a:t>
            </a:r>
            <a:r>
              <a:rPr lang="en-CA" sz="2800" b="1" dirty="0" smtClean="0">
                <a:solidFill>
                  <a:srgbClr val="0000CC"/>
                </a:solidFill>
              </a:rPr>
              <a:t>Olestralaced</a:t>
            </a:r>
            <a:r>
              <a:rPr lang="en-CA" sz="2800" b="1" dirty="0" smtClean="0"/>
              <a:t>” food </a:t>
            </a:r>
            <a:r>
              <a:rPr lang="en-CA" sz="2800" b="1" dirty="0"/>
              <a:t>product on the market in the United States</a:t>
            </a:r>
            <a:r>
              <a:rPr lang="en-CA" sz="2800" b="1" dirty="0" smtClean="0"/>
              <a:t>.</a:t>
            </a:r>
          </a:p>
          <a:p>
            <a:pPr marL="0" indent="0" algn="ctr">
              <a:buNone/>
            </a:pPr>
            <a:endParaRPr lang="en-CA" sz="2800" dirty="0"/>
          </a:p>
        </p:txBody>
      </p:sp>
      <p:sp>
        <p:nvSpPr>
          <p:cNvPr id="4" name="Rectangle 3"/>
          <p:cNvSpPr/>
          <p:nvPr/>
        </p:nvSpPr>
        <p:spPr>
          <a:xfrm>
            <a:off x="0" y="0"/>
            <a:ext cx="12192000" cy="923330"/>
          </a:xfrm>
          <a:prstGeom prst="rect">
            <a:avLst/>
          </a:prstGeom>
          <a:solidFill>
            <a:srgbClr val="FFFF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fontAlgn="base">
              <a:spcBef>
                <a:spcPct val="0"/>
              </a:spcBef>
              <a:spcAft>
                <a:spcPct val="0"/>
              </a:spcAft>
            </a:pPr>
            <a:r>
              <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2</a:t>
            </a:r>
            <a:r>
              <a:rPr lang="en-US" sz="5400" b="1" spc="50" dirty="0" smtClean="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rPr>
              <a:t>. FORM a HYPOTHESIS</a:t>
            </a:r>
            <a:endParaRPr lang="en-US" sz="5400" b="1" spc="50" dirty="0">
              <a:ln w="11430"/>
              <a:solidFill>
                <a:srgbClr val="FF0000"/>
              </a:solidFill>
              <a:effectLst>
                <a:outerShdw blurRad="76200" dist="50800" dir="5400000" algn="tl" rotWithShape="0">
                  <a:srgbClr val="000000">
                    <a:alpha val="65000"/>
                  </a:srgbClr>
                </a:outerShdw>
              </a:effectLst>
              <a:latin typeface="Aharoni" pitchFamily="2" charset="-79"/>
              <a:cs typeface="Aharoni" pitchFamily="2" charset="-79"/>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742945" y="3571875"/>
            <a:ext cx="2959771" cy="18498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5643" y="2622885"/>
            <a:ext cx="7919788" cy="39462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6373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2556</TotalTime>
  <Words>4724</Words>
  <Application>Microsoft Office PowerPoint</Application>
  <PresentationFormat>Custom</PresentationFormat>
  <Paragraphs>759</Paragraphs>
  <Slides>150</Slides>
  <Notes>1</Notes>
  <HiddenSlides>0</HiddenSlides>
  <MMClips>0</MMClips>
  <ScaleCrop>false</ScaleCrop>
  <HeadingPairs>
    <vt:vector size="4" baseType="variant">
      <vt:variant>
        <vt:lpstr>Theme</vt:lpstr>
      </vt:variant>
      <vt:variant>
        <vt:i4>8</vt:i4>
      </vt:variant>
      <vt:variant>
        <vt:lpstr>Slide Titles</vt:lpstr>
      </vt:variant>
      <vt:variant>
        <vt:i4>150</vt:i4>
      </vt:variant>
    </vt:vector>
  </HeadingPairs>
  <TitlesOfParts>
    <vt:vector size="158" baseType="lpstr">
      <vt:lpstr>Wisp</vt:lpstr>
      <vt:lpstr>Office Theme</vt:lpstr>
      <vt:lpstr>Default Design</vt:lpstr>
      <vt:lpstr>1_Office Theme</vt:lpstr>
      <vt:lpstr>1_Default Design</vt:lpstr>
      <vt:lpstr>2_Office Theme</vt:lpstr>
      <vt:lpstr>3_Office Theme</vt:lpstr>
      <vt:lpstr>4_Office Theme</vt:lpstr>
      <vt:lpstr>The Scientific Method</vt:lpstr>
      <vt:lpstr>THE SCIENTISTS METHOD</vt:lpstr>
      <vt:lpstr>Do You Believe in Any of These Claims?</vt:lpstr>
      <vt:lpstr>How Can You Find Out if These Claims are True or Not?</vt:lpstr>
      <vt:lpstr>How Can You Find Out if These Claims are True or Not?</vt:lpstr>
      <vt:lpstr>But….</vt:lpstr>
      <vt:lpstr>How Did It Really Work Before?</vt:lpstr>
      <vt:lpstr>Slide 8</vt:lpstr>
      <vt:lpstr>Slide 9</vt:lpstr>
      <vt:lpstr>Slide 10</vt:lpstr>
      <vt:lpstr>Slide 11</vt:lpstr>
      <vt:lpstr>Slide 12</vt:lpstr>
      <vt:lpstr>ARISTOTLE is winning</vt:lpstr>
      <vt:lpstr>GALILEO WINS</vt:lpstr>
      <vt:lpstr>These days, we can easily confirm this result</vt:lpstr>
      <vt:lpstr>Slide 16</vt:lpstr>
      <vt:lpstr>What is the Scientific Method?</vt:lpstr>
      <vt:lpstr>Slide 18</vt:lpstr>
      <vt:lpstr>Slide 19</vt:lpstr>
      <vt:lpstr>Slide 20</vt:lpstr>
      <vt:lpstr>Slide 21</vt:lpstr>
      <vt:lpstr>Slide 22</vt:lpstr>
      <vt:lpstr>Slide 23</vt:lpstr>
      <vt:lpstr>Slide 24</vt:lpstr>
      <vt:lpstr>Slide 25</vt:lpstr>
      <vt:lpstr>Slide 26</vt:lpstr>
      <vt:lpstr>Slide 27</vt:lpstr>
      <vt:lpstr>Slide 28</vt:lpstr>
      <vt:lpstr>SCIENTIFIC METHOD</vt:lpstr>
      <vt:lpstr>SCIENTIFIC METHOD</vt:lpstr>
      <vt:lpstr>SCIENTIFIC METHOD</vt:lpstr>
      <vt:lpstr>SCIENTIFIC METHOD</vt:lpstr>
      <vt:lpstr>SCIENTIFIC METHOD</vt:lpstr>
      <vt:lpstr>SCIENTIFIC METHOD</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Andrej V</dc:creator>
  <cp:lastModifiedBy>a.vlacil</cp:lastModifiedBy>
  <cp:revision>189</cp:revision>
  <dcterms:created xsi:type="dcterms:W3CDTF">2013-09-07T17:14:44Z</dcterms:created>
  <dcterms:modified xsi:type="dcterms:W3CDTF">2014-02-11T23:52:07Z</dcterms:modified>
</cp:coreProperties>
</file>